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7"/>
  </p:notesMasterIdLst>
  <p:sldIdLst>
    <p:sldId id="266" r:id="rId5"/>
    <p:sldId id="276" r:id="rId6"/>
    <p:sldId id="271" r:id="rId7"/>
    <p:sldId id="293" r:id="rId8"/>
    <p:sldId id="281" r:id="rId9"/>
    <p:sldId id="285" r:id="rId10"/>
    <p:sldId id="269" r:id="rId11"/>
    <p:sldId id="270" r:id="rId12"/>
    <p:sldId id="291" r:id="rId13"/>
    <p:sldId id="292" r:id="rId14"/>
    <p:sldId id="274" r:id="rId15"/>
    <p:sldId id="268" r:id="rId16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äsänen Merja" initials="NM" lastIdx="1" clrIdx="0">
    <p:extLst>
      <p:ext uri="{19B8F6BF-5375-455C-9EA6-DF929625EA0E}">
        <p15:presenceInfo xmlns:p15="http://schemas.microsoft.com/office/powerpoint/2012/main" userId="S-1-5-21-3233515526-3070676249-3238801300-4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  <a:srgbClr val="E01453"/>
    <a:srgbClr val="D6301E"/>
    <a:srgbClr val="45B664"/>
    <a:srgbClr val="EBF1E9"/>
    <a:srgbClr val="FFFFFF"/>
    <a:srgbClr val="F8FFE7"/>
    <a:srgbClr val="ECFFE5"/>
    <a:srgbClr val="EAF4E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F51C-D08A-4F8B-8D68-5E986C3E6E2A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747E-4FBA-4356-A170-93064E953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21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747E-4FBA-4356-A170-93064E9530A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B3D5-8FA8-4EFE-A963-7A914E9D2A59}" type="datetimeFigureOut">
              <a:rPr lang="fi-FI" smtClean="0"/>
              <a:pPr/>
              <a:t>20.2.2026</a:t>
            </a:fld>
            <a:endParaRPr lang="fi-FI"/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AEDE3-3898-F7AB-01FA-5B4341829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4104958"/>
            <a:ext cx="9144000" cy="985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u="sng" dirty="0">
                <a:solidFill>
                  <a:schemeClr val="bg1"/>
                </a:solidFill>
                <a:cs typeface="Arial"/>
              </a:rPr>
              <a:t>1.1.-31.12.2025</a:t>
            </a:r>
            <a:endParaRPr lang="fi-FI" sz="28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5D97CBE-2850-4D3F-D939-F4090B069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54200"/>
            <a:ext cx="10363200" cy="117824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sz="4400" b="1" dirty="0">
                <a:solidFill>
                  <a:schemeClr val="bg1"/>
                </a:solidFill>
              </a:rPr>
              <a:t>Lasten- ja nuorisopsykiatrioiden omavalvonnan vuosiraportti 2025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6F5789B-0ABD-48E1-8B48-D034BA70560F}"/>
              </a:ext>
            </a:extLst>
          </p:cNvPr>
          <p:cNvSpPr/>
          <p:nvPr/>
        </p:nvSpPr>
        <p:spPr>
          <a:xfrm>
            <a:off x="4214449" y="3640892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FFFFFF"/>
                </a:solidFill>
                <a:latin typeface="Arial" panose="020B0604020202020204" pitchFamily="34" charset="0"/>
              </a:rPr>
              <a:t>Raportoitava ajanjakso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467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F4247-8D2F-4D7B-B01C-BF18B7A0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94" y="353627"/>
            <a:ext cx="10373128" cy="1325563"/>
          </a:xfrm>
        </p:spPr>
        <p:txBody>
          <a:bodyPr>
            <a:normAutofit/>
          </a:bodyPr>
          <a:lstStyle/>
          <a:p>
            <a:r>
              <a:rPr lang="fi-FI" b="1"/>
              <a:t>Omavalvonnan toteutumisen seuranta ja arviointi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6B598-36F8-4F68-A024-C558EE9C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60311"/>
            <a:ext cx="9711084" cy="4351338"/>
          </a:xfrm>
          <a:ln>
            <a:solidFill>
              <a:srgbClr val="00A65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Omavalvontasuunnitelmassa kuvatun toiminnan toteutumisen havainnot ja kehittämistoimenpiteet:</a:t>
            </a:r>
          </a:p>
          <a:p>
            <a:r>
              <a:rPr lang="fi-FI" sz="1600" dirty="0"/>
              <a:t>Lasten ja nuortenpsykiatrioiden ensimmäinen omavalvontasuunnitelma valmistui loppuvuodesta 2024 ja otettiin käyttöön 1.1.2025. Nyt tämän vuoden kevään aikana omavalvontasuunnitelma tarkistetaan ja sitä kehitetään toimintaa paremmin kuvaamiseksi.</a:t>
            </a:r>
          </a:p>
        </p:txBody>
      </p:sp>
    </p:spTree>
    <p:extLst>
      <p:ext uri="{BB962C8B-B14F-4D97-AF65-F5344CB8AC3E}">
        <p14:creationId xmlns:p14="http://schemas.microsoft.com/office/powerpoint/2010/main" val="63680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95396-8C38-43A0-B0AC-80EB2E6A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553" y="320074"/>
            <a:ext cx="9177494" cy="1325563"/>
          </a:xfrm>
        </p:spPr>
        <p:txBody>
          <a:bodyPr>
            <a:normAutofit/>
          </a:bodyPr>
          <a:lstStyle/>
          <a:p>
            <a:r>
              <a:rPr lang="fi-FI" b="1"/>
              <a:t>Sopimusohjaus, seuranta ja valvonta </a:t>
            </a:r>
            <a:endParaRPr lang="fi-FI" sz="20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C0C9CF-EEF3-4D04-B313-2F44501C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81" y="1736464"/>
            <a:ext cx="9931076" cy="480086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/>
              <a:t>   </a:t>
            </a:r>
          </a:p>
          <a:p>
            <a:pPr marL="0" indent="0">
              <a:buNone/>
            </a:pPr>
            <a:endParaRPr lang="fi-FI" sz="1800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1800" i="1">
              <a:solidFill>
                <a:srgbClr val="FF0000"/>
              </a:solidFill>
            </a:endParaRPr>
          </a:p>
          <a:p>
            <a:endParaRPr lang="fi-FI" sz="1800" b="1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endParaRPr lang="fi-FI" sz="1800" b="1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endParaRPr lang="fi-FI" sz="1800" b="1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endParaRPr lang="fi-FI" sz="1800" b="1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fi-FI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BA2059AC-8AB4-4377-ABAD-AE17D33CD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615453"/>
              </p:ext>
            </p:extLst>
          </p:nvPr>
        </p:nvGraphicFramePr>
        <p:xfrm>
          <a:off x="867581" y="1736464"/>
          <a:ext cx="10513470" cy="4800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490">
                  <a:extLst>
                    <a:ext uri="{9D8B030D-6E8A-4147-A177-3AD203B41FA5}">
                      <a16:colId xmlns:a16="http://schemas.microsoft.com/office/drawing/2014/main" val="735906455"/>
                    </a:ext>
                  </a:extLst>
                </a:gridCol>
                <a:gridCol w="3504490">
                  <a:extLst>
                    <a:ext uri="{9D8B030D-6E8A-4147-A177-3AD203B41FA5}">
                      <a16:colId xmlns:a16="http://schemas.microsoft.com/office/drawing/2014/main" val="3284724357"/>
                    </a:ext>
                  </a:extLst>
                </a:gridCol>
                <a:gridCol w="3504490">
                  <a:extLst>
                    <a:ext uri="{9D8B030D-6E8A-4147-A177-3AD203B41FA5}">
                      <a16:colId xmlns:a16="http://schemas.microsoft.com/office/drawing/2014/main" val="2031489436"/>
                    </a:ext>
                  </a:extLst>
                </a:gridCol>
              </a:tblGrid>
              <a:tr h="4800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>
                          <a:solidFill>
                            <a:schemeClr val="tx1"/>
                          </a:solidFill>
                        </a:rPr>
                        <a:t>Toteutuneet valvontakäynnit: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Ei toteutuneita valvontakäyntejä</a:t>
                      </a:r>
                    </a:p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>
                          <a:solidFill>
                            <a:schemeClr val="tx1"/>
                          </a:solidFill>
                          <a:cs typeface="Arial"/>
                        </a:rPr>
                        <a:t>Sisäiset arvioinnit: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Lääkehoidon sisäinen arviointi kevät 2025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Laatukäsikirjan mukainen sisäinen arviointi 10/2025</a:t>
                      </a:r>
                    </a:p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>
                          <a:solidFill>
                            <a:schemeClr val="tx1"/>
                          </a:solidFill>
                          <a:cs typeface="Arial"/>
                        </a:rPr>
                        <a:t>Valvontaviranomaisen ohjaus ja neuvonta:</a:t>
                      </a:r>
                    </a:p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i="0" dirty="0">
                          <a:solidFill>
                            <a:schemeClr val="tx1"/>
                          </a:solidFill>
                        </a:rPr>
                        <a:t>Suunnitellut/toteutuneet kehittämistoimenpiteet</a:t>
                      </a:r>
                    </a:p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452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62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60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098D6-701D-40F6-8E1F-5D643C11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2" y="350005"/>
            <a:ext cx="10363200" cy="1372262"/>
          </a:xfrm>
        </p:spPr>
        <p:txBody>
          <a:bodyPr/>
          <a:lstStyle/>
          <a:p>
            <a:r>
              <a:rPr lang="fi-FI" b="1"/>
              <a:t>Palveluyksikön omavalvonnan vuosiraportti 2024 </a:t>
            </a:r>
            <a:r>
              <a:rPr lang="fi-FI" b="1">
                <a:solidFill>
                  <a:schemeClr val="bg1"/>
                </a:solidFill>
              </a:rPr>
              <a:t>2024</a:t>
            </a:r>
            <a:endParaRPr lang="fi-FI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C6F595-2D30-41A7-ABCE-BDC55EA76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526" y="1941914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Palveluyksikkö:</a:t>
            </a:r>
          </a:p>
          <a:p>
            <a:r>
              <a:rPr lang="fi-FI" dirty="0"/>
              <a:t>Lasten- ja nuortenpsykiatriat </a:t>
            </a:r>
            <a:endParaRPr lang="fi-FI" dirty="0">
              <a:cs typeface="Arial"/>
            </a:endParaRPr>
          </a:p>
          <a:p>
            <a:r>
              <a:rPr lang="fi-FI" dirty="0"/>
              <a:t>Raportoitava ajanjakso:</a:t>
            </a:r>
            <a:endParaRPr lang="fi-FI" dirty="0">
              <a:cs typeface="Arial"/>
            </a:endParaRPr>
          </a:p>
          <a:p>
            <a:r>
              <a:rPr lang="fi-FI" dirty="0"/>
              <a:t>1.1.-31.12.2025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5C6AD2FD-D53F-4D27-A802-FCCB56996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82074"/>
              </p:ext>
            </p:extLst>
          </p:nvPr>
        </p:nvGraphicFramePr>
        <p:xfrm>
          <a:off x="411892" y="4519750"/>
          <a:ext cx="9341708" cy="198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1708">
                  <a:extLst>
                    <a:ext uri="{9D8B030D-6E8A-4147-A177-3AD203B41FA5}">
                      <a16:colId xmlns:a16="http://schemas.microsoft.com/office/drawing/2014/main" val="1999172454"/>
                    </a:ext>
                  </a:extLst>
                </a:gridCol>
              </a:tblGrid>
              <a:tr h="1988245">
                <a:tc>
                  <a:txBody>
                    <a:bodyPr/>
                    <a:lstStyle/>
                    <a:p>
                      <a:r>
                        <a:rPr lang="fi-FI" sz="1300" b="1">
                          <a:solidFill>
                            <a:schemeClr val="tx1"/>
                          </a:solidFill>
                        </a:rPr>
                        <a:t>Lyhenteet:</a:t>
                      </a:r>
                    </a:p>
                    <a:p>
                      <a:endParaRPr lang="fi-FI" sz="13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300" b="0" noProof="0">
                          <a:solidFill>
                            <a:schemeClr val="tx1"/>
                          </a:solidFill>
                        </a:rPr>
                        <a:t>NPS (Net </a:t>
                      </a:r>
                      <a:r>
                        <a:rPr lang="fi-FI" sz="1300" b="0" noProof="0" err="1">
                          <a:solidFill>
                            <a:schemeClr val="tx1"/>
                          </a:solidFill>
                        </a:rPr>
                        <a:t>Promoter</a:t>
                      </a:r>
                      <a:r>
                        <a:rPr lang="fi-FI" sz="1300" b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300" b="0" noProof="0" err="1">
                          <a:solidFill>
                            <a:schemeClr val="tx1"/>
                          </a:solidFill>
                        </a:rPr>
                        <a:t>Score</a:t>
                      </a:r>
                      <a:r>
                        <a:rPr lang="fi-FI" sz="1300" b="0" noProof="0">
                          <a:solidFill>
                            <a:schemeClr val="tx1"/>
                          </a:solidFill>
                        </a:rPr>
                        <a:t>); Suositteluindeksi (asiakkaat ja henkilöstö)</a:t>
                      </a:r>
                    </a:p>
                    <a:p>
                      <a:r>
                        <a:rPr lang="fi-FI" sz="1300" b="0">
                          <a:solidFill>
                            <a:schemeClr val="tx1"/>
                          </a:solidFill>
                        </a:rPr>
                        <a:t>NSS: (</a:t>
                      </a:r>
                      <a:r>
                        <a:rPr lang="fi-FI" sz="1300" b="0" i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</a:t>
                      </a:r>
                      <a:r>
                        <a:rPr lang="fi-FI" sz="1300" b="0" i="0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  <a:r>
                        <a:rPr lang="fi-FI" sz="1300" b="0" i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300" b="0" i="0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r>
                        <a:rPr lang="fi-FI" sz="1300" b="0" i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fi-FI" sz="1300" b="0">
                          <a:solidFill>
                            <a:schemeClr val="tx1"/>
                          </a:solidFill>
                        </a:rPr>
                        <a:t> Henkilöstön turvallisuusindeksi (</a:t>
                      </a:r>
                      <a:r>
                        <a:rPr lang="fi-FI" sz="13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henkilöstön kokemus organisaation turvallisuudesta)</a:t>
                      </a:r>
                      <a:endParaRPr lang="fi-FI" sz="13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300" b="0" noProof="0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300" b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fi-FI" sz="1300" b="0" noProof="0">
                          <a:solidFill>
                            <a:schemeClr val="tx1"/>
                          </a:solidFill>
                        </a:rPr>
                        <a:t> Haitta- ja vaaratapatumien ilmoitusjärjestelmä</a:t>
                      </a:r>
                    </a:p>
                    <a:p>
                      <a:r>
                        <a:rPr lang="fi-FI" sz="1300" b="0" err="1">
                          <a:solidFill>
                            <a:schemeClr val="tx1"/>
                          </a:solidFill>
                        </a:rPr>
                        <a:t>Spro</a:t>
                      </a:r>
                      <a:r>
                        <a:rPr lang="fi-FI" sz="1300" b="0">
                          <a:solidFill>
                            <a:schemeClr val="tx1"/>
                          </a:solidFill>
                        </a:rPr>
                        <a:t>: E</a:t>
                      </a:r>
                      <a:r>
                        <a:rPr lang="fi-FI" sz="13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päkohdan tai </a:t>
                      </a:r>
                      <a:r>
                        <a:rPr lang="fi-FI" sz="13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</a:t>
                      </a:r>
                      <a:r>
                        <a:rPr lang="fi-FI" sz="13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300" b="0" i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epäkohdan</a:t>
                      </a:r>
                      <a:r>
                        <a:rPr lang="fi-FI" sz="13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uhan ilmoitusjärjestelmä sosiaalihuollon toteuttamisessa</a:t>
                      </a:r>
                      <a:endParaRPr lang="fi-FI" sz="13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300" b="0" noProof="0">
                          <a:solidFill>
                            <a:schemeClr val="tx1"/>
                          </a:solidFill>
                        </a:rPr>
                        <a:t>PosiPro</a:t>
                      </a:r>
                      <a:r>
                        <a:rPr lang="fi-FI" sz="1300" b="0">
                          <a:solidFill>
                            <a:schemeClr val="tx1"/>
                          </a:solidFill>
                        </a:rPr>
                        <a:t>: O</a:t>
                      </a:r>
                      <a:r>
                        <a:rPr lang="fi-FI" sz="13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nnistumisten ilmoittamiseen tarkoitettu osio</a:t>
                      </a:r>
                      <a:endParaRPr lang="fi-FI" sz="13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300" b="0">
                          <a:solidFill>
                            <a:schemeClr val="tx1"/>
                          </a:solidFill>
                        </a:rPr>
                        <a:t>QWL: </a:t>
                      </a:r>
                      <a:r>
                        <a:rPr lang="fi-FI" sz="13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QWL-kysely on henkilöstökysely, joka tuottaa viidentoista kohdennetun ja validoidun kysymysten avulla työelämän laadun indeksin, eli QWL-indeksin.  </a:t>
                      </a:r>
                      <a:endParaRPr lang="fi-FI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9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6418D7-C862-4FE0-8E0C-391FDFC9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204187"/>
            <a:ext cx="9135702" cy="914400"/>
          </a:xfrm>
        </p:spPr>
        <p:txBody>
          <a:bodyPr>
            <a:normAutofit/>
          </a:bodyPr>
          <a:lstStyle/>
          <a:p>
            <a:r>
              <a:rPr lang="fi-FI" sz="3200" b="1"/>
              <a:t>Palvelujen saatavuus ja jatkuvuus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062CD00-10B8-4C96-A876-2A9968162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309284"/>
              </p:ext>
            </p:extLst>
          </p:nvPr>
        </p:nvGraphicFramePr>
        <p:xfrm>
          <a:off x="286247" y="1224986"/>
          <a:ext cx="11682888" cy="533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376">
                  <a:extLst>
                    <a:ext uri="{9D8B030D-6E8A-4147-A177-3AD203B41FA5}">
                      <a16:colId xmlns:a16="http://schemas.microsoft.com/office/drawing/2014/main" val="2209970846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94152254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1323570505"/>
                    </a:ext>
                  </a:extLst>
                </a:gridCol>
              </a:tblGrid>
              <a:tr h="5334839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Hoitoon/palveluun pääsy, jonot/ odotusaika vs. tavoiteaika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Hoitotakuu toteutuu, käytännössä kiireettömään hoitoon pääsee 1-2 kk:n sisällä, päivystyksellinen arvio toteutuu nuorisopsykiatrialla samana päivänä, lastenpsykiatrialla viikko-osastona päivystykselliset arviot tekee lastentautien päivystäjä</a:t>
                      </a:r>
                    </a:p>
                    <a:p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Lakisääteinen hoitoon/palveluun pääsy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Hoitotakuu toteutuu sekä lasten- että nuorisopsykiatrialla </a:t>
                      </a: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Toiminnan keskeiset tunnusluvut/suoritteet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Saapuneet lähetteet ja niistä lähetteiden lukumäärä, joiden käsittelyaika yli 21 vrk: 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Lastenpsykiatria: 115, (+ 22,3 %) 0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Nuorisopsykiatria 195 (-14,1 %, 0 Poliklinikkakäynnit: 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Lastenpsykiatria: 2856 (+ 24,1 %) Nuorisopsykiatria 6288 (+34,8 %)</a:t>
                      </a:r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Jatkuvuus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Tavoitteena on, että hoitosuhteet ovat pitkäaikaisia ja hoitava lääkäri ei vaihdu. Nuorisopsykiatrialla on jonoa yksilöterapeuttiseen keskusteluun pääsyyn.</a:t>
                      </a:r>
                    </a:p>
                    <a:p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Korjaavat toimenpiteet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Hoitoon pääsyn prosessi on kunnossa, yksilökäynteihin pääsyä seurataan ja pyritään, että jono on mahd. lyhyt. </a:t>
                      </a: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8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20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6418D7-C862-4FE0-8E0C-391FDFC9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10" y="204187"/>
            <a:ext cx="8776618" cy="914400"/>
          </a:xfrm>
        </p:spPr>
        <p:txBody>
          <a:bodyPr>
            <a:normAutofit/>
          </a:bodyPr>
          <a:lstStyle/>
          <a:p>
            <a:r>
              <a:rPr lang="fi-FI" b="1"/>
              <a:t>Osallisuus ja yhdenvertaisuus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062CD00-10B8-4C96-A876-2A9968162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27010"/>
              </p:ext>
            </p:extLst>
          </p:nvPr>
        </p:nvGraphicFramePr>
        <p:xfrm>
          <a:off x="524786" y="1225118"/>
          <a:ext cx="10936287" cy="550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351">
                  <a:extLst>
                    <a:ext uri="{9D8B030D-6E8A-4147-A177-3AD203B41FA5}">
                      <a16:colId xmlns:a16="http://schemas.microsoft.com/office/drawing/2014/main" val="2209970846"/>
                    </a:ext>
                  </a:extLst>
                </a:gridCol>
                <a:gridCol w="5441936">
                  <a:extLst>
                    <a:ext uri="{9D8B030D-6E8A-4147-A177-3AD203B41FA5}">
                      <a16:colId xmlns:a16="http://schemas.microsoft.com/office/drawing/2014/main" val="1323570505"/>
                    </a:ext>
                  </a:extLst>
                </a:gridCol>
              </a:tblGrid>
              <a:tr h="2636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i="0" dirty="0">
                          <a:solidFill>
                            <a:schemeClr val="tx1"/>
                          </a:solidFill>
                        </a:rPr>
                        <a:t>Asiakkaiden ja läheisten osallisuuden tukeminen palveluiden suunnittelussa, toteutuksessa ja arvioinnissa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Lasten- ja nuortenpsykiatrioilla huomioidaan aina asiakkaan lisäksi perhe/vanhemmat. He voivat osallistua hoidon suunnitteluun, toteutukseen ja arviointiin. Alaikäiset asiakkaat iänmukaisesti.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fi-FI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b="1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i="0" dirty="0">
                          <a:solidFill>
                            <a:schemeClr val="tx1"/>
                          </a:solidFill>
                        </a:rPr>
                        <a:t>Yhteistyö palvelujen kehittämisessä ja arvioinnissa asiakkaiden/järjestöjen/ yhteistyökumppaneiden kanssa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Potilaan/asiakkaan hoidossa huomioidaan kaikki verkostot, jotka on henkilön elämässä mukana (varhaiskasvatus, koulu, oppilaitokset, lastensuojelu, perustason palvelut jne.)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i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86474"/>
                  </a:ext>
                </a:extLst>
              </a:tr>
              <a:tr h="2636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i="0" dirty="0">
                          <a:solidFill>
                            <a:schemeClr val="tx1"/>
                          </a:solidFill>
                        </a:rPr>
                        <a:t>Osallisuusohjelman tavoitteiden huomioiminen ja toteutuminen toiminnassa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Osallisuus on sisään rakennettu psykiatrisissa palveluissa</a:t>
                      </a:r>
                    </a:p>
                    <a:p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i="0" dirty="0">
                          <a:solidFill>
                            <a:schemeClr val="tx1"/>
                          </a:solidFill>
                        </a:rPr>
                        <a:t>Yhdenvertaisuuden toteutumiseen liittyvät havainnot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Hoidon porrastuksen mukaisesti kaikki hoitoa tarvitsevat asiakkaat pääsevät hoitoon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i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237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98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72DDE-A2CF-6EE1-D8FC-CE1545ED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6"/>
            <a:ext cx="7820426" cy="895650"/>
          </a:xfrm>
        </p:spPr>
        <p:txBody>
          <a:bodyPr>
            <a:normAutofit/>
          </a:bodyPr>
          <a:lstStyle/>
          <a:p>
            <a:r>
              <a:rPr lang="fi-FI" sz="3200" b="1"/>
              <a:t>Asiakaskokemus 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507338-2F29-4B55-FDFF-0A0B8308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463041"/>
            <a:ext cx="9424837" cy="47042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b="1" dirty="0"/>
              <a:t>Asiakastyytyväisyyskyselyn tulokset</a:t>
            </a:r>
            <a:endParaRPr lang="fi-FI" dirty="0"/>
          </a:p>
          <a:p>
            <a:pPr marL="0" indent="0">
              <a:buNone/>
            </a:pPr>
            <a:r>
              <a:rPr lang="fi-FI" sz="1400" dirty="0">
                <a:cs typeface="Arial" panose="020B0604020202020204"/>
              </a:rPr>
              <a:t>Lastenpsykiatria: palautteiden määrä 1 kpl (0 v.2024). Nuorisopsykiatria: palautteiden määrä 2025 0 kpl (v. 2024 6 kpl) Nuorisopsykiatrialla palautteita liian vähän, joten vertailua ei voi tehdä.</a:t>
            </a:r>
          </a:p>
          <a:p>
            <a:pPr marL="0" indent="0">
              <a:buNone/>
            </a:pPr>
            <a:endParaRPr lang="fi-FI" sz="1400" dirty="0">
              <a:cs typeface="Arial" panose="020B0604020202020204"/>
            </a:endParaRPr>
          </a:p>
          <a:p>
            <a:pPr marL="0" indent="0">
              <a:buNone/>
            </a:pPr>
            <a:endParaRPr lang="fi-FI" sz="1400" dirty="0">
              <a:cs typeface="Arial" panose="020B0604020202020204"/>
            </a:endParaRPr>
          </a:p>
          <a:p>
            <a:pPr marL="0" indent="0">
              <a:buNone/>
            </a:pPr>
            <a:endParaRPr lang="fi-FI" sz="1400" i="1" dirty="0">
              <a:cs typeface="Arial" panose="020B0604020202020204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533F144-2E09-4271-85A1-A8EA465E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47" y="2392882"/>
            <a:ext cx="3534118" cy="24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001FB-854E-7D9B-80A2-39C73816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39" y="243280"/>
            <a:ext cx="9241817" cy="1325563"/>
          </a:xfrm>
        </p:spPr>
        <p:txBody>
          <a:bodyPr>
            <a:normAutofit/>
          </a:bodyPr>
          <a:lstStyle/>
          <a:p>
            <a:r>
              <a:rPr lang="fi-FI" sz="3200" b="1"/>
              <a:t>Asiakkaiden raportoima turvallisuustieto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E8DA43-0DEB-4FEB-C6AF-86B5300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48" y="1409372"/>
            <a:ext cx="10703147" cy="4960742"/>
          </a:xfrm>
        </p:spPr>
        <p:txBody>
          <a:bodyPr/>
          <a:lstStyle/>
          <a:p>
            <a:endParaRPr lang="fi-FI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CFD521C-12D5-438E-B01E-4C80EB140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28052"/>
              </p:ext>
            </p:extLst>
          </p:nvPr>
        </p:nvGraphicFramePr>
        <p:xfrm>
          <a:off x="531394" y="1413710"/>
          <a:ext cx="10672232" cy="495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964">
                  <a:extLst>
                    <a:ext uri="{9D8B030D-6E8A-4147-A177-3AD203B41FA5}">
                      <a16:colId xmlns:a16="http://schemas.microsoft.com/office/drawing/2014/main" val="3856587348"/>
                    </a:ext>
                  </a:extLst>
                </a:gridCol>
                <a:gridCol w="5579268">
                  <a:extLst>
                    <a:ext uri="{9D8B030D-6E8A-4147-A177-3AD203B41FA5}">
                      <a16:colId xmlns:a16="http://schemas.microsoft.com/office/drawing/2014/main" val="467338485"/>
                    </a:ext>
                  </a:extLst>
                </a:gridCol>
              </a:tblGrid>
              <a:tr h="212555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Asiakkaiden tekemät vaaratapahtuma- ja turvallisuushavaintoilmoitukset (HaiPro)% osuus, kaikista ilmoituksista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Ei asiakkaiden tekemiä ilmoituksia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Palautteiden perusteella toteutetut kehittämistoimenpiteet: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Ei kehittämistoimenpiteitä</a:t>
                      </a: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25623"/>
                  </a:ext>
                </a:extLst>
              </a:tr>
              <a:tr h="1412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Yhteydenotot potilas- ja sosiaaliasiavastaavaan, määrä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Ei tiedossa v:n 2025 tarkkaa yhteydenottojen määrää, 1 tiedossa lastenpsykiatrialla.</a:t>
                      </a:r>
                      <a:endParaRPr lang="fi-FI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36611"/>
                  </a:ext>
                </a:extLst>
              </a:tr>
              <a:tr h="1412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Kantelut ja muistutukset, määrä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Lastenpsykiatrialla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Nuorisopsykiatrialla 0</a:t>
                      </a: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1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5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05C16-B0B3-3C62-752C-65091B9D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47" y="306253"/>
            <a:ext cx="9156031" cy="787852"/>
          </a:xfrm>
        </p:spPr>
        <p:txBody>
          <a:bodyPr>
            <a:noAutofit/>
          </a:bodyPr>
          <a:lstStyle/>
          <a:p>
            <a:r>
              <a:rPr lang="fi-FI" sz="3200" b="1"/>
              <a:t>Henkilöstön raportoima turvallisuustieto (1)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130C5F9-B436-4580-B96D-DC1D62D8F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446125"/>
              </p:ext>
            </p:extLst>
          </p:nvPr>
        </p:nvGraphicFramePr>
        <p:xfrm>
          <a:off x="485522" y="1197894"/>
          <a:ext cx="11371416" cy="535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154">
                  <a:extLst>
                    <a:ext uri="{9D8B030D-6E8A-4147-A177-3AD203B41FA5}">
                      <a16:colId xmlns:a16="http://schemas.microsoft.com/office/drawing/2014/main" val="3965911283"/>
                    </a:ext>
                  </a:extLst>
                </a:gridCol>
                <a:gridCol w="3748216">
                  <a:extLst>
                    <a:ext uri="{9D8B030D-6E8A-4147-A177-3AD203B41FA5}">
                      <a16:colId xmlns:a16="http://schemas.microsoft.com/office/drawing/2014/main" val="165820102"/>
                    </a:ext>
                  </a:extLst>
                </a:gridCol>
                <a:gridCol w="3825046">
                  <a:extLst>
                    <a:ext uri="{9D8B030D-6E8A-4147-A177-3AD203B41FA5}">
                      <a16:colId xmlns:a16="http://schemas.microsoft.com/office/drawing/2014/main" val="14167372"/>
                    </a:ext>
                  </a:extLst>
                </a:gridCol>
              </a:tblGrid>
              <a:tr h="5353853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Epäkohta- ja vaaratapahtumailmoitukset</a:t>
                      </a:r>
                    </a:p>
                    <a:p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Spro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-järjestelmästä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i-FI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Määrä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Laspsy: 21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Nuopsy: 12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0" i="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Käsittelyaika</a:t>
                      </a:r>
                      <a:r>
                        <a:rPr lang="fi-FI" sz="1600" i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Laspsy: 1 vko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Nuopsy: 1 vko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i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Vakavien vaaratapahtumien % osuus kaikista vaaratapahtumailmoituksista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Laspsy: 0 %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Nuopsy: 0 %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Tapahtumien luonne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”Tapahtui asiakkaalle/potilaalle” epäkohta- ja vaaratapahtumailmoitusten %-osuus kaikista asiakkaisiin/potilaisiin kohdistuneista ilmoituksista.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Laspsy: 71,4 %</a:t>
                      </a:r>
                    </a:p>
                    <a:p>
                      <a:pPr lvl="0">
                        <a:buNone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Nuopsy:50,0 %</a:t>
                      </a:r>
                    </a:p>
                    <a:p>
                      <a:pPr lvl="0">
                        <a:buNone/>
                      </a:pPr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Tapahtumatyyppi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Kolme yleisintä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Laspsy: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Tapaturma onnettomuus, 6 kpl, 28,6 %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Muu, 4 kpl, 19 %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Lääke- ja nestehoitoon liittyvä, 3 kpl, 14,3 %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Nuopsy: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Lääke- ja nestehoitoon liittyvä, 7 kpl, 43,8 %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Muu, 3 kpl, 18,3 %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 Tapaturma, onnettomuus, 1 kpl, 6,2 % </a:t>
                      </a:r>
                    </a:p>
                    <a:p>
                      <a:endParaRPr lang="fi-FI" sz="1200" dirty="0"/>
                    </a:p>
                    <a:p>
                      <a:endParaRPr lang="fi-FI" sz="1600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Korjaavat toimenpiteet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Kehittämistoimenpiteiden % osuus kaikista ilmoituksista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Laspsy: 0 %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Nuopsy: 0 %</a:t>
                      </a:r>
                    </a:p>
                    <a:p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rgbClr val="FF0000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Kehittämistoimenpiteet</a:t>
                      </a:r>
                    </a:p>
                    <a:p>
                      <a:endParaRPr lang="fi-FI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Ei kehittämistoimenpiteitä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0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1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443" y="133520"/>
            <a:ext cx="8485121" cy="593725"/>
          </a:xfrm>
        </p:spPr>
        <p:txBody>
          <a:bodyPr>
            <a:normAutofit/>
          </a:bodyPr>
          <a:lstStyle/>
          <a:p>
            <a:r>
              <a:rPr lang="fi-FI" sz="3200" b="1"/>
              <a:t>Henkilöstö 1)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490564"/>
              </p:ext>
            </p:extLst>
          </p:nvPr>
        </p:nvGraphicFramePr>
        <p:xfrm>
          <a:off x="544886" y="810707"/>
          <a:ext cx="11236208" cy="691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591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542055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594562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259214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Henkilöstömäärä                       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Henkilöstö:</a:t>
                      </a: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 Lastenpsykiatria: 15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                     Nuorisopsykiatria: 23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Vakinaiset: </a:t>
                      </a: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Lastenpsykiatria: 15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                     Nuorisopsykiatria: 22</a:t>
                      </a: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Avoimet /täyttämättömät vakanssit: 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Lastenpsykiatria: 2 lääkärin virkaa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Nuorisopsykiatrialla: 1 lääkärin virka</a:t>
                      </a:r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Henkilöstömitoitus/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henkilöstön riittävyys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Lakisääteisen mitoituksen toteutuminen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Lakisääteisesti ei ole mitoitusta määritelty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Työturvallisuus 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ilmoituksia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-järjestelmän kautta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Ilmoitusten määrä ja luonne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Laspsy:  25. Läheltä piti 4, työtapaturma 20, Muu turvallisuushavainto/ kehittämisehdotus 1.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Nuopsy: 5. Läheltä piti 1, työtapaturma 2.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Tyyppi 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(yleisimmät)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Laspsy: väkivalta/uhka 17  liukastuminen/kaatuminen 4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Nuopsy: Väkivalta/uhka 3, liukastaminen/kaatuminen 1, muu1.</a:t>
                      </a:r>
                    </a:p>
                    <a:p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3566550">
                <a:tc>
                  <a:txBody>
                    <a:bodyPr/>
                    <a:lstStyle/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Henkilöstön turvallisuusindeksi (NSS) /tavoite 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0" dirty="0">
                          <a:solidFill>
                            <a:schemeClr val="tx1"/>
                          </a:solidFill>
                        </a:rPr>
                        <a:t>Minulla olisi turvallinen olo, jos olisin yksikössäni asiakkaana tai potilaana, asteikko 1-5.</a:t>
                      </a:r>
                    </a:p>
                    <a:p>
                      <a:pPr lvl="0">
                        <a:buNone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Laspsy: 4,8</a:t>
                      </a:r>
                    </a:p>
                    <a:p>
                      <a:pPr lvl="0">
                        <a:buNone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Nuopsy: 4,41</a:t>
                      </a:r>
                    </a:p>
                    <a:p>
                      <a:pPr lvl="0"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fi-FI" sz="1600" b="0" i="0" dirty="0">
                          <a:solidFill>
                            <a:schemeClr val="tx1"/>
                          </a:solidFill>
                        </a:rPr>
                        <a:t>Turvallisuusindeksi välillä -100-100</a:t>
                      </a:r>
                    </a:p>
                    <a:p>
                      <a:pPr lvl="0">
                        <a:buNone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Laspsy: 83.3</a:t>
                      </a:r>
                    </a:p>
                    <a:p>
                      <a:pPr lvl="0">
                        <a:buNone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Nuopsy: 84.7</a:t>
                      </a:r>
                    </a:p>
                    <a:p>
                      <a:pPr lvl="0"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Sairauspoissaolot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Laspsy: 292 vrk = 19,5/</a:t>
                      </a:r>
                      <a:r>
                        <a:rPr lang="fi-FI" sz="1400" b="0" i="0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Nuopsy: 169 vrk = 7,3/</a:t>
                      </a:r>
                      <a:r>
                        <a:rPr lang="fi-FI" sz="1400" b="0" i="0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cs typeface="Arial"/>
                        </a:rPr>
                        <a:t>Henkilöstön rokotekattavuus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  <a:cs typeface="Arial"/>
                        </a:rPr>
                        <a:t>Otetut influenssarokotteet suhteessa tavoitteeseen (100% henkilöstöstä)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  <a:cs typeface="Arial"/>
                        </a:rPr>
                        <a:t>Lastenpsykiatria 52 % (ei pidä paikkaansa, koska useat työntekijät ottaneet influenssarokotuksen </a:t>
                      </a:r>
                      <a:r>
                        <a:rPr lang="fi-FI" sz="1400" b="0" i="0" dirty="0" err="1">
                          <a:solidFill>
                            <a:schemeClr val="tx1"/>
                          </a:solidFill>
                          <a:cs typeface="Arial"/>
                        </a:rPr>
                        <a:t>pth:sta</a:t>
                      </a:r>
                      <a:r>
                        <a:rPr lang="fi-FI" sz="1400" b="0" i="0" dirty="0">
                          <a:solidFill>
                            <a:schemeClr val="tx1"/>
                          </a:solidFill>
                          <a:cs typeface="Arial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  <a:cs typeface="Arial"/>
                        </a:rPr>
                        <a:t>Nuorisopsykiatria yli 90 %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95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85" y="249113"/>
            <a:ext cx="8485121" cy="593725"/>
          </a:xfrm>
        </p:spPr>
        <p:txBody>
          <a:bodyPr>
            <a:normAutofit fontScale="90000"/>
          </a:bodyPr>
          <a:lstStyle/>
          <a:p>
            <a:r>
              <a:rPr lang="fi-FI" b="1"/>
              <a:t>Henkilöstö 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960877"/>
              </p:ext>
            </p:extLst>
          </p:nvPr>
        </p:nvGraphicFramePr>
        <p:xfrm>
          <a:off x="524786" y="1009816"/>
          <a:ext cx="11080822" cy="537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296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443282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496244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403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QWL-indeksi ja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cs typeface="Arial"/>
                        </a:rPr>
                        <a:t>vastaus %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cs typeface="Arial"/>
                        </a:rPr>
                        <a:t>Laspsy: 69,8, 81,3 %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cs typeface="Arial"/>
                        </a:rPr>
                        <a:t>Nuopsy: 68,8, 78,3 %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NPS (suositeltavuusindeksi)</a:t>
                      </a:r>
                    </a:p>
                    <a:p>
                      <a:pPr lvl="0">
                        <a:buNone/>
                      </a:pPr>
                      <a:r>
                        <a:rPr lang="fi-FI" sz="14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asteikko 1-10, suositteluindeksi välillä –100-100</a:t>
                      </a:r>
                      <a:endParaRPr lang="fi-FI" i="1" dirty="0"/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Laspsy: 9,00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Nuopsy: 7,65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Työhyvinvointia ja osaamisen kehittämistä edistävät toimenpiteet: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QWL-kyselyn perusteella on tehty vuodeksi 2026 työhyvinvointisuunnitelmat sekä lasten- että nuortenpsykiatrioille. Nuorisopsykiatrian osastolla toteutettiin työyhteisövalmennus.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2975799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Onnistumiset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PosiPro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-ilmoitusten määrä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Laspsy: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Nuopsy: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Täydennyskoulutuspäivät (pv/</a:t>
                      </a: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Laspsy: 73 pv = 5,6 pv/</a:t>
                      </a:r>
                      <a:r>
                        <a:rPr lang="fi-FI" sz="1400" b="0" i="0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Nuopsy: 125 pv = 5,7 pv/</a:t>
                      </a:r>
                      <a:r>
                        <a:rPr lang="fi-FI" sz="1400" b="0" i="0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82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B_ApprovedBy xmlns="57774dac-5171-47f4-8925-8bec5173786e">
      <UserInfo>
        <DisplayName/>
        <AccountId xsi:nil="true"/>
        <AccountType/>
      </UserInfo>
    </HB_ApprovedBy>
    <HB_ReviewDate xmlns="57774dac-5171-47f4-8925-8bec5173786e">2028-02-24T22:00:00+00:00</HB_ReviewDate>
    <HB_OrganizationIDs_FullPath xmlns="57774dac-5171-47f4-8925-8bec5173786e" xsi:nil="true"/>
    <HB_ParentID_FullPath xmlns="57774dac-5171-47f4-8925-8bec5173786e">Terveyden- ja sairaanhoidon palvelut/Mielenterveys- ja riippuvuuksien hoito
</HB_ParentID_FullPath>
    <HB_RefStdIDs xmlns="57774dac-5171-47f4-8925-8bec5173786e" xsi:nil="true"/>
    <HB_ApproversGroup xmlns="57774dac-5171-47f4-8925-8bec5173786e">Kuosmanen Pasi</HB_ApproversGroup>
    <HB_ValidEnd xmlns="57774dac-5171-47f4-8925-8bec5173786e" xsi:nil="true"/>
    <HB_RefStdIDs_FullPath xmlns="57774dac-5171-47f4-8925-8bec5173786e" xsi:nil="true"/>
    <HB_DocCode xmlns="57774dac-5171-47f4-8925-8bec5173786e">22606</HB_DocCode>
    <HB_ParentID xmlns="57774dac-5171-47f4-8925-8bec5173786e">115</HB_ParentID>
    <HB_ProcessIDs xmlns="57774dac-5171-47f4-8925-8bec5173786e" xsi:nil="true"/>
    <HB_DocumentSigned xmlns="57774dac-5171-47f4-8925-8bec5173786e" xsi:nil="true"/>
    <HB_ValidBegin xmlns="57774dac-5171-47f4-8925-8bec5173786e" xsi:nil="true"/>
    <HB_DocumentVersionSystem xmlns="57774dac-5171-47f4-8925-8bec5173786e">1</HB_DocumentVersionSystem>
    <HB_CreateDate xmlns="57774dac-5171-47f4-8925-8bec5173786e">2026-02-24T07:47:58+00:00</HB_CreateDate>
    <HB_ProcessIDs_FullPath xmlns="57774dac-5171-47f4-8925-8bec5173786e" xsi:nil="true"/>
    <HB_VersionComments xmlns="57774dac-5171-47f4-8925-8bec5173786e" xsi:nil="true"/>
    <HB_OrganizationIDs xmlns="57774dac-5171-47f4-8925-8bec5173786e" xsi:nil="true"/>
    <TaxCatchAll xmlns="57774dac-5171-47f4-8925-8bec5173786e">
      <Value>4</Value>
    </TaxCatchAll>
    <HB_ApproversGroupDate xmlns="57774dac-5171-47f4-8925-8bec5173786e">2026-02-25T09:35:32+00:00</HB_ApproversGroupDate>
    <HB_Reviewer xmlns="57774dac-5171-47f4-8925-8bec5173786e">
      <UserInfo>
        <DisplayName>Parviainen Matti</DisplayName>
        <AccountId>158</AccountId>
        <AccountType/>
      </UserInfo>
    </HB_Reviewer>
    <HB_Author xmlns="57774dac-5171-47f4-8925-8bec5173786e">
      <UserInfo>
        <DisplayName>Parviainen Matti</DisplayName>
        <AccountId>158</AccountId>
        <AccountType/>
      </UserInfo>
    </HB_Author>
    <HB_DocType xmlns="57774dac-5171-47f4-8925-8bec5173786e">Suunnitelma</HB_DocType>
    <HB_InspectionDate xmlns="57774dac-5171-47f4-8925-8bec5173786e" xsi:nil="true"/>
    <HB_Inspector xmlns="57774dac-5171-47f4-8925-8bec5173786e" xsi:nil="true"/>
    <HB_References xmlns="57774dac-5171-47f4-8925-8bec5173786e" xsi:nil="true"/>
    <HB_SourceWorkspace xmlns="57774dac-5171-47f4-8925-8bec5173786e">handbook</HB_SourceWorkspace>
    <HB_DocTitle xmlns="57774dac-5171-47f4-8925-8bec5173786e">Lasten- ja nuortenpsykiatrioiden omavalvonnan vuosiraportti 2025</HB_DocTitle>
    <SharedWithUsers xmlns="7075b817-c215-4363-a115-bd0ab826d931">
      <UserInfo>
        <DisplayName>Kanervo Ritva</DisplayName>
        <AccountId>36</AccountId>
        <AccountType/>
      </UserInfo>
      <UserInfo>
        <DisplayName>Mäklin Jaana</DisplayName>
        <AccountId>48</AccountId>
        <AccountType/>
      </UserInfo>
    </SharedWithUsers>
    <lcf76f155ced4ddcb4097134ff3c332f xmlns="bb6d859f-7529-4784-9e62-bbc119a138f2">
      <Terms xmlns="http://schemas.microsoft.com/office/infopath/2007/PartnerControls"/>
    </lcf76f155ced4ddcb4097134ff3c332f>
    <MassRunTimestamp xmlns="bb6d859f-7529-4784-9e62-bbc119a138f2" xsi:nil="true"/>
    <HB_Laatimispvm xmlns="bb6d859f-7529-4784-9e62-bbc119a138f2">2026-02-20T12:00:00+00:00</HB_Laatimispvm>
    <HB_MajorVersionNumber xmlns="bb6d859f-7529-4784-9e62-bbc119a138f2">1</HB_MajorVersionNumber>
    <MassEditTimestamp xmlns="bb6d859f-7529-4784-9e62-bbc119a138f2" xsi:nil="true"/>
    <URL xmlns="bb6d859f-7529-4784-9e62-bbc119a138f2">
      <Url xsi:nil="true"/>
      <Description xsi:nil="true"/>
    </URL>
    <HB_MetaData xmlns="bb6d859f-7529-4784-9e62-bbc119a138f2">23485</HB_MetaData>
    <HB_ReviewStatusID xmlns="bb6d859f-7529-4784-9e62-bbc119a138f2" xsi:nil="true"/>
    <b3cdd1ba41c647e2920555d9302ce4a9 xmlns="bb6d859f-7529-4784-9e62-bbc119a138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julkaista ulkoisella verkkosivulla</TermName>
          <TermId xmlns="http://schemas.microsoft.com/office/infopath/2007/PartnerControls">e9166925-b574-4edf-8436-6361d014d391</TermId>
        </TermInfo>
      </Terms>
    </b3cdd1ba41c647e2920555d9302ce4a9>
    <_Flow_SignoffStatus xmlns="bb6d859f-7529-4784-9e62-bbc119a138f2" xsi:nil="true"/>
    <HB_ReadReceipts xmlns="bb6d859f-7529-4784-9e62-bbc119a138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QualityFirst Handbook Library item" ma:contentTypeID="0x010100DB1082CD175B4113BAA831FD9ECCBD5700560857CDE9B9F54DBD99F3565CD00978" ma:contentTypeVersion="54" ma:contentTypeDescription="QualityFirst Handbook Library item" ma:contentTypeScope="" ma:versionID="4b76d0de255604e43c611f91894c4e2d">
  <xsd:schema xmlns:xsd="http://www.w3.org/2001/XMLSchema" xmlns:xs="http://www.w3.org/2001/XMLSchema" xmlns:p="http://schemas.microsoft.com/office/2006/metadata/properties" xmlns:ns2="57774dac-5171-47f4-8925-8bec5173786e" xmlns:ns3="bb6d859f-7529-4784-9e62-bbc119a138f2" xmlns:ns4="7075b817-c215-4363-a115-bd0ab826d931" targetNamespace="http://schemas.microsoft.com/office/2006/metadata/properties" ma:root="true" ma:fieldsID="445a5a8dace983f200072bdad06b10a9" ns2:_="" ns3:_="" ns4:_="">
    <xsd:import namespace="57774dac-5171-47f4-8925-8bec5173786e"/>
    <xsd:import namespace="bb6d859f-7529-4784-9e62-bbc119a138f2"/>
    <xsd:import namespace="7075b817-c215-4363-a115-bd0ab826d931"/>
    <xsd:element name="properties">
      <xsd:complexType>
        <xsd:sequence>
          <xsd:element name="documentManagement">
            <xsd:complexType>
              <xsd:all>
                <xsd:element ref="ns2:HB_DocTitle" minOccurs="0"/>
                <xsd:element ref="ns2:HB_Author" minOccurs="0"/>
                <xsd:element ref="ns2:HB_Reviewer" minOccurs="0"/>
                <xsd:element ref="ns2:HB_ApprovedBy" minOccurs="0"/>
                <xsd:element ref="ns2:HB_CreateDate" minOccurs="0"/>
                <xsd:element ref="ns2:HB_ValidBegin" minOccurs="0"/>
                <xsd:element ref="ns2:HB_ValidEnd" minOccurs="0"/>
                <xsd:element ref="ns2:HB_ReviewDate" minOccurs="0"/>
                <xsd:element ref="ns2:HB_ApproversGroupDate" minOccurs="0"/>
                <xsd:element ref="ns2:HB_InspectionDate" minOccurs="0"/>
                <xsd:element ref="ns2:HB_DocCode" minOccurs="0"/>
                <xsd:element ref="ns2:HB_DocType" minOccurs="0"/>
                <xsd:element ref="ns2:HB_ParentID" minOccurs="0"/>
                <xsd:element ref="ns2:HB_ParentID_FullPath" minOccurs="0"/>
                <xsd:element ref="ns2:HB_OrganizationIDs" minOccurs="0"/>
                <xsd:element ref="ns2:HB_OrganizationIDs_FullPath" minOccurs="0"/>
                <xsd:element ref="ns2:HB_ProcessIDs" minOccurs="0"/>
                <xsd:element ref="ns2:HB_ProcessIDs_FullPath" minOccurs="0"/>
                <xsd:element ref="ns2:HB_RefStdIDs" minOccurs="0"/>
                <xsd:element ref="ns2:HB_RefStdIDs_FullPath" minOccurs="0"/>
                <xsd:element ref="ns2:HB_DocumentVersionSystem" minOccurs="0"/>
                <xsd:element ref="ns2:HB_ApproversGroup" minOccurs="0"/>
                <xsd:element ref="ns2:HB_SourceWorkspace" minOccurs="0"/>
                <xsd:element ref="ns2:HB_Inspector" minOccurs="0"/>
                <xsd:element ref="ns2:HB_VersionComments" minOccurs="0"/>
                <xsd:element ref="ns2:HB_References" minOccurs="0"/>
                <xsd:element ref="ns2:HB_DocumentSigned" minOccurs="0"/>
                <xsd:element ref="ns3:HB_MetaData" minOccurs="0"/>
                <xsd:element ref="ns3:HB_MajorVersionNumber" minOccurs="0"/>
                <xsd:element ref="ns3:URL" minOccurs="0"/>
                <xsd:element ref="ns3:b3cdd1ba41c647e2920555d9302ce4a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HB_ReadReceipts" minOccurs="0"/>
                <xsd:element ref="ns3:HB_ReviewStatusID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assEditTimestamp" minOccurs="0"/>
                <xsd:element ref="ns3:MassRunTimestamp" minOccurs="0"/>
                <xsd:element ref="ns3:HB_Laatimispvm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74dac-5171-47f4-8925-8bec5173786e" elementFormDefault="qualified">
    <xsd:import namespace="http://schemas.microsoft.com/office/2006/documentManagement/types"/>
    <xsd:import namespace="http://schemas.microsoft.com/office/infopath/2007/PartnerControls"/>
    <xsd:element name="HB_DocTitle" ma:index="8" nillable="true" ma:displayName="HB Otsikko" ma:indexed="true" ma:internalName="HB_DocTitle">
      <xsd:simpleType>
        <xsd:restriction base="dms:Text"/>
      </xsd:simpleType>
    </xsd:element>
    <xsd:element name="HB_Author" ma:index="9" nillable="true" ma:displayName="HB Laatija" ma:internalName="HB_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Reviewer" ma:index="10" nillable="true" ma:displayName="HB Katselmoija" ma:internalName="HB_Review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ApprovedBy" ma:index="11" nillable="true" ma:displayName="HB_ApprovedBy" ma:internalName="HB_Approv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CreateDate" ma:index="12" nillable="true" ma:displayName="HB Luotu" ma:format="DateOnly" ma:internalName="HB_CreateDate">
      <xsd:simpleType>
        <xsd:restriction base="dms:DateTime"/>
      </xsd:simpleType>
    </xsd:element>
    <xsd:element name="HB_ValidBegin" ma:index="13" nillable="true" ma:displayName="HB Voimassa alkaen" ma:format="DateOnly" ma:internalName="HB_ValidBegin">
      <xsd:simpleType>
        <xsd:restriction base="dms:DateTime"/>
      </xsd:simpleType>
    </xsd:element>
    <xsd:element name="HB_ValidEnd" ma:index="14" nillable="true" ma:displayName="HB Voimassa päättyy" ma:format="DateOnly" ma:internalName="HB_ValidEnd">
      <xsd:simpleType>
        <xsd:restriction base="dms:DateTime"/>
      </xsd:simpleType>
    </xsd:element>
    <xsd:element name="HB_ReviewDate" ma:index="15" nillable="true" ma:displayName="HB Katselmointi pvm" ma:format="DateOnly" ma:internalName="HB_ReviewDate">
      <xsd:simpleType>
        <xsd:restriction base="dms:DateTime"/>
      </xsd:simpleType>
    </xsd:element>
    <xsd:element name="HB_ApproversGroupDate" ma:index="16" nillable="true" ma:displayName="HB Hyväksytty" ma:format="DateOnly" ma:internalName="HB_ApproversGroupDate">
      <xsd:simpleType>
        <xsd:restriction base="dms:DateTime"/>
      </xsd:simpleType>
    </xsd:element>
    <xsd:element name="HB_InspectionDate" ma:index="17" nillable="true" ma:displayName="HB Tarkastettu" ma:format="DateOnly" ma:internalName="HB_InspectionDate">
      <xsd:simpleType>
        <xsd:restriction base="dms:DateTime"/>
      </xsd:simpleType>
    </xsd:element>
    <xsd:element name="HB_DocCode" ma:index="18" nillable="true" ma:displayName="HB Tunniste" ma:indexed="true" ma:internalName="HB_DocCode">
      <xsd:simpleType>
        <xsd:restriction base="dms:Text"/>
      </xsd:simpleType>
    </xsd:element>
    <xsd:element name="HB_DocType" ma:index="19" nillable="true" ma:displayName="HB Tyyppi" ma:internalName="HB_DocType">
      <xsd:simpleType>
        <xsd:restriction base="dms:Text"/>
      </xsd:simpleType>
    </xsd:element>
    <xsd:element name="HB_ParentID" ma:index="20" nillable="true" ma:displayName="HB_ParentID" ma:internalName="HB_ParentID">
      <xsd:simpleType>
        <xsd:restriction base="dms:Text"/>
      </xsd:simpleType>
    </xsd:element>
    <xsd:element name="HB_ParentID_FullPath" ma:index="21" nillable="true" ma:displayName="HB_ParentID_FullPath" ma:internalName="HB_ParentID_FullPath">
      <xsd:simpleType>
        <xsd:restriction base="dms:Note"/>
      </xsd:simpleType>
    </xsd:element>
    <xsd:element name="HB_OrganizationIDs" ma:index="22" nillable="true" ma:displayName="HB_OrganizationIDs" ma:internalName="HB_OrganizationIDs">
      <xsd:simpleType>
        <xsd:restriction base="dms:Text"/>
      </xsd:simpleType>
    </xsd:element>
    <xsd:element name="HB_OrganizationIDs_FullPath" ma:index="23" nillable="true" ma:displayName="HB_OrganizationIDs_FullPath" ma:internalName="HB_OrganizationIDs_FullPath">
      <xsd:simpleType>
        <xsd:restriction base="dms:Note"/>
      </xsd:simpleType>
    </xsd:element>
    <xsd:element name="HB_ProcessIDs" ma:index="24" nillable="true" ma:displayName="HB_ProcessIDs" ma:internalName="HB_ProcessIDs">
      <xsd:simpleType>
        <xsd:restriction base="dms:Text"/>
      </xsd:simpleType>
    </xsd:element>
    <xsd:element name="HB_ProcessIDs_FullPath" ma:index="25" nillable="true" ma:displayName="HB_ProcessIDs_FullPath" ma:internalName="HB_ProcessIDs_FullPath">
      <xsd:simpleType>
        <xsd:restriction base="dms:Note"/>
      </xsd:simpleType>
    </xsd:element>
    <xsd:element name="HB_RefStdIDs" ma:index="26" nillable="true" ma:displayName="HB_RefStdIDs" ma:internalName="HB_RefStdIDs">
      <xsd:simpleType>
        <xsd:restriction base="dms:Text"/>
      </xsd:simpleType>
    </xsd:element>
    <xsd:element name="HB_RefStdIDs_FullPath" ma:index="27" nillable="true" ma:displayName="HB_RefStdIDs_FullPath" ma:internalName="HB_RefStdIDs_FullPath">
      <xsd:simpleType>
        <xsd:restriction base="dms:Note"/>
      </xsd:simpleType>
    </xsd:element>
    <xsd:element name="HB_DocumentVersionSystem" ma:index="28" nillable="true" ma:displayName="HB Versio" ma:internalName="HB_DocumentVersionSystem">
      <xsd:simpleType>
        <xsd:restriction base="dms:Text"/>
      </xsd:simpleType>
    </xsd:element>
    <xsd:element name="HB_ApproversGroup" ma:index="29" nillable="true" ma:displayName="HB Hyväksyjä" ma:internalName="HB_ApproversGroup">
      <xsd:simpleType>
        <xsd:restriction base="dms:Text"/>
      </xsd:simpleType>
    </xsd:element>
    <xsd:element name="HB_SourceWorkspace" ma:index="30" nillable="true" ma:displayName="HB Lähdetyötila" ma:internalName="HB_SourceWorkspace">
      <xsd:simpleType>
        <xsd:restriction base="dms:Text"/>
      </xsd:simpleType>
    </xsd:element>
    <xsd:element name="HB_Inspector" ma:index="31" nillable="true" ma:displayName="HB Tarkastaja" ma:internalName="HB_Inspector">
      <xsd:simpleType>
        <xsd:restriction base="dms:Text"/>
      </xsd:simpleType>
    </xsd:element>
    <xsd:element name="HB_VersionComments" ma:index="32" nillable="true" ma:displayName="HB Version kommentit" ma:internalName="HB_VersionComments">
      <xsd:simpleType>
        <xsd:restriction base="dms:Note"/>
      </xsd:simpleType>
    </xsd:element>
    <xsd:element name="HB_References" ma:index="33" nillable="true" ma:displayName="HB_References" ma:internalName="HB_References">
      <xsd:simpleType>
        <xsd:restriction base="dms:Note"/>
      </xsd:simpleType>
    </xsd:element>
    <xsd:element name="HB_DocumentSigned" ma:index="34" nillable="true" ma:displayName="HB Asiakirja allekirjoitettu" ma:internalName="HB_DocumentSigned">
      <xsd:simpleType>
        <xsd:restriction base="dms:Boolean"/>
      </xsd:simpleType>
    </xsd:element>
    <xsd:element name="TaxCatchAll" ma:index="41" nillable="true" ma:displayName="Taxonomy Catch All Column" ma:hidden="true" ma:list="{8432e53c-ef81-4e10-bfc3-ee7399345f87}" ma:internalName="TaxCatchAll" ma:showField="CatchAllData" ma:web="57774dac-5171-47f4-8925-8bec517378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d859f-7529-4784-9e62-bbc119a138f2" elementFormDefault="qualified">
    <xsd:import namespace="http://schemas.microsoft.com/office/2006/documentManagement/types"/>
    <xsd:import namespace="http://schemas.microsoft.com/office/infopath/2007/PartnerControls"/>
    <xsd:element name="HB_MetaData" ma:index="35" nillable="true" ma:displayName="HB_MetaData" ma:indexed="true" ma:list="b3888174-fae7-41a9-9251-8ab9e602b7a9" ma:internalName="HB_MetaData" ma:showField="HB_DocTitle">
      <xsd:simpleType>
        <xsd:restriction base="dms:Lookup"/>
      </xsd:simpleType>
    </xsd:element>
    <xsd:element name="HB_MajorVersionNumber" ma:index="36" nillable="true" ma:displayName="HB_MajorVersionNumber" ma:internalName="HB_MajorVersionNumber">
      <xsd:simpleType>
        <xsd:restriction base="dms:Number"/>
      </xsd:simpleType>
    </xsd:element>
    <xsd:element name="URL" ma:index="3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3cdd1ba41c647e2920555d9302ce4a9" ma:index="40" nillable="true" ma:taxonomy="true" ma:internalName="b3cdd1ba41c647e2920555d9302ce4a9" ma:taxonomyFieldName="Publish_To_ExtSite" ma:displayName="Publish_To_ExtSite" ma:default="4;#Ei julkaista ulkoisella verkkosivulla|e9166925-b574-4edf-8436-6361d014d391" ma:fieldId="{b3cdd1ba-41c6-47e2-9205-55d9302ce4a9}" ma:sspId="64b60abb-ae65-4666-86fa-ffebd4072f79" ma:termSetId="8278df5a-1f46-47fa-832a-fcf057da3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4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45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8" nillable="true" ma:displayName="MediaServiceEventHashCode" ma:hidden="true" ma:internalName="MediaServiceEventHashCode" ma:readOnly="true">
      <xsd:simpleType>
        <xsd:restriction base="dms:Text"/>
      </xsd:simpleType>
    </xsd:element>
    <xsd:element name="HB_ReadReceipts" ma:index="49" nillable="true" ma:displayName="HB_ReadReceipts" ma:internalName="HB_ReadReceipts">
      <xsd:simpleType>
        <xsd:restriction base="dms:Text"/>
      </xsd:simpleType>
    </xsd:element>
    <xsd:element name="HB_ReviewStatusID" ma:index="50" nillable="true" ma:displayName="HB_ReviewStatusID" ma:internalName="HB_ReviewStatusID">
      <xsd:simpleType>
        <xsd:restriction base="dms:Text"/>
      </xsd:simpleType>
    </xsd:element>
    <xsd:element name="MediaLengthInSeconds" ma:index="5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5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5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assEditTimestamp" ma:index="57" nillable="true" ma:displayName="MassEditTimestamp" ma:format="DateTime" ma:internalName="MassEditTimestamp">
      <xsd:simpleType>
        <xsd:restriction base="dms:DateTime"/>
      </xsd:simpleType>
    </xsd:element>
    <xsd:element name="MassRunTimestamp" ma:index="58" nillable="true" ma:displayName="MassRunTimestamp" ma:format="DateTime" ma:internalName="MassRunTimestamp">
      <xsd:simpleType>
        <xsd:restriction base="dms:DateTime"/>
      </xsd:simpleType>
    </xsd:element>
    <xsd:element name="HB_Laatimispvm" ma:index="59" nillable="true" ma:displayName="Laatimispäivä" ma:format="DateOnly" ma:internalName="HB_Laatimispvm">
      <xsd:simpleType>
        <xsd:restriction base="dms:DateTime"/>
      </xsd:simpleType>
    </xsd:element>
    <xsd:element name="_Flow_SignoffStatus" ma:index="60" nillable="true" ma:displayName="Kuittauksen tila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5b817-c215-4363-a115-bd0ab826d931" elementFormDefault="qualified">
    <xsd:import namespace="http://schemas.microsoft.com/office/2006/documentManagement/types"/>
    <xsd:import namespace="http://schemas.microsoft.com/office/infopath/2007/PartnerControls"/>
    <xsd:element name="SharedWithUsers" ma:index="5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1CFE66-BFAD-4FD8-9D18-4AF4A853F65B}">
  <ds:schemaRefs>
    <ds:schemaRef ds:uri="http://purl.org/dc/elements/1.1/"/>
    <ds:schemaRef ds:uri="e31f5bdf-7939-4a8d-8d90-030b49c4d8bc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813c623a-b266-40c0-be56-541d4c6996e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42E3BBB-A058-4002-9FD3-5FF36B0CD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ECEFFA-EEFA-41B2-B89A-93E2F266FE41}"/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246</TotalTime>
  <Words>972</Words>
  <Application>Microsoft Office PowerPoint</Application>
  <PresentationFormat>Laajakuva</PresentationFormat>
  <Paragraphs>196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 Lasten- ja nuorisopsykiatrioiden omavalvonnan vuosiraportti 2025</vt:lpstr>
      <vt:lpstr>Palveluyksikön omavalvonnan vuosiraportti 2024 2024</vt:lpstr>
      <vt:lpstr>Palvelujen saatavuus ja jatkuvuus</vt:lpstr>
      <vt:lpstr>Osallisuus ja yhdenvertaisuus</vt:lpstr>
      <vt:lpstr>Asiakaskokemus 1)</vt:lpstr>
      <vt:lpstr>Asiakkaiden raportoima turvallisuustieto</vt:lpstr>
      <vt:lpstr>Henkilöstön raportoima turvallisuustieto (1) </vt:lpstr>
      <vt:lpstr>Henkilöstö 1)</vt:lpstr>
      <vt:lpstr>Henkilöstö 2)</vt:lpstr>
      <vt:lpstr>Omavalvonnan toteutumisen seuranta ja arviointi</vt:lpstr>
      <vt:lpstr>Sopimusohjaus, seuranta ja valvonta </vt:lpstr>
      <vt:lpstr>PowerPoint-esitys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Lasten- ja nuortenpsykiatrioiden omavalvonnan vuosiraportti 2025</dc:title>
  <dc:creator>Kainuun hyvinvointialue</dc:creator>
  <cp:lastModifiedBy>Yliniitty Minna</cp:lastModifiedBy>
  <cp:revision>30</cp:revision>
  <cp:lastPrinted>2024-12-02T06:03:38Z</cp:lastPrinted>
  <dcterms:created xsi:type="dcterms:W3CDTF">2021-11-02T08:16:43Z</dcterms:created>
  <dcterms:modified xsi:type="dcterms:W3CDTF">2026-02-20T11:22:56Z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0x010100DB1082CD175B4113BAA831FD9ECCBD5700560857CDE9B9F54DBD99F3565CD00978</vt:lpwstr>
  </property>
  <property fmtid="{D5CDD505-2E9C-101B-9397-08002B2CF9AE}" pid="4" name="Order">
    <vt:r8>29800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Publish_To_ExtSite">
    <vt:lpwstr>4;#Ei julkaista ulkoisella verkkosivulla|e9166925-b574-4edf-8436-6361d014d391</vt:lpwstr>
  </property>
</Properties>
</file>