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</p:sldMasterIdLst>
  <p:notesMasterIdLst>
    <p:notesMasterId r:id="rId23"/>
  </p:notesMasterIdLst>
  <p:sldIdLst>
    <p:sldId id="284" r:id="rId3"/>
    <p:sldId id="316" r:id="rId4"/>
    <p:sldId id="301" r:id="rId5"/>
    <p:sldId id="302" r:id="rId6"/>
    <p:sldId id="257" r:id="rId7"/>
    <p:sldId id="259" r:id="rId8"/>
    <p:sldId id="277" r:id="rId9"/>
    <p:sldId id="272" r:id="rId10"/>
    <p:sldId id="269" r:id="rId11"/>
    <p:sldId id="306" r:id="rId12"/>
    <p:sldId id="310" r:id="rId13"/>
    <p:sldId id="307" r:id="rId14"/>
    <p:sldId id="309" r:id="rId15"/>
    <p:sldId id="311" r:id="rId16"/>
    <p:sldId id="304" r:id="rId17"/>
    <p:sldId id="312" r:id="rId18"/>
    <p:sldId id="313" r:id="rId19"/>
    <p:sldId id="314" r:id="rId20"/>
    <p:sldId id="315" r:id="rId21"/>
    <p:sldId id="281" r:id="rId22"/>
  </p:sldIdLst>
  <p:sldSz cx="12192000" cy="6858000"/>
  <p:notesSz cx="6799263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jtv7fjqisXviSavRcEeTVtJ51z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EB9"/>
    <a:srgbClr val="F967D3"/>
    <a:srgbClr val="63BCE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4" y="108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76" tIns="95576" rIns="95576" bIns="955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08689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3720438" y="8426556"/>
            <a:ext cx="2846203" cy="445124"/>
          </a:xfrm>
          <a:prstGeom prst="rect">
            <a:avLst/>
          </a:prstGeom>
        </p:spPr>
        <p:txBody>
          <a:bodyPr lIns="88249" tIns="44124" rIns="88249" bIns="44124"/>
          <a:lstStyle/>
          <a:p>
            <a:fld id="{F4BA69A6-25AD-46A3-972C-D4D907BE6304}" type="slidenum">
              <a:rPr lang="fi-FI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fi-FI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170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572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89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668b4ca7_1_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5576" tIns="95576" rIns="95576" bIns="955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0" name="Google Shape;120;g72668b4ca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65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668b4ca7_1_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5576" tIns="95576" rIns="95576" bIns="95576" anchor="t" anchorCtr="0">
            <a:noAutofit/>
          </a:bodyPr>
          <a:lstStyle/>
          <a:p>
            <a:pPr marL="0" indent="0">
              <a:buNone/>
            </a:pPr>
            <a:r>
              <a:rPr lang="fi-FI" dirty="0" smtClean="0"/>
              <a:t>Toteutusaika 1.8.2020</a:t>
            </a:r>
            <a:r>
              <a:rPr lang="fi-FI" baseline="0" dirty="0" smtClean="0"/>
              <a:t> – 31.12.2021</a:t>
            </a:r>
            <a:endParaRPr lang="fi-FI" dirty="0"/>
          </a:p>
        </p:txBody>
      </p:sp>
      <p:sp>
        <p:nvSpPr>
          <p:cNvPr id="120" name="Google Shape;120;g72668b4ca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13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668b4ca7_1_1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5576" tIns="95576" rIns="95576" bIns="95576" anchor="t" anchorCtr="0">
            <a:noAutofit/>
          </a:bodyPr>
          <a:lstStyle/>
          <a:p>
            <a:pPr marL="0" indent="0">
              <a:buNone/>
            </a:pPr>
            <a:r>
              <a:rPr lang="fi-FI" dirty="0" smtClean="0">
                <a:effectLst/>
              </a:rPr>
              <a:t>OT-keskus on kehitteillä oleva verkostomainen monialainen </a:t>
            </a:r>
            <a:r>
              <a:rPr lang="fi-FI" dirty="0" err="1" smtClean="0">
                <a:effectLst/>
              </a:rPr>
              <a:t>osaamis</a:t>
            </a:r>
            <a:r>
              <a:rPr lang="fi-FI" dirty="0" smtClean="0">
                <a:effectLst/>
              </a:rPr>
              <a:t>- ja tukikeskus erityistason vaativia palveluja tarvitseville lapsille, nuorille ja heidän perheilleen. Suunnitelmana on, että Suomessa toimii viisi OT-keskusta. OT-keskukset tulevat toimimaan sote-yhteistyöalueilla tehden monialaista yhteistyötä yli maakuntarajojen..</a:t>
            </a:r>
            <a:endParaRPr dirty="0"/>
          </a:p>
        </p:txBody>
      </p:sp>
      <p:sp>
        <p:nvSpPr>
          <p:cNvPr id="120" name="Google Shape;120;g72668b4ca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88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26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61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5113" cy="372268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10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599787"/>
            <a:ext cx="9144000" cy="1364171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 dirty="0" smtClean="0"/>
              <a:t>Muokkaa otsikon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8BC1-7DED-4115-A907-2D9AFB45ED4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841-2D50-49FE-B7F3-C3E9FB241C9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36" y="0"/>
            <a:ext cx="1883664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250490"/>
            <a:ext cx="10515600" cy="68437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55192" y="2303311"/>
            <a:ext cx="10515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8BC1-7DED-4115-A907-2D9AFB45ED4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16.10.2020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5841-2D50-49FE-B7F3-C3E9FB241C92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5414" y="144460"/>
            <a:ext cx="2171700" cy="70485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36" y="0"/>
            <a:ext cx="1883664" cy="3096768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60120" y="2261233"/>
            <a:ext cx="10796016" cy="89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0A88BC1-7DED-4115-A907-2D9AFB45ED41}" type="datetimeFigureOut">
              <a:rPr lang="fi-FI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16.10.2020</a:t>
            </a:fld>
            <a:endParaRPr lang="fi-FI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fi-FI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7535841-2D50-49FE-B7F3-C3E9FB241C92}" type="slidenum">
              <a:rPr lang="fi-FI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fi-FI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339893" y="852093"/>
            <a:ext cx="12813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fi-FI" sz="1200" b="1" kern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KaRa</a:t>
            </a:r>
            <a:r>
              <a:rPr lang="fi-FI" sz="1200" b="1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-hanke</a:t>
            </a:r>
            <a:endParaRPr lang="fi-FI" sz="12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96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kristiina.taskinen@kainuu.fi" TargetMode="External"/><Relationship Id="rId7" Type="http://schemas.openxmlformats.org/officeDocument/2006/relationships/image" Target="../media/image11.jpg"/><Relationship Id="rId12" Type="http://schemas.openxmlformats.org/officeDocument/2006/relationships/hyperlink" Target="https://www.facebook.com/sotekehittamishankkeetkainuuss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hyperlink" Target="https://twitter.com/sotehankkeet" TargetMode="External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hyperlink" Target="https://sote.kainuu.fi/kainuun-rakenneuudistus-vv-2020-2021-alueellisen-valmistelun-tukena-kara" TargetMode="Externa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60513" y="3392488"/>
            <a:ext cx="9144000" cy="890330"/>
          </a:xfrm>
        </p:spPr>
        <p:txBody>
          <a:bodyPr>
            <a:normAutofit fontScale="90000"/>
          </a:bodyPr>
          <a:lstStyle/>
          <a:p>
            <a:r>
              <a:rPr lang="fi-FI" sz="5400" dirty="0"/>
              <a:t>KaRa-hanke</a:t>
            </a:r>
            <a:br>
              <a:rPr lang="fi-FI" sz="5400" dirty="0"/>
            </a:br>
            <a:r>
              <a:rPr lang="fi-FI" sz="3600" dirty="0"/>
              <a:t>Kainuun rakenneuudistus vv. 2020-2021 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 smtClean="0"/>
              <a:t>– </a:t>
            </a:r>
            <a:r>
              <a:rPr lang="fi-FI" sz="3600" dirty="0"/>
              <a:t>alueellisen valmistelun tukena</a:t>
            </a:r>
            <a:br>
              <a:rPr lang="fi-FI" sz="3600" dirty="0"/>
            </a:br>
            <a:r>
              <a:rPr lang="fi-FI" sz="2000" dirty="0"/>
              <a:t>Toteutusaika 1.8.2020 – 31.12.2021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1715433" y="5155733"/>
            <a:ext cx="9144000" cy="11115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i-FI" sz="1800" dirty="0" err="1"/>
              <a:t>Sote</a:t>
            </a:r>
            <a:r>
              <a:rPr lang="fi-FI" sz="1800" dirty="0"/>
              <a:t>-uudistuksen kehittämishankkeiden (HELLÄ, </a:t>
            </a:r>
            <a:r>
              <a:rPr lang="fi-FI" sz="1800" dirty="0" err="1"/>
              <a:t>KaRa</a:t>
            </a:r>
            <a:r>
              <a:rPr lang="fi-FI" sz="1800" dirty="0"/>
              <a:t>) yhteisen ohjausryhmän järjestäytymiskokous </a:t>
            </a:r>
            <a:endParaRPr lang="fi-FI" sz="1800" dirty="0" smtClean="0"/>
          </a:p>
          <a:p>
            <a:pPr marL="0" indent="0" algn="ctr">
              <a:buNone/>
            </a:pPr>
            <a:r>
              <a:rPr lang="fi-FI" sz="1800" dirty="0" smtClean="0"/>
              <a:t>16.10.2020</a:t>
            </a:r>
            <a:endParaRPr lang="fi-FI" sz="1800" dirty="0"/>
          </a:p>
          <a:p>
            <a:pPr marL="0" indent="0" algn="ctr">
              <a:buNone/>
            </a:pPr>
            <a:r>
              <a:rPr lang="fi-FI" sz="1800" dirty="0" smtClean="0"/>
              <a:t>Kristiina </a:t>
            </a:r>
            <a:r>
              <a:rPr lang="fi-FI" sz="1800" dirty="0"/>
              <a:t>Taskinen, projektipäällikkö, KaRa-hanke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7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Tilannekatsaus Osa-alue 1: Vapaaehtoinen alueellinen valmistelu ja hankekoordinaatio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0571723"/>
              </p:ext>
            </p:extLst>
          </p:nvPr>
        </p:nvGraphicFramePr>
        <p:xfrm>
          <a:off x="1155700" y="2201473"/>
          <a:ext cx="3854245" cy="298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245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Merkittävimmät tuotokset / huomiot </a:t>
                      </a:r>
                      <a:endParaRPr lang="fi-FI" sz="1800" dirty="0"/>
                    </a:p>
                  </a:txBody>
                  <a:tcPr/>
                </a:tc>
              </a:tr>
              <a:tr h="459645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Hanketyöntekijöiden</a:t>
                      </a:r>
                      <a:r>
                        <a:rPr lang="fi-FI" sz="1400" baseline="0" dirty="0" smtClean="0"/>
                        <a:t> rekrytoinnit</a:t>
                      </a:r>
                      <a:endParaRPr lang="fi-FI" sz="1400" dirty="0"/>
                    </a:p>
                  </a:txBody>
                  <a:tcPr/>
                </a:tc>
              </a:tr>
              <a:tr h="698484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Hankkeen käynnistykseen liittyvät</a:t>
                      </a:r>
                      <a:r>
                        <a:rPr lang="fi-FI" sz="1400" baseline="0" dirty="0" smtClean="0"/>
                        <a:t> tehtävät, mm. hankeopas, asiakirjapohjat, työryhmätila, yhteiset käytännöt, 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Viestintäsuunnitelman </a:t>
                      </a:r>
                      <a:r>
                        <a:rPr lang="fi-FI" sz="1400" dirty="0" smtClean="0"/>
                        <a:t>päivittäminen</a:t>
                      </a:r>
                      <a:endParaRPr lang="fi-FI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1. Hankesalkku-raportointi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err="1" smtClean="0"/>
                        <a:t>STM:lle</a:t>
                      </a:r>
                      <a:r>
                        <a:rPr lang="fi-FI" sz="1400" baseline="0" dirty="0" smtClean="0"/>
                        <a:t> 7.10.2020 (jatkossa kuukausittain)</a:t>
                      </a:r>
                      <a:endParaRPr lang="fi-FI" sz="1400" dirty="0"/>
                    </a:p>
                  </a:txBody>
                  <a:tcPr/>
                </a:tc>
              </a:tr>
              <a:tr h="538089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1.</a:t>
                      </a:r>
                      <a:r>
                        <a:rPr lang="fi-FI" sz="1400" baseline="0" dirty="0" smtClean="0"/>
                        <a:t> Ohjausryhmän valmistelu</a:t>
                      </a:r>
                      <a:endParaRPr lang="fi-FI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Tilannekatsaus Osa-alue 2: Johtamisen ja ohjauksen kehittäminen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8744569"/>
              </p:ext>
            </p:extLst>
          </p:nvPr>
        </p:nvGraphicFramePr>
        <p:xfrm>
          <a:off x="1155700" y="2303463"/>
          <a:ext cx="101981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849"/>
                <a:gridCol w="3854245"/>
                <a:gridCol w="3502006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Työpaketti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Merkittävimmät tuotokset / huomiot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Tärkeimmät tulevat tehtävät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1. Järjestämistehtävän selkiyttäminen ja järjestämisen tietotarpeet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Suunnittelijaa ei saatu rekrytoitua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Selvitetään toteuttamista asiantuntijapalvelujen ostona</a:t>
                      </a:r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2. Tietojohtamisen kyvykkyyden kehittäminen</a:t>
                      </a:r>
                      <a:endParaRPr lang="fi-FI" sz="14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Arial"/>
                      </a:endParaRP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v. 2019 Kainuun </a:t>
                      </a:r>
                      <a:r>
                        <a:rPr lang="fi-FI" sz="1400" dirty="0" err="1" smtClean="0"/>
                        <a:t>sotessa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dirty="0" smtClean="0"/>
                        <a:t>toteutettu tietojohtamisen</a:t>
                      </a:r>
                      <a:r>
                        <a:rPr lang="fi-FI" sz="1400" baseline="0" dirty="0" smtClean="0"/>
                        <a:t> arviointi työn pohjana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Tietojohtamisen kehittämissuunnitelma</a:t>
                      </a:r>
                      <a:r>
                        <a:rPr lang="fi-FI" sz="1400" baseline="0" dirty="0" smtClean="0"/>
                        <a:t> 1. versio </a:t>
                      </a:r>
                      <a:r>
                        <a:rPr lang="fi-FI" sz="1400" baseline="0" dirty="0" smtClean="0">
                          <a:sym typeface="Wingdings" panose="05000000000000000000" pitchFamily="2" charset="2"/>
                        </a:rPr>
                        <a:t> 30.11.2020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3. Tietojohtamista tukevat työvälineet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aseline="0" dirty="0" err="1" smtClean="0"/>
                        <a:t>TiJo:n</a:t>
                      </a:r>
                      <a:r>
                        <a:rPr lang="fi-FI" sz="1400" baseline="0" dirty="0" smtClean="0"/>
                        <a:t> päivittämisen ja raportointijärjestelmän käyttöönoton valmistelu aloitettu.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TiJo</a:t>
                      </a:r>
                      <a:r>
                        <a:rPr lang="fi-FI" sz="1400" dirty="0" smtClean="0"/>
                        <a:t> päivitetty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dirty="0" smtClean="0"/>
                        <a:t>ja raportointijärjestelmä</a:t>
                      </a:r>
                      <a:r>
                        <a:rPr lang="fi-FI" sz="1400" baseline="0" dirty="0" smtClean="0"/>
                        <a:t> käyttöönotettu </a:t>
                      </a:r>
                      <a:r>
                        <a:rPr lang="fi-FI" sz="1400" baseline="0" dirty="0" smtClean="0">
                          <a:sym typeface="Wingdings" panose="05000000000000000000" pitchFamily="2" charset="2"/>
                        </a:rPr>
                        <a:t> 31.12.2020</a:t>
                      </a:r>
                    </a:p>
                    <a:p>
                      <a:endParaRPr lang="fi-FI" sz="1400" baseline="0" dirty="0" smtClean="0">
                        <a:sym typeface="Wingdings" panose="05000000000000000000" pitchFamily="2" charset="2"/>
                      </a:endParaRPr>
                    </a:p>
                    <a:p>
                      <a:r>
                        <a:rPr lang="fi-FI" sz="1400" baseline="0" dirty="0" smtClean="0">
                          <a:sym typeface="Wingdings" panose="05000000000000000000" pitchFamily="2" charset="2"/>
                        </a:rPr>
                        <a:t>Digitaalinen ohjaustaulu Tulevaisuuden </a:t>
                      </a:r>
                      <a:r>
                        <a:rPr lang="fi-FI" sz="1400" baseline="0" dirty="0" err="1" smtClean="0">
                          <a:sym typeface="Wingdings" panose="05000000000000000000" pitchFamily="2" charset="2"/>
                        </a:rPr>
                        <a:t>sote</a:t>
                      </a:r>
                      <a:r>
                        <a:rPr lang="fi-FI" sz="1400" baseline="0" dirty="0" smtClean="0">
                          <a:sym typeface="Wingdings" panose="05000000000000000000" pitchFamily="2" charset="2"/>
                        </a:rPr>
                        <a:t>-keskukseen  manuaalinen versio kuvattu  31.12.2020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4. Tietojohtamisen pilotti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-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Rekrytointi </a:t>
                      </a:r>
                      <a:r>
                        <a:rPr lang="fi-FI" sz="1400" dirty="0" smtClean="0">
                          <a:sym typeface="Wingdings" panose="05000000000000000000" pitchFamily="2" charset="2"/>
                        </a:rPr>
                        <a:t> 31.12.2020</a:t>
                      </a:r>
                      <a:endParaRPr lang="fi-FI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9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Tilannekatsaus Osa-alue 3: </a:t>
            </a:r>
            <a:r>
              <a:rPr lang="fi-FI" dirty="0"/>
              <a:t>Toimintatapojen ja -prosessien uudistaminen ja yhtenäistäminen digitaalisten välineiden avulla 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1151768"/>
              </p:ext>
            </p:extLst>
          </p:nvPr>
        </p:nvGraphicFramePr>
        <p:xfrm>
          <a:off x="1155700" y="2303463"/>
          <a:ext cx="101981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849"/>
                <a:gridCol w="3854245"/>
                <a:gridCol w="3502006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Työpaketti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Merkittävimmät tuotokset / huomiot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Tärkeimmät tulevat tehtävät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fi-FI" sz="1400" dirty="0" smtClean="0"/>
                        <a:t>Asukkaan sähköiset asiointipalvelut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  <a:sym typeface="Calibri"/>
                        </a:rPr>
                        <a:t>Omahoitoa ja yhteydenpitoa mobiililaitteilla: valmisteltu hankintaa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aseline="0" dirty="0" smtClean="0">
                          <a:solidFill>
                            <a:schemeClr val="tx1"/>
                          </a:solidFill>
                        </a:rPr>
                        <a:t>Määrittely, hankinta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lang="fi-FI" sz="1400" dirty="0" smtClean="0"/>
                        <a:t>Työntekijän digitaaliset työvälineet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Toiminnanohjausjärjestelmä Kerralla kuntoon – toimintamallin tukena: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projektia valmisteltu yhdessä suun terveydenhuollon ja </a:t>
                      </a:r>
                      <a:r>
                        <a:rPr lang="fi-FI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HELLÄ:n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kanssa</a:t>
                      </a:r>
                    </a:p>
                    <a:p>
                      <a:endParaRPr lang="fi-FI" sz="14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  <a:sym typeface="Calibri"/>
                      </a:endParaRPr>
                    </a:p>
                    <a:p>
                      <a:r>
                        <a:rPr lang="fi-FI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  <a:sym typeface="Calibri"/>
                        </a:rPr>
                        <a:t>Asiakkuussovellus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  <a:sym typeface="Calibri"/>
                        </a:rPr>
                        <a:t>: valmisteltu hankintaa</a:t>
                      </a:r>
                    </a:p>
                    <a:p>
                      <a:endParaRPr lang="fi-FI" sz="14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Toiminnanohjausjärjestelmän</a:t>
                      </a:r>
                      <a:r>
                        <a:rPr lang="fi-FI" sz="1400" baseline="0" dirty="0" smtClean="0"/>
                        <a:t> käyttöönotto pilotointiin osana </a:t>
                      </a:r>
                      <a:r>
                        <a:rPr lang="fi-FI" sz="1400" baseline="0" dirty="0" err="1" smtClean="0"/>
                        <a:t>HELLÄ:ään</a:t>
                      </a:r>
                      <a:r>
                        <a:rPr lang="fi-FI" sz="1400" baseline="0" dirty="0" smtClean="0"/>
                        <a:t> kuuluvaa toimintamallin muutosta </a:t>
                      </a:r>
                      <a:r>
                        <a:rPr lang="fi-FI" sz="1400" baseline="0" dirty="0" smtClean="0">
                          <a:sym typeface="Wingdings" panose="05000000000000000000" pitchFamily="2" charset="2"/>
                        </a:rPr>
                        <a:t> v. 2021</a:t>
                      </a:r>
                      <a:endParaRPr lang="fi-FI" sz="1400" baseline="0" dirty="0" smtClean="0"/>
                    </a:p>
                    <a:p>
                      <a:endParaRPr lang="fi-FI" sz="1400" baseline="0" dirty="0" smtClean="0"/>
                    </a:p>
                    <a:p>
                      <a:r>
                        <a:rPr lang="fi-FI" sz="1400" baseline="0" dirty="0" err="1" smtClean="0"/>
                        <a:t>Asiakkuussovelluksen</a:t>
                      </a:r>
                      <a:r>
                        <a:rPr lang="fi-FI" sz="1400" baseline="0" dirty="0" smtClean="0"/>
                        <a:t> päivittäminen Tulevaisuuden </a:t>
                      </a:r>
                      <a:r>
                        <a:rPr lang="fi-FI" sz="1400" baseline="0" dirty="0" err="1" smtClean="0"/>
                        <a:t>sote</a:t>
                      </a:r>
                      <a:r>
                        <a:rPr lang="fi-FI" sz="1400" baseline="0" dirty="0" smtClean="0"/>
                        <a:t>-keskuksen toiminnan tukemiseen </a:t>
                      </a:r>
                      <a:r>
                        <a:rPr lang="fi-FI" sz="1400" baseline="0" dirty="0" smtClean="0">
                          <a:sym typeface="Wingdings" panose="05000000000000000000" pitchFamily="2" charset="2"/>
                        </a:rPr>
                        <a:t> 1/2021 (aikataulu päivittämättä)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3. Tiedon laadun parantaminen</a:t>
                      </a:r>
                    </a:p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Tehtäviin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baseline="0" dirty="0" smtClean="0"/>
                        <a:t>perehtyminen </a:t>
                      </a:r>
                      <a:r>
                        <a:rPr lang="fi-FI" sz="1400" baseline="0" dirty="0" smtClean="0"/>
                        <a:t>ja valmistautuminen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Kirjaamisvalmennusten</a:t>
                      </a:r>
                      <a:r>
                        <a:rPr lang="fi-FI" sz="1400" baseline="0" dirty="0" smtClean="0"/>
                        <a:t> suunnittelu, nykytilakartoitus, arkistosiirtotyön 3. osapuolen valinta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4. Kyberturvallisuuden parantaminen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Suunnittelijaa ei saatu rekrytoitua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Selvitetään toteuttamista asiantuntijapalvelujen ostona</a:t>
                      </a:r>
                      <a:endParaRPr lang="fi-FI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1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Tilannekatsaus Osa-alue </a:t>
            </a:r>
            <a:r>
              <a:rPr lang="fi-FI" dirty="0" smtClean="0"/>
              <a:t>4: </a:t>
            </a:r>
            <a:r>
              <a:rPr lang="fi-FI" dirty="0"/>
              <a:t>Yhteistyötasoinen tai muu maakuntien yhteinen kehittäminen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1884812"/>
              </p:ext>
            </p:extLst>
          </p:nvPr>
        </p:nvGraphicFramePr>
        <p:xfrm>
          <a:off x="1155700" y="2303463"/>
          <a:ext cx="101981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849"/>
                <a:gridCol w="3854245"/>
                <a:gridCol w="3502006"/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Tehtävä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Merkittävimmät tuotokset / huomiot 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Tärkeimmät tulevat tehtävät</a:t>
                      </a:r>
                      <a:endParaRPr lang="fi-FI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Pohjoisen OT-keskuksen* jatkovalmistelu: Ydinyksikön perustaminen ja osaamiskeskusten luominen. </a:t>
                      </a:r>
                    </a:p>
                    <a:p>
                      <a:r>
                        <a:rPr lang="fi-FI" sz="1400" dirty="0" smtClean="0"/>
                        <a:t>Kainuu on osallistujana, hallinnoijana</a:t>
                      </a:r>
                    </a:p>
                    <a:p>
                      <a:r>
                        <a:rPr lang="fi-FI" sz="1400" dirty="0" err="1" smtClean="0"/>
                        <a:t>Pohjois</a:t>
                      </a:r>
                      <a:r>
                        <a:rPr lang="fi-FI" sz="1400" dirty="0" smtClean="0"/>
                        <a:t>-Pohjanmaan sairaanhoitopiiri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Sparrausryhmään nimetty Kainuun </a:t>
                      </a:r>
                      <a:r>
                        <a:rPr lang="fi-FI" sz="1400" dirty="0" err="1" smtClean="0"/>
                        <a:t>sotesta</a:t>
                      </a:r>
                      <a:r>
                        <a:rPr lang="fi-FI" sz="1400" dirty="0" smtClean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- Ylihoitaja, lapsiperheiden</a:t>
                      </a:r>
                      <a:r>
                        <a:rPr lang="fi-FI" sz="1400" baseline="0" dirty="0" smtClean="0"/>
                        <a:t> terveyspalvelut Marja-Liisa Haataja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- Perhepalvelujohtaja</a:t>
                      </a:r>
                      <a:r>
                        <a:rPr lang="fi-FI" sz="1400" baseline="0" dirty="0" smtClean="0"/>
                        <a:t> Matti Heikkinen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aseline="0" dirty="0" smtClean="0"/>
                        <a:t>- Sosiaalialan erikoissuunnittelija Marja-Liisa Ruokolainen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036320" y="5669279"/>
            <a:ext cx="5826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*OT-keskus: </a:t>
            </a:r>
            <a:r>
              <a:rPr lang="fi-FI" sz="1200" dirty="0" err="1"/>
              <a:t>Osaamis</a:t>
            </a:r>
            <a:r>
              <a:rPr lang="fi-FI" sz="1200" dirty="0"/>
              <a:t>- ja tukikeskus, verkostomainen erityistason vaativia palveluja tarvitseville lapsille, nuorille ja heidän perheilleen</a:t>
            </a:r>
            <a:r>
              <a:rPr lang="fi-FI" sz="1200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42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Tilannekatsaus </a:t>
            </a:r>
            <a:r>
              <a:rPr lang="fi-FI" dirty="0" err="1" smtClean="0"/>
              <a:t>KaRa</a:t>
            </a:r>
            <a:r>
              <a:rPr lang="fi-FI" dirty="0" smtClean="0"/>
              <a:t>-hankkeen yhteiset, kaikki osa-alueet, kaikki työpaketit: vielä huomioitavaa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9043023"/>
              </p:ext>
            </p:extLst>
          </p:nvPr>
        </p:nvGraphicFramePr>
        <p:xfrm>
          <a:off x="1155700" y="2303463"/>
          <a:ext cx="6696094" cy="285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849"/>
                <a:gridCol w="3854245"/>
              </a:tblGrid>
              <a:tr h="499698">
                <a:tc>
                  <a:txBody>
                    <a:bodyPr/>
                    <a:lstStyle/>
                    <a:p>
                      <a:r>
                        <a:rPr lang="fi-FI" sz="1800" dirty="0" smtClean="0"/>
                        <a:t>Tehtävä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strike="noStrike" dirty="0" smtClean="0"/>
                        <a:t>Huomiot</a:t>
                      </a:r>
                      <a:endParaRPr lang="fi-FI" sz="1800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Muutosvaikutusten arviointi (Tiedonhallinnasta annetun lain (2019/906) 5 §:n 3 momentin mukainen)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/>
                        <a:t>Tietosuoja-asetuksen mukaiset vaikutusarviot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smtClean="0"/>
                        <a:t>Osallisuuden</a:t>
                      </a:r>
                      <a:r>
                        <a:rPr lang="fi-FI" sz="1400" baseline="0" dirty="0" smtClean="0"/>
                        <a:t> vahvistaminen</a:t>
                      </a:r>
                      <a:endParaRPr lang="fi-FI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strike="noStrike" dirty="0" smtClean="0"/>
                        <a:t>”Osallisuuskuva</a:t>
                      </a:r>
                      <a:r>
                        <a:rPr lang="fi-FI" sz="1400" strike="noStrike" baseline="0" dirty="0" smtClean="0"/>
                        <a:t>”</a:t>
                      </a:r>
                      <a:endParaRPr lang="fi-FI" sz="1400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 err="1" smtClean="0"/>
                        <a:t>Innokylä</a:t>
                      </a:r>
                      <a:r>
                        <a:rPr lang="fi-FI" sz="1400" dirty="0" smtClean="0"/>
                        <a:t>-verkkopalvelun</a:t>
                      </a:r>
                      <a:r>
                        <a:rPr lang="fi-FI" sz="1400" baseline="0" dirty="0" smtClean="0"/>
                        <a:t> hyödyntäminen </a:t>
                      </a:r>
                      <a:r>
                        <a:rPr lang="fi-FI" sz="1400" baseline="0" dirty="0" err="1" smtClean="0"/>
                        <a:t>KaRa:ssa</a:t>
                      </a:r>
                      <a:endParaRPr lang="fi-FI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strike="sngStrik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2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KaRa</a:t>
            </a:r>
            <a:r>
              <a:rPr lang="fi-FI" dirty="0" smtClean="0"/>
              <a:t>-hankkeen henkilöstö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5644875"/>
              </p:ext>
            </p:extLst>
          </p:nvPr>
        </p:nvGraphicFramePr>
        <p:xfrm>
          <a:off x="838200" y="1934861"/>
          <a:ext cx="9794967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160"/>
                <a:gridCol w="2682240"/>
                <a:gridCol w="240356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Nimike / Osa-alue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Nimi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Aloitus hankkeessa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Projektipäällikkö (Osa-alue 1)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Kristiina</a:t>
                      </a:r>
                      <a:r>
                        <a:rPr lang="fi-FI" baseline="0" dirty="0" smtClean="0"/>
                        <a:t> Taskinen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12.8.2020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Projektisihteeri/viestijä (Osa-alue</a:t>
                      </a:r>
                      <a:r>
                        <a:rPr lang="fi-FI" baseline="0" dirty="0" smtClean="0"/>
                        <a:t> 1)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Sari Keränen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1.9.2020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Suunnittelija/</a:t>
                      </a:r>
                      <a:r>
                        <a:rPr lang="fi-FI" baseline="0" dirty="0" smtClean="0"/>
                        <a:t>tietojohtamisen kyvykkyyden kehittäminen (Osa-alue 2)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Hanne Vasankari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1.10.2020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Suunnittelija/tietojohtamista</a:t>
                      </a:r>
                      <a:r>
                        <a:rPr lang="fi-FI" baseline="0" dirty="0" smtClean="0"/>
                        <a:t> tukevat työvälineet (Osa-alue 2)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Jouko Selkälä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1.10.2020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Suunnittelija/tietojohtamista tukevat työvälineet 50 % (Osa-alue 2)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Sanna Piirainen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1.10.2020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Suunnittelija/tiedon</a:t>
                      </a:r>
                      <a:r>
                        <a:rPr lang="fi-FI" baseline="0" dirty="0" smtClean="0"/>
                        <a:t> laadun parantaminen </a:t>
                      </a:r>
                    </a:p>
                    <a:p>
                      <a:r>
                        <a:rPr lang="fi-FI" baseline="0" dirty="0" smtClean="0"/>
                        <a:t>(sosiaalihuollon Kanta) (Osa-alue 3)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Minna-Mari</a:t>
                      </a:r>
                      <a:r>
                        <a:rPr lang="fi-FI" baseline="0" dirty="0" smtClean="0"/>
                        <a:t> Tanskanen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1.10.2020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Suunnittelija/sähköiset</a:t>
                      </a:r>
                      <a:r>
                        <a:rPr lang="fi-FI" baseline="0" dirty="0" smtClean="0"/>
                        <a:t> asiointipalvelut ja digitaaliset työvälineet (Osa-alue 3)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 Laura Moilanen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1.10.2020</a:t>
                      </a:r>
                      <a:r>
                        <a:rPr lang="fi-FI" baseline="0" dirty="0" smtClean="0"/>
                        <a:t> </a:t>
                      </a:r>
                    </a:p>
                    <a:p>
                      <a:r>
                        <a:rPr lang="fi-FI" baseline="0" dirty="0" smtClean="0"/>
                        <a:t>(10/2020 50 %)</a:t>
                      </a:r>
                      <a:endParaRPr lang="fi-F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Suunnittelija/tietojohtamisen</a:t>
                      </a:r>
                      <a:r>
                        <a:rPr lang="fi-FI" baseline="0" dirty="0" smtClean="0"/>
                        <a:t> pilotti (Osa-alue 2)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Rekrytointi loppuvuodesta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1.1.2021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9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9692" y="649598"/>
            <a:ext cx="10515600" cy="684371"/>
          </a:xfrm>
        </p:spPr>
        <p:txBody>
          <a:bodyPr>
            <a:normAutofit/>
          </a:bodyPr>
          <a:lstStyle/>
          <a:p>
            <a:r>
              <a:rPr lang="fi-FI" sz="3200" dirty="0" smtClean="0"/>
              <a:t>Budjetti, hankekokonaisuus/</a:t>
            </a:r>
            <a:r>
              <a:rPr lang="fi-FI" sz="3200" dirty="0" err="1" smtClean="0"/>
              <a:t>KaRa</a:t>
            </a:r>
            <a:r>
              <a:rPr lang="fi-FI" sz="3200" dirty="0" smtClean="0"/>
              <a:t> </a:t>
            </a:r>
            <a:r>
              <a:rPr lang="fi-FI" sz="3200" dirty="0"/>
              <a:t>1.8.2020-31.12.2021 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3372" y="1238471"/>
            <a:ext cx="5582194" cy="56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4437" y="1356330"/>
            <a:ext cx="5425334" cy="550167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2553789" y="671959"/>
            <a:ext cx="10515600" cy="684371"/>
          </a:xfrm>
        </p:spPr>
        <p:txBody>
          <a:bodyPr>
            <a:normAutofit/>
          </a:bodyPr>
          <a:lstStyle/>
          <a:p>
            <a:r>
              <a:rPr lang="fi-FI" sz="3200" dirty="0" smtClean="0"/>
              <a:t>Budjetti, Osa-alue 1/</a:t>
            </a:r>
            <a:r>
              <a:rPr lang="fi-FI" sz="3200" dirty="0" err="1" smtClean="0"/>
              <a:t>KaRa</a:t>
            </a:r>
            <a:r>
              <a:rPr lang="fi-FI" sz="3200" dirty="0" smtClean="0"/>
              <a:t> </a:t>
            </a:r>
            <a:r>
              <a:rPr lang="fi-FI" sz="3200" dirty="0"/>
              <a:t>1.8.2020-31.12.2021 </a:t>
            </a:r>
          </a:p>
        </p:txBody>
      </p:sp>
    </p:spTree>
    <p:extLst>
      <p:ext uri="{BB962C8B-B14F-4D97-AF65-F5344CB8AC3E}">
        <p14:creationId xmlns:p14="http://schemas.microsoft.com/office/powerpoint/2010/main" val="16463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0903" y="1319122"/>
            <a:ext cx="5397907" cy="5457271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2640875" y="719268"/>
            <a:ext cx="10515600" cy="684371"/>
          </a:xfrm>
        </p:spPr>
        <p:txBody>
          <a:bodyPr>
            <a:normAutofit/>
          </a:bodyPr>
          <a:lstStyle/>
          <a:p>
            <a:r>
              <a:rPr lang="fi-FI" sz="3200" dirty="0" smtClean="0"/>
              <a:t>Budjetti, Osa-alue 2/</a:t>
            </a:r>
            <a:r>
              <a:rPr lang="fi-FI" sz="3200" dirty="0" err="1" smtClean="0"/>
              <a:t>KaRa</a:t>
            </a:r>
            <a:r>
              <a:rPr lang="fi-FI" sz="3200" dirty="0" smtClean="0"/>
              <a:t> </a:t>
            </a:r>
            <a:r>
              <a:rPr lang="fi-FI" sz="3200" dirty="0"/>
              <a:t>1.8.2020-31.12.2021 </a:t>
            </a:r>
          </a:p>
        </p:txBody>
      </p:sp>
    </p:spTree>
    <p:extLst>
      <p:ext uri="{BB962C8B-B14F-4D97-AF65-F5344CB8AC3E}">
        <p14:creationId xmlns:p14="http://schemas.microsoft.com/office/powerpoint/2010/main" val="7482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1237" y="1307844"/>
            <a:ext cx="5265654" cy="5486812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2510246" y="623473"/>
            <a:ext cx="10515600" cy="684371"/>
          </a:xfrm>
        </p:spPr>
        <p:txBody>
          <a:bodyPr>
            <a:normAutofit/>
          </a:bodyPr>
          <a:lstStyle/>
          <a:p>
            <a:r>
              <a:rPr lang="fi-FI" sz="3200" dirty="0" smtClean="0"/>
              <a:t>Budjetti, Osa-alue 3/</a:t>
            </a:r>
            <a:r>
              <a:rPr lang="fi-FI" sz="3200" dirty="0" err="1" smtClean="0"/>
              <a:t>KaRa</a:t>
            </a:r>
            <a:r>
              <a:rPr lang="fi-FI" sz="3200" dirty="0" smtClean="0"/>
              <a:t> </a:t>
            </a:r>
            <a:r>
              <a:rPr lang="fi-FI" sz="3200" dirty="0"/>
              <a:t>1.8.2020-31.12.2021 </a:t>
            </a:r>
          </a:p>
        </p:txBody>
      </p:sp>
    </p:spTree>
    <p:extLst>
      <p:ext uri="{BB962C8B-B14F-4D97-AF65-F5344CB8AC3E}">
        <p14:creationId xmlns:p14="http://schemas.microsoft.com/office/powerpoint/2010/main" val="25843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5192" y="1233073"/>
            <a:ext cx="10515600" cy="68437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Taustaa </a:t>
            </a:r>
            <a:r>
              <a:rPr lang="fi-FI" dirty="0" err="1" smtClean="0"/>
              <a:t>KaRa</a:t>
            </a:r>
            <a:r>
              <a:rPr lang="fi-FI" dirty="0" smtClean="0"/>
              <a:t>-hankkeelle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KaRa</a:t>
            </a:r>
            <a:r>
              <a:rPr lang="fi-FI" dirty="0" smtClean="0"/>
              <a:t>-hankkeen tavoitteet</a:t>
            </a:r>
          </a:p>
          <a:p>
            <a:pPr marL="514350" indent="-514350">
              <a:buAutoNum type="arabicPeriod"/>
            </a:pPr>
            <a:r>
              <a:rPr lang="fi-FI" dirty="0"/>
              <a:t>Sote-uudistuksen </a:t>
            </a:r>
            <a:r>
              <a:rPr lang="fi-FI" dirty="0" smtClean="0"/>
              <a:t>kehittämishankkeet </a:t>
            </a:r>
            <a:r>
              <a:rPr lang="fi-FI" dirty="0"/>
              <a:t>(HELLÄ, </a:t>
            </a:r>
            <a:r>
              <a:rPr lang="fi-FI" dirty="0" err="1"/>
              <a:t>KaRa</a:t>
            </a:r>
            <a:r>
              <a:rPr lang="fi-FI" dirty="0" smtClean="0"/>
              <a:t>)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KaRa</a:t>
            </a:r>
            <a:r>
              <a:rPr lang="fi-FI" dirty="0" smtClean="0"/>
              <a:t> osa-alueittain/työpaketeittain</a:t>
            </a:r>
          </a:p>
          <a:p>
            <a:pPr marL="514350" indent="-514350">
              <a:buAutoNum type="arabicPeriod"/>
            </a:pPr>
            <a:r>
              <a:rPr lang="fi-FI" dirty="0" smtClean="0"/>
              <a:t>Tilannekatsaus osa-alueittain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KaRa</a:t>
            </a:r>
            <a:r>
              <a:rPr lang="fi-FI" dirty="0" smtClean="0"/>
              <a:t>-hankkeen henkilöstö</a:t>
            </a:r>
          </a:p>
          <a:p>
            <a:pPr marL="514350" indent="-514350">
              <a:buAutoNum type="arabicPeriod"/>
            </a:pPr>
            <a:r>
              <a:rPr lang="fi-FI" dirty="0" smtClean="0"/>
              <a:t>Budjetti osa-alueittain</a:t>
            </a:r>
          </a:p>
          <a:p>
            <a:pPr marL="514350" indent="-514350">
              <a:buAutoNum type="arabicPeriod"/>
            </a:pPr>
            <a:endParaRPr lang="fi-FI" dirty="0" smtClean="0"/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79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51" y="0"/>
            <a:ext cx="10207256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1270000"/>
          </a:effec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4870" y="3331528"/>
            <a:ext cx="5973465" cy="1325563"/>
          </a:xfrm>
        </p:spPr>
        <p:txBody>
          <a:bodyPr>
            <a:normAutofit fontScale="90000"/>
          </a:bodyPr>
          <a:lstStyle/>
          <a:p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Lisätietoa</a:t>
            </a:r>
            <a:b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Kristiina Taskinen, KaRa-hankkeen projektipäällikkö</a:t>
            </a:r>
            <a:b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kristiina.taskinen@kainuu.fi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puh. 040 671 9027</a:t>
            </a:r>
            <a:b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sote.kainuu.fi/kainuun-rakenneuudistus-vv-2020-2021-alueellisen-valmistelun-tukena-kara</a:t>
            </a:r>
            <a:r>
              <a:rPr lang="fi-FI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22" y="125630"/>
            <a:ext cx="952500" cy="9525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3" y="216341"/>
            <a:ext cx="2614686" cy="38553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" y="905015"/>
            <a:ext cx="1169220" cy="34623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7609" y="2320156"/>
            <a:ext cx="1361905" cy="32381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8562" y="2990905"/>
            <a:ext cx="1380952" cy="43809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40277" y="1836176"/>
            <a:ext cx="1066667" cy="314286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344870" y="4996988"/>
            <a:ext cx="5000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Sote-uudistuksen kehittämishankkeet Kainuussa 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https://twitter.com/sotehankkeet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i-FI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sotehankkeet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13393" y="5904411"/>
            <a:ext cx="671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https://www.facebook.com/sotekehittamishankkeetkainuussa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/</a:t>
            </a:r>
            <a:endParaRPr lang="fi-FI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fi-FI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sotekehittämishankkeetkainuussa</a:t>
            </a:r>
            <a:r>
              <a:rPr lang="fi-F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Taustaa </a:t>
            </a:r>
            <a:r>
              <a:rPr lang="fi-FI" dirty="0" err="1" smtClean="0"/>
              <a:t>KaRa</a:t>
            </a:r>
            <a:r>
              <a:rPr lang="fi-FI" dirty="0" smtClean="0"/>
              <a:t>-hankkeelle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Toteutusaika 1.8.2020 – 31.12.2021</a:t>
            </a:r>
          </a:p>
          <a:p>
            <a:r>
              <a:rPr lang="fi-FI" dirty="0" smtClean="0"/>
              <a:t>Liittyy </a:t>
            </a:r>
            <a:r>
              <a:rPr lang="fi-FI" dirty="0" err="1" smtClean="0"/>
              <a:t>Sosiaali</a:t>
            </a:r>
            <a:r>
              <a:rPr lang="fi-FI" dirty="0" smtClean="0"/>
              <a:t>- </a:t>
            </a:r>
            <a:r>
              <a:rPr lang="fi-FI" dirty="0"/>
              <a:t>ja </a:t>
            </a:r>
            <a:r>
              <a:rPr lang="fi-FI" dirty="0" smtClean="0"/>
              <a:t>terveysministeriön </a:t>
            </a:r>
            <a:r>
              <a:rPr lang="fi-FI" dirty="0"/>
              <a:t>(STM) valtionavustushakuun ”Valtionavustus </a:t>
            </a:r>
            <a:r>
              <a:rPr lang="fi-FI" dirty="0" err="1"/>
              <a:t>sote</a:t>
            </a:r>
            <a:r>
              <a:rPr lang="fi-FI" dirty="0"/>
              <a:t>-rakenneuudistusta </a:t>
            </a:r>
            <a:r>
              <a:rPr lang="fi-FI" dirty="0" smtClean="0"/>
              <a:t>tukevaan </a:t>
            </a:r>
            <a:r>
              <a:rPr lang="fi-FI" dirty="0"/>
              <a:t>alueelliseen valmisteluun.” </a:t>
            </a:r>
            <a:endParaRPr lang="fi-FI" dirty="0" smtClean="0"/>
          </a:p>
          <a:p>
            <a:r>
              <a:rPr lang="fi-FI" dirty="0" err="1" smtClean="0"/>
              <a:t>STM:n</a:t>
            </a:r>
            <a:r>
              <a:rPr lang="fi-FI" dirty="0" smtClean="0"/>
              <a:t> rahoittama 80 %</a:t>
            </a:r>
          </a:p>
          <a:p>
            <a:r>
              <a:rPr lang="fi-FI" dirty="0"/>
              <a:t>Budjetti 1 721 </a:t>
            </a:r>
            <a:r>
              <a:rPr lang="fi-FI" dirty="0" smtClean="0"/>
              <a:t>350 €, josta valtionavustus </a:t>
            </a:r>
            <a:r>
              <a:rPr lang="fi-FI" dirty="0"/>
              <a:t>1 377 080 </a:t>
            </a:r>
            <a:r>
              <a:rPr lang="fi-FI" dirty="0" smtClean="0"/>
              <a:t>€ ja omarahoitusosuus </a:t>
            </a:r>
            <a:r>
              <a:rPr lang="fi-FI" dirty="0"/>
              <a:t>344 270 </a:t>
            </a:r>
            <a:r>
              <a:rPr lang="fi-FI" dirty="0" smtClean="0"/>
              <a:t>€</a:t>
            </a:r>
          </a:p>
          <a:p>
            <a:r>
              <a:rPr lang="fi-FI" dirty="0" smtClean="0"/>
              <a:t>Tiivis </a:t>
            </a:r>
            <a:r>
              <a:rPr lang="fi-FI" dirty="0"/>
              <a:t>yhteys </a:t>
            </a:r>
            <a:r>
              <a:rPr lang="fi-FI" dirty="0" err="1"/>
              <a:t>STM:n</a:t>
            </a:r>
            <a:r>
              <a:rPr lang="fi-FI" dirty="0"/>
              <a:t> Tulevaisuuden </a:t>
            </a:r>
            <a:r>
              <a:rPr lang="fi-FI" dirty="0" err="1" smtClean="0"/>
              <a:t>sosiaali</a:t>
            </a:r>
            <a:r>
              <a:rPr lang="fi-FI" dirty="0" smtClean="0"/>
              <a:t>- </a:t>
            </a:r>
            <a:r>
              <a:rPr lang="fi-FI" dirty="0"/>
              <a:t>ja terveyskeskus -ohjelmaan liittyvään Kainuun </a:t>
            </a:r>
            <a:r>
              <a:rPr lang="fi-FI" dirty="0" err="1"/>
              <a:t>soten</a:t>
            </a:r>
            <a:r>
              <a:rPr lang="fi-FI" dirty="0"/>
              <a:t> Tulevaisuuden </a:t>
            </a:r>
            <a:r>
              <a:rPr lang="fi-FI" dirty="0" err="1"/>
              <a:t>sosiaali</a:t>
            </a:r>
            <a:r>
              <a:rPr lang="fi-FI" dirty="0"/>
              <a:t>- ja </a:t>
            </a:r>
            <a:r>
              <a:rPr lang="fi-FI" dirty="0" err="1"/>
              <a:t>ter-veyskeskus</a:t>
            </a:r>
            <a:r>
              <a:rPr lang="fi-FI" dirty="0"/>
              <a:t> Kainuuseen – osa I Helposti lähelläsi HELLÄ </a:t>
            </a:r>
            <a:r>
              <a:rPr lang="fi-FI" dirty="0" smtClean="0"/>
              <a:t>–hankkeeseen.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61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KaRa</a:t>
            </a:r>
            <a:r>
              <a:rPr lang="fi-FI" dirty="0" smtClean="0"/>
              <a:t>-hankkeen </a:t>
            </a:r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KaRa</a:t>
            </a:r>
            <a:r>
              <a:rPr lang="fi-FI" dirty="0" smtClean="0"/>
              <a:t>-hankkeen </a:t>
            </a:r>
            <a:r>
              <a:rPr lang="fi-FI" dirty="0"/>
              <a:t>kehittämistyön tavoitteena on </a:t>
            </a:r>
            <a:endParaRPr lang="fi-FI" dirty="0" smtClean="0"/>
          </a:p>
          <a:p>
            <a:pPr lvl="1"/>
            <a:r>
              <a:rPr lang="fi-FI" dirty="0" smtClean="0"/>
              <a:t>valmistautua </a:t>
            </a:r>
            <a:r>
              <a:rPr lang="fi-FI" dirty="0"/>
              <a:t>Kainuussa </a:t>
            </a:r>
            <a:r>
              <a:rPr lang="fi-FI" dirty="0" err="1" smtClean="0"/>
              <a:t>sote</a:t>
            </a:r>
            <a:r>
              <a:rPr lang="fi-FI" dirty="0" smtClean="0"/>
              <a:t>-uudistukseen,</a:t>
            </a:r>
          </a:p>
          <a:p>
            <a:pPr lvl="1"/>
            <a:r>
              <a:rPr lang="fi-FI" dirty="0" smtClean="0"/>
              <a:t>kehittää </a:t>
            </a:r>
            <a:r>
              <a:rPr lang="fi-FI" dirty="0"/>
              <a:t>johtamista ja ohjausta selkiyttämällä </a:t>
            </a:r>
            <a:r>
              <a:rPr lang="fi-FI" dirty="0" err="1"/>
              <a:t>sote</a:t>
            </a:r>
            <a:r>
              <a:rPr lang="fi-FI" dirty="0"/>
              <a:t>-palvelujen </a:t>
            </a:r>
            <a:r>
              <a:rPr lang="fi-FI" dirty="0" smtClean="0"/>
              <a:t>järjestämistehtävää,</a:t>
            </a:r>
          </a:p>
          <a:p>
            <a:pPr lvl="1"/>
            <a:r>
              <a:rPr lang="fi-FI" dirty="0" smtClean="0"/>
              <a:t>kehittää tiedolla johtamista </a:t>
            </a:r>
            <a:r>
              <a:rPr lang="fi-FI" dirty="0" err="1" smtClean="0"/>
              <a:t>sote</a:t>
            </a:r>
            <a:r>
              <a:rPr lang="fi-FI" dirty="0" smtClean="0"/>
              <a:t>-palvelujen </a:t>
            </a:r>
            <a:r>
              <a:rPr lang="fi-FI" dirty="0"/>
              <a:t>j</a:t>
            </a:r>
            <a:r>
              <a:rPr lang="fi-FI" dirty="0" smtClean="0"/>
              <a:t>ärjestämistehtävään liittyen ja</a:t>
            </a:r>
          </a:p>
          <a:p>
            <a:pPr lvl="1"/>
            <a:r>
              <a:rPr lang="fi-FI" dirty="0" smtClean="0"/>
              <a:t>uudistaa ja yhtenäistää toimintatapoja </a:t>
            </a:r>
            <a:r>
              <a:rPr lang="fi-FI" dirty="0"/>
              <a:t>ja -</a:t>
            </a:r>
            <a:r>
              <a:rPr lang="fi-FI" dirty="0" smtClean="0"/>
              <a:t>prosesseja digitaalisia </a:t>
            </a:r>
            <a:r>
              <a:rPr lang="fi-FI" dirty="0"/>
              <a:t>välineitä </a:t>
            </a:r>
            <a:r>
              <a:rPr lang="fi-FI" dirty="0" smtClean="0"/>
              <a:t>hyödyntäen sekä</a:t>
            </a:r>
          </a:p>
          <a:p>
            <a:pPr lvl="1"/>
            <a:r>
              <a:rPr lang="fi-FI" dirty="0" smtClean="0"/>
              <a:t>toteuttaa Tulevaisuuden </a:t>
            </a:r>
            <a:r>
              <a:rPr lang="fi-FI" dirty="0" err="1"/>
              <a:t>sosiaali</a:t>
            </a:r>
            <a:r>
              <a:rPr lang="fi-FI" dirty="0"/>
              <a:t>- ja terveyskeskus </a:t>
            </a:r>
            <a:r>
              <a:rPr lang="fi-FI" dirty="0" smtClean="0"/>
              <a:t>–ohjelmaan (HELLÄ) </a:t>
            </a:r>
            <a:r>
              <a:rPr lang="fi-FI" dirty="0"/>
              <a:t>liittyvät digitaalisten palveluiden kehittämistyöt. </a:t>
            </a:r>
          </a:p>
        </p:txBody>
      </p:sp>
    </p:spTree>
    <p:extLst>
      <p:ext uri="{BB962C8B-B14F-4D97-AF65-F5344CB8AC3E}">
        <p14:creationId xmlns:p14="http://schemas.microsoft.com/office/powerpoint/2010/main" val="36925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668b4ca7_1_11"/>
          <p:cNvSpPr txBox="1"/>
          <p:nvPr/>
        </p:nvSpPr>
        <p:spPr>
          <a:xfrm>
            <a:off x="2025125" y="2995838"/>
            <a:ext cx="1460050" cy="330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Pelastuslaitos</a:t>
            </a:r>
            <a:endParaRPr sz="16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72668b4ca7_1_11"/>
          <p:cNvSpPr/>
          <p:nvPr/>
        </p:nvSpPr>
        <p:spPr>
          <a:xfrm>
            <a:off x="5201400" y="669124"/>
            <a:ext cx="6396900" cy="2146501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27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72668b4ca7_1_11"/>
          <p:cNvSpPr/>
          <p:nvPr/>
        </p:nvSpPr>
        <p:spPr>
          <a:xfrm>
            <a:off x="6033850" y="3459225"/>
            <a:ext cx="5683500" cy="2885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72668b4ca7_1_11"/>
          <p:cNvSpPr/>
          <p:nvPr/>
        </p:nvSpPr>
        <p:spPr>
          <a:xfrm>
            <a:off x="248550" y="3492650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72668b4ca7_1_11"/>
          <p:cNvSpPr/>
          <p:nvPr/>
        </p:nvSpPr>
        <p:spPr>
          <a:xfrm>
            <a:off x="286226" y="700518"/>
            <a:ext cx="8113624" cy="2171632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2668b4ca7_1_11"/>
          <p:cNvSpPr txBox="1">
            <a:spLocks noGrp="1"/>
          </p:cNvSpPr>
          <p:nvPr>
            <p:ph type="body" idx="4294967295"/>
          </p:nvPr>
        </p:nvSpPr>
        <p:spPr>
          <a:xfrm>
            <a:off x="4251724" y="6388500"/>
            <a:ext cx="3472075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B09E"/>
              </a:buClr>
              <a:buSzPts val="3600"/>
              <a:buNone/>
            </a:pPr>
            <a:r>
              <a:rPr lang="fi-FI" sz="2400" b="1" dirty="0" smtClean="0">
                <a:solidFill>
                  <a:srgbClr val="000000"/>
                </a:solidFill>
              </a:rPr>
              <a:t>Rakenneuudistus (</a:t>
            </a:r>
            <a:r>
              <a:rPr lang="fi-FI" sz="2400" b="1" dirty="0" err="1" smtClean="0">
                <a:solidFill>
                  <a:srgbClr val="000000"/>
                </a:solidFill>
              </a:rPr>
              <a:t>KaRa</a:t>
            </a:r>
            <a:r>
              <a:rPr lang="fi-FI" sz="2400" b="1" dirty="0" smtClean="0">
                <a:solidFill>
                  <a:srgbClr val="000000"/>
                </a:solidFill>
              </a:rPr>
              <a:t>)</a:t>
            </a:r>
            <a:endParaRPr sz="2400" b="1" cap="none" dirty="0">
              <a:solidFill>
                <a:srgbClr val="000000"/>
              </a:solidFill>
            </a:endParaRPr>
          </a:p>
        </p:txBody>
      </p:sp>
      <p:sp>
        <p:nvSpPr>
          <p:cNvPr id="128" name="Google Shape;128;g72668b4ca7_1_11"/>
          <p:cNvSpPr/>
          <p:nvPr/>
        </p:nvSpPr>
        <p:spPr>
          <a:xfrm>
            <a:off x="2704949" y="99075"/>
            <a:ext cx="7658251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u="none" strike="noStrike" cap="none" dirty="0">
                <a:latin typeface="Calibri"/>
                <a:ea typeface="Calibri"/>
                <a:cs typeface="Calibri"/>
                <a:sym typeface="Calibri"/>
              </a:rPr>
              <a:t>Tulevaisuuden sote-keskuksen </a:t>
            </a:r>
            <a:r>
              <a:rPr lang="fi-FI" sz="2400" b="1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rakentaminen (HELLÄ)</a:t>
            </a:r>
            <a:endParaRPr sz="2400" b="1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72668b4ca7_1_11"/>
          <p:cNvSpPr/>
          <p:nvPr/>
        </p:nvSpPr>
        <p:spPr>
          <a:xfrm>
            <a:off x="2941940" y="922806"/>
            <a:ext cx="2173125" cy="779700"/>
          </a:xfrm>
          <a:prstGeom prst="roundRect">
            <a:avLst>
              <a:gd name="adj" fmla="val 16667"/>
            </a:avLst>
          </a:prstGeom>
          <a:solidFill>
            <a:srgbClr val="70A5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Perhekeskustoiminnan tehostaminen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30" name="Google Shape;130;g72668b4ca7_1_11"/>
          <p:cNvSpPr/>
          <p:nvPr/>
        </p:nvSpPr>
        <p:spPr>
          <a:xfrm>
            <a:off x="5290250" y="1366883"/>
            <a:ext cx="2153003" cy="764100"/>
          </a:xfrm>
          <a:prstGeom prst="roundRect">
            <a:avLst>
              <a:gd name="adj" fmla="val 16667"/>
            </a:avLst>
          </a:prstGeom>
          <a:solidFill>
            <a:srgbClr val="70A5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Vastaanottotoiminnan uudistaminen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72668b4ca7_1_11"/>
          <p:cNvSpPr/>
          <p:nvPr/>
        </p:nvSpPr>
        <p:spPr>
          <a:xfrm>
            <a:off x="691598" y="1806099"/>
            <a:ext cx="2157579" cy="779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Nuorten </a:t>
            </a: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psykososiaalisen tuen menetelmät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32" name="Google Shape;132;g72668b4ca7_1_11"/>
          <p:cNvSpPr/>
          <p:nvPr/>
        </p:nvSpPr>
        <p:spPr>
          <a:xfrm>
            <a:off x="718429" y="907402"/>
            <a:ext cx="2033509" cy="768600"/>
          </a:xfrm>
          <a:prstGeom prst="roundRect">
            <a:avLst>
              <a:gd name="adj" fmla="val 16667"/>
            </a:avLst>
          </a:prstGeom>
          <a:solidFill>
            <a:srgbClr val="70A5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Suun terveydenhuollon uudistaminen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33" name="Google Shape;133;g72668b4ca7_1_11"/>
          <p:cNvSpPr/>
          <p:nvPr/>
        </p:nvSpPr>
        <p:spPr>
          <a:xfrm>
            <a:off x="2941940" y="1790002"/>
            <a:ext cx="2173125" cy="778200"/>
          </a:xfrm>
          <a:prstGeom prst="roundRect">
            <a:avLst>
              <a:gd name="adj" fmla="val 16667"/>
            </a:avLst>
          </a:prstGeom>
          <a:solidFill>
            <a:srgbClr val="70A5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Vaikuttava hytetyö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72668b4ca7_1_11"/>
          <p:cNvSpPr/>
          <p:nvPr/>
        </p:nvSpPr>
        <p:spPr>
          <a:xfrm>
            <a:off x="630700" y="5318945"/>
            <a:ext cx="2478644" cy="7797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Tietojohtamista tukevat työvälineet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72668b4ca7_1_11"/>
          <p:cNvSpPr/>
          <p:nvPr/>
        </p:nvSpPr>
        <p:spPr>
          <a:xfrm>
            <a:off x="3319169" y="4276682"/>
            <a:ext cx="2082355" cy="8895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Tietojohtamisen kyvykkyyden kehittäminen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72668b4ca7_1_11"/>
          <p:cNvSpPr/>
          <p:nvPr/>
        </p:nvSpPr>
        <p:spPr>
          <a:xfrm>
            <a:off x="3319169" y="5312768"/>
            <a:ext cx="2082356" cy="7641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Tiedolla </a:t>
            </a:r>
            <a:r>
              <a:rPr lang="fi-FI" sz="1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johtamisen </a:t>
            </a:r>
            <a:r>
              <a:rPr lang="fi-FI" sz="1600" b="0" i="0" u="none" strike="noStrike" cap="none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pilotti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72668b4ca7_1_11"/>
          <p:cNvSpPr/>
          <p:nvPr/>
        </p:nvSpPr>
        <p:spPr>
          <a:xfrm>
            <a:off x="630700" y="4287025"/>
            <a:ext cx="2520000" cy="8895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Järjestämistehtävän selkiyttäminen ja järjestäjän tietotarpeet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72668b4ca7_1_11"/>
          <p:cNvSpPr/>
          <p:nvPr/>
        </p:nvSpPr>
        <p:spPr>
          <a:xfrm>
            <a:off x="6463150" y="5310935"/>
            <a:ext cx="2344025" cy="6999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Tiedon laadun parantaminen 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72668b4ca7_1_11"/>
          <p:cNvSpPr/>
          <p:nvPr/>
        </p:nvSpPr>
        <p:spPr>
          <a:xfrm>
            <a:off x="6463150" y="4358236"/>
            <a:ext cx="2335276" cy="807946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Asukkaan sähköiset asiointipalvelut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72668b4ca7_1_11"/>
          <p:cNvSpPr/>
          <p:nvPr/>
        </p:nvSpPr>
        <p:spPr>
          <a:xfrm>
            <a:off x="9017000" y="4357482"/>
            <a:ext cx="2210100" cy="808699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Työntekijän digitaaliset työvälineet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72668b4ca7_1_11"/>
          <p:cNvSpPr/>
          <p:nvPr/>
        </p:nvSpPr>
        <p:spPr>
          <a:xfrm>
            <a:off x="9017000" y="5293409"/>
            <a:ext cx="2210100" cy="717426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Kyberturvallisuuden parantaminen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72668b4ca7_1_11"/>
          <p:cNvSpPr/>
          <p:nvPr/>
        </p:nvSpPr>
        <p:spPr>
          <a:xfrm>
            <a:off x="3538500" y="2986550"/>
            <a:ext cx="5115000" cy="3396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rPr lang="fi-FI" sz="1665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Hankekoordinaatio ja -hallinto</a:t>
            </a:r>
            <a:endParaRPr sz="1665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72668b4ca7_1_11"/>
          <p:cNvSpPr txBox="1"/>
          <p:nvPr/>
        </p:nvSpPr>
        <p:spPr>
          <a:xfrm>
            <a:off x="1133475" y="3701914"/>
            <a:ext cx="384934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Johtamisen ja ohjauksen kehittäminen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72668b4ca7_1_11"/>
          <p:cNvSpPr txBox="1"/>
          <p:nvPr/>
        </p:nvSpPr>
        <p:spPr>
          <a:xfrm>
            <a:off x="6500315" y="3609193"/>
            <a:ext cx="4832801" cy="6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Toimintatapojen ja -prosessien uudistaminen ja yhtenäistäminen digitaalisten välineiden avulla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72668b4ca7_1_11"/>
          <p:cNvSpPr/>
          <p:nvPr/>
        </p:nvSpPr>
        <p:spPr>
          <a:xfrm>
            <a:off x="4251725" y="2774275"/>
            <a:ext cx="258600" cy="76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72668b4ca7_1_11"/>
          <p:cNvSpPr txBox="1"/>
          <p:nvPr/>
        </p:nvSpPr>
        <p:spPr>
          <a:xfrm>
            <a:off x="7723800" y="765201"/>
            <a:ext cx="36327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Saatavuus, oikea-aikaisuus ja jatkuvuus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Ehkäisevä ja ennakoiva työ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Monialaisuus ja yhteentoimivuus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Laatu ja vaikuttavuus 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Kustannustehokkuus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72668b4ca7_1_11"/>
          <p:cNvSpPr/>
          <p:nvPr/>
        </p:nvSpPr>
        <p:spPr>
          <a:xfrm>
            <a:off x="7628350" y="2774275"/>
            <a:ext cx="258600" cy="76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yöristetty suorakulmio 2"/>
          <p:cNvSpPr/>
          <p:nvPr/>
        </p:nvSpPr>
        <p:spPr>
          <a:xfrm>
            <a:off x="10123436" y="6344750"/>
            <a:ext cx="1593914" cy="302793"/>
          </a:xfrm>
          <a:prstGeom prst="roundRect">
            <a:avLst/>
          </a:prstGeom>
          <a:solidFill>
            <a:srgbClr val="63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OT-keskus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8" y="-117445"/>
            <a:ext cx="2481287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668b4ca7_1_11"/>
          <p:cNvSpPr txBox="1"/>
          <p:nvPr/>
        </p:nvSpPr>
        <p:spPr>
          <a:xfrm>
            <a:off x="2025125" y="2995838"/>
            <a:ext cx="1460050" cy="330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Pelastuslaitos</a:t>
            </a:r>
            <a:endParaRPr sz="16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72668b4ca7_1_11"/>
          <p:cNvSpPr/>
          <p:nvPr/>
        </p:nvSpPr>
        <p:spPr>
          <a:xfrm>
            <a:off x="5201400" y="669124"/>
            <a:ext cx="6396900" cy="21465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72668b4ca7_1_11"/>
          <p:cNvSpPr/>
          <p:nvPr/>
        </p:nvSpPr>
        <p:spPr>
          <a:xfrm>
            <a:off x="6033850" y="3459225"/>
            <a:ext cx="5683500" cy="2885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72668b4ca7_1_11"/>
          <p:cNvSpPr/>
          <p:nvPr/>
        </p:nvSpPr>
        <p:spPr>
          <a:xfrm>
            <a:off x="248550" y="3492650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72668b4ca7_1_11"/>
          <p:cNvSpPr/>
          <p:nvPr/>
        </p:nvSpPr>
        <p:spPr>
          <a:xfrm>
            <a:off x="194913" y="643993"/>
            <a:ext cx="8113624" cy="2171632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2668b4ca7_1_11"/>
          <p:cNvSpPr txBox="1">
            <a:spLocks noGrp="1"/>
          </p:cNvSpPr>
          <p:nvPr>
            <p:ph type="body" idx="4294967295"/>
          </p:nvPr>
        </p:nvSpPr>
        <p:spPr>
          <a:xfrm>
            <a:off x="4251724" y="6388500"/>
            <a:ext cx="3376626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B09E"/>
              </a:buClr>
              <a:buSzPts val="3600"/>
              <a:buNone/>
            </a:pPr>
            <a:r>
              <a:rPr lang="fi-FI" sz="2400" b="1" dirty="0" smtClean="0">
                <a:solidFill>
                  <a:srgbClr val="000000"/>
                </a:solidFill>
              </a:rPr>
              <a:t>Rakenneuudistus (KaRa)</a:t>
            </a:r>
            <a:endParaRPr sz="2400" b="1" cap="none" dirty="0">
              <a:solidFill>
                <a:srgbClr val="000000"/>
              </a:solidFill>
            </a:endParaRPr>
          </a:p>
        </p:txBody>
      </p:sp>
      <p:sp>
        <p:nvSpPr>
          <p:cNvPr id="128" name="Google Shape;128;g72668b4ca7_1_11"/>
          <p:cNvSpPr/>
          <p:nvPr/>
        </p:nvSpPr>
        <p:spPr>
          <a:xfrm>
            <a:off x="2704950" y="99075"/>
            <a:ext cx="704865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Tulevaisuuden sote-keskuksen </a:t>
            </a:r>
            <a:r>
              <a:rPr lang="fi-FI" sz="2400" b="1" u="none" strike="noStrike" cap="none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rakentaminen (HELLÄ)</a:t>
            </a:r>
            <a:endParaRPr sz="2400" b="1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72668b4ca7_1_11"/>
          <p:cNvSpPr/>
          <p:nvPr/>
        </p:nvSpPr>
        <p:spPr>
          <a:xfrm>
            <a:off x="2941940" y="922806"/>
            <a:ext cx="2173125" cy="7797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Perhekeskustoiminnan tehostaminen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0" name="Google Shape;130;g72668b4ca7_1_11"/>
          <p:cNvSpPr/>
          <p:nvPr/>
        </p:nvSpPr>
        <p:spPr>
          <a:xfrm>
            <a:off x="5290250" y="1366883"/>
            <a:ext cx="2153003" cy="7641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Vastaanottotoiminnan uudistaminen</a:t>
            </a:r>
            <a:endParaRPr sz="1600" b="0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72668b4ca7_1_11"/>
          <p:cNvSpPr/>
          <p:nvPr/>
        </p:nvSpPr>
        <p:spPr>
          <a:xfrm>
            <a:off x="691598" y="1806099"/>
            <a:ext cx="2157579" cy="7797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Nuorten </a:t>
            </a: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psykososiaalisen tuen menetelmät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2" name="Google Shape;132;g72668b4ca7_1_11"/>
          <p:cNvSpPr/>
          <p:nvPr/>
        </p:nvSpPr>
        <p:spPr>
          <a:xfrm>
            <a:off x="718429" y="907402"/>
            <a:ext cx="2033509" cy="768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Suun terveydenhuollon uudistaminen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Google Shape;133;g72668b4ca7_1_11"/>
          <p:cNvSpPr/>
          <p:nvPr/>
        </p:nvSpPr>
        <p:spPr>
          <a:xfrm>
            <a:off x="2941940" y="1790002"/>
            <a:ext cx="2173125" cy="77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Vaikuttava hytetyö</a:t>
            </a:r>
            <a:endParaRPr sz="1600" b="0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72668b4ca7_1_11"/>
          <p:cNvSpPr/>
          <p:nvPr/>
        </p:nvSpPr>
        <p:spPr>
          <a:xfrm>
            <a:off x="630700" y="5318945"/>
            <a:ext cx="2478644" cy="7797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Tietojohtamista tukevat työvälineet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72668b4ca7_1_11"/>
          <p:cNvSpPr/>
          <p:nvPr/>
        </p:nvSpPr>
        <p:spPr>
          <a:xfrm>
            <a:off x="3319169" y="4276682"/>
            <a:ext cx="2082355" cy="8895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Tietojohtamisen kyvykkyyden kehittäminen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72668b4ca7_1_11"/>
          <p:cNvSpPr/>
          <p:nvPr/>
        </p:nvSpPr>
        <p:spPr>
          <a:xfrm>
            <a:off x="3319169" y="5312768"/>
            <a:ext cx="2082356" cy="7641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Tiedolla </a:t>
            </a:r>
            <a:r>
              <a:rPr lang="fi-FI" sz="1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johtamisen </a:t>
            </a:r>
            <a:r>
              <a:rPr lang="fi-FI" sz="1600" b="0" i="0" u="none" strike="noStrike" cap="none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pilotti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72668b4ca7_1_11"/>
          <p:cNvSpPr/>
          <p:nvPr/>
        </p:nvSpPr>
        <p:spPr>
          <a:xfrm>
            <a:off x="630700" y="4287025"/>
            <a:ext cx="2520000" cy="8895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Järjestämistehtävän selkiyttäminen ja järjestäjän tietotarpeet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72668b4ca7_1_11"/>
          <p:cNvSpPr/>
          <p:nvPr/>
        </p:nvSpPr>
        <p:spPr>
          <a:xfrm>
            <a:off x="6463150" y="5310935"/>
            <a:ext cx="2344025" cy="6999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Tiedon laadun parantaminen 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72668b4ca7_1_11"/>
          <p:cNvSpPr/>
          <p:nvPr/>
        </p:nvSpPr>
        <p:spPr>
          <a:xfrm>
            <a:off x="6463150" y="4358236"/>
            <a:ext cx="2335276" cy="807946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Asukkaan sähköiset asiointipalvelut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72668b4ca7_1_11"/>
          <p:cNvSpPr/>
          <p:nvPr/>
        </p:nvSpPr>
        <p:spPr>
          <a:xfrm>
            <a:off x="9017000" y="4357482"/>
            <a:ext cx="2210100" cy="808699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Työntekijän digitaaliset työvälineet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72668b4ca7_1_11"/>
          <p:cNvSpPr/>
          <p:nvPr/>
        </p:nvSpPr>
        <p:spPr>
          <a:xfrm>
            <a:off x="9017000" y="5293409"/>
            <a:ext cx="2210100" cy="717426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Kyberturvallisuuden parantaminen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72668b4ca7_1_11"/>
          <p:cNvSpPr/>
          <p:nvPr/>
        </p:nvSpPr>
        <p:spPr>
          <a:xfrm>
            <a:off x="3538500" y="2986550"/>
            <a:ext cx="5115000" cy="3396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rPr lang="fi-FI" sz="1665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Hankekoordinaatio ja -hallinto</a:t>
            </a:r>
            <a:endParaRPr sz="1665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72668b4ca7_1_11"/>
          <p:cNvSpPr txBox="1"/>
          <p:nvPr/>
        </p:nvSpPr>
        <p:spPr>
          <a:xfrm>
            <a:off x="1133475" y="3701914"/>
            <a:ext cx="384934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Johtamisen ja ohjauksen kehittäminen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72668b4ca7_1_11"/>
          <p:cNvSpPr txBox="1"/>
          <p:nvPr/>
        </p:nvSpPr>
        <p:spPr>
          <a:xfrm>
            <a:off x="6500315" y="3609193"/>
            <a:ext cx="4832801" cy="6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Toimintatapojen ja -prosessien uudistaminen ja yhtenäistäminen digitaalisten välineiden avulla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72668b4ca7_1_11"/>
          <p:cNvSpPr/>
          <p:nvPr/>
        </p:nvSpPr>
        <p:spPr>
          <a:xfrm>
            <a:off x="4251725" y="2774275"/>
            <a:ext cx="258600" cy="76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72668b4ca7_1_11"/>
          <p:cNvSpPr txBox="1"/>
          <p:nvPr/>
        </p:nvSpPr>
        <p:spPr>
          <a:xfrm>
            <a:off x="7723800" y="765201"/>
            <a:ext cx="36327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Saatavuus, oikea-aikaisuus ja jatkuvuus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Ehkäisevä ja ennakoiva työ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Monialaisuus ja yhteentoimivuus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Laatu ja vaikuttavuus 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Kustannustehokkuus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72668b4ca7_1_11"/>
          <p:cNvSpPr/>
          <p:nvPr/>
        </p:nvSpPr>
        <p:spPr>
          <a:xfrm>
            <a:off x="7628350" y="2774275"/>
            <a:ext cx="258600" cy="76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Pyöristetty suorakulmio 27"/>
          <p:cNvSpPr/>
          <p:nvPr/>
        </p:nvSpPr>
        <p:spPr>
          <a:xfrm>
            <a:off x="10123436" y="6344750"/>
            <a:ext cx="1593914" cy="302793"/>
          </a:xfrm>
          <a:prstGeom prst="roundRect">
            <a:avLst/>
          </a:prstGeom>
          <a:solidFill>
            <a:srgbClr val="63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OT-keskus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884" y="-135618"/>
            <a:ext cx="248128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668b4ca7_1_11"/>
          <p:cNvSpPr txBox="1"/>
          <p:nvPr/>
        </p:nvSpPr>
        <p:spPr>
          <a:xfrm>
            <a:off x="2025125" y="2995838"/>
            <a:ext cx="1460050" cy="330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Pelastuslaitos</a:t>
            </a:r>
            <a:endParaRPr sz="1600" b="1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72668b4ca7_1_11"/>
          <p:cNvSpPr/>
          <p:nvPr/>
        </p:nvSpPr>
        <p:spPr>
          <a:xfrm>
            <a:off x="5201400" y="669124"/>
            <a:ext cx="6396900" cy="214650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72668b4ca7_1_11"/>
          <p:cNvSpPr/>
          <p:nvPr/>
        </p:nvSpPr>
        <p:spPr>
          <a:xfrm>
            <a:off x="6033850" y="3459225"/>
            <a:ext cx="5683500" cy="28857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72668b4ca7_1_11"/>
          <p:cNvSpPr/>
          <p:nvPr/>
        </p:nvSpPr>
        <p:spPr>
          <a:xfrm>
            <a:off x="248550" y="3492650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72668b4ca7_1_11"/>
          <p:cNvSpPr/>
          <p:nvPr/>
        </p:nvSpPr>
        <p:spPr>
          <a:xfrm>
            <a:off x="194913" y="643993"/>
            <a:ext cx="8113624" cy="2171632"/>
          </a:xfrm>
          <a:prstGeom prst="homePlat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2668b4ca7_1_11"/>
          <p:cNvSpPr txBox="1">
            <a:spLocks noGrp="1"/>
          </p:cNvSpPr>
          <p:nvPr>
            <p:ph type="body" idx="4294967295"/>
          </p:nvPr>
        </p:nvSpPr>
        <p:spPr>
          <a:xfrm>
            <a:off x="4251724" y="6388500"/>
            <a:ext cx="3376625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B09E"/>
              </a:buClr>
              <a:buSzPts val="3600"/>
              <a:buNone/>
            </a:pPr>
            <a:r>
              <a:rPr lang="fi-FI" sz="2400" b="1" dirty="0" smtClean="0">
                <a:solidFill>
                  <a:srgbClr val="000000"/>
                </a:solidFill>
              </a:rPr>
              <a:t>Rakenneuudistus (</a:t>
            </a:r>
            <a:r>
              <a:rPr lang="fi-FI" sz="2400" b="1" dirty="0" err="1" smtClean="0">
                <a:solidFill>
                  <a:srgbClr val="000000"/>
                </a:solidFill>
              </a:rPr>
              <a:t>KaRa</a:t>
            </a:r>
            <a:r>
              <a:rPr lang="fi-FI" sz="2400" b="1" dirty="0" smtClean="0">
                <a:solidFill>
                  <a:srgbClr val="000000"/>
                </a:solidFill>
              </a:rPr>
              <a:t>)</a:t>
            </a:r>
            <a:endParaRPr sz="2400" b="1" cap="none" dirty="0">
              <a:solidFill>
                <a:srgbClr val="000000"/>
              </a:solidFill>
            </a:endParaRPr>
          </a:p>
        </p:txBody>
      </p:sp>
      <p:sp>
        <p:nvSpPr>
          <p:cNvPr id="128" name="Google Shape;128;g72668b4ca7_1_11"/>
          <p:cNvSpPr/>
          <p:nvPr/>
        </p:nvSpPr>
        <p:spPr>
          <a:xfrm>
            <a:off x="2704950" y="99075"/>
            <a:ext cx="704865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Tulevaisuuden sote-keskuksen </a:t>
            </a:r>
            <a:r>
              <a:rPr lang="fi-FI" sz="2400" b="1" u="none" strike="noStrike" cap="none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rakentaminen (HELLÄ)</a:t>
            </a:r>
            <a:endParaRPr sz="2400" b="1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72668b4ca7_1_11"/>
          <p:cNvSpPr/>
          <p:nvPr/>
        </p:nvSpPr>
        <p:spPr>
          <a:xfrm>
            <a:off x="2941940" y="922806"/>
            <a:ext cx="2173125" cy="7797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Perhekeskustoiminnan tehostaminen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0" name="Google Shape;130;g72668b4ca7_1_11"/>
          <p:cNvSpPr/>
          <p:nvPr/>
        </p:nvSpPr>
        <p:spPr>
          <a:xfrm>
            <a:off x="5290250" y="1366883"/>
            <a:ext cx="2153003" cy="7641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Vastaanottotoiminnan uudistaminen</a:t>
            </a:r>
            <a:endParaRPr sz="1600" b="0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72668b4ca7_1_11"/>
          <p:cNvSpPr/>
          <p:nvPr/>
        </p:nvSpPr>
        <p:spPr>
          <a:xfrm>
            <a:off x="691598" y="1806099"/>
            <a:ext cx="2157579" cy="7797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Nuorten </a:t>
            </a: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psykososiaalisen tuen menetelmät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2" name="Google Shape;132;g72668b4ca7_1_11"/>
          <p:cNvSpPr/>
          <p:nvPr/>
        </p:nvSpPr>
        <p:spPr>
          <a:xfrm>
            <a:off x="718429" y="907402"/>
            <a:ext cx="2033509" cy="768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Suun terveydenhuollon uudistaminen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Google Shape;133;g72668b4ca7_1_11"/>
          <p:cNvSpPr/>
          <p:nvPr/>
        </p:nvSpPr>
        <p:spPr>
          <a:xfrm>
            <a:off x="2941940" y="1790002"/>
            <a:ext cx="2173125" cy="778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Vaikuttava hytetyö</a:t>
            </a:r>
            <a:endParaRPr sz="1600" b="0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72668b4ca7_1_11"/>
          <p:cNvSpPr/>
          <p:nvPr/>
        </p:nvSpPr>
        <p:spPr>
          <a:xfrm>
            <a:off x="630700" y="5318945"/>
            <a:ext cx="2478644" cy="7797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Tietojohtamista tukevat työvälineet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72668b4ca7_1_11"/>
          <p:cNvSpPr/>
          <p:nvPr/>
        </p:nvSpPr>
        <p:spPr>
          <a:xfrm>
            <a:off x="3319169" y="4276682"/>
            <a:ext cx="2082355" cy="8895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Tietojohtamisen kyvykkyyden kehittäminen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72668b4ca7_1_11"/>
          <p:cNvSpPr/>
          <p:nvPr/>
        </p:nvSpPr>
        <p:spPr>
          <a:xfrm>
            <a:off x="3319169" y="5312768"/>
            <a:ext cx="2082356" cy="7641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Tiedolla </a:t>
            </a:r>
            <a:r>
              <a:rPr lang="fi-FI" sz="16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johtamisen </a:t>
            </a:r>
            <a:r>
              <a:rPr lang="fi-FI" sz="1600" b="0" i="0" u="none" strike="noStrike" cap="none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pilotti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72668b4ca7_1_11"/>
          <p:cNvSpPr/>
          <p:nvPr/>
        </p:nvSpPr>
        <p:spPr>
          <a:xfrm>
            <a:off x="630700" y="4287025"/>
            <a:ext cx="2520000" cy="8895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Järjestämistehtävän selkiyttäminen ja järjestäjän tietotarpeet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72668b4ca7_1_11"/>
          <p:cNvSpPr/>
          <p:nvPr/>
        </p:nvSpPr>
        <p:spPr>
          <a:xfrm>
            <a:off x="6463150" y="5310935"/>
            <a:ext cx="2344025" cy="6999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Tiedon laadun parantaminen 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72668b4ca7_1_11"/>
          <p:cNvSpPr/>
          <p:nvPr/>
        </p:nvSpPr>
        <p:spPr>
          <a:xfrm>
            <a:off x="6463150" y="4358236"/>
            <a:ext cx="2335276" cy="807946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Asukkaan sähköiset asiointipalvelut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72668b4ca7_1_11"/>
          <p:cNvSpPr/>
          <p:nvPr/>
        </p:nvSpPr>
        <p:spPr>
          <a:xfrm>
            <a:off x="9017000" y="4357482"/>
            <a:ext cx="2210100" cy="808699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Työntekijän digitaaliset työvälineet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72668b4ca7_1_11"/>
          <p:cNvSpPr/>
          <p:nvPr/>
        </p:nvSpPr>
        <p:spPr>
          <a:xfrm>
            <a:off x="9017000" y="5293409"/>
            <a:ext cx="2210100" cy="717426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Kyberturvallisuuden parantaminen</a:t>
            </a:r>
            <a:endParaRPr sz="1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72668b4ca7_1_11"/>
          <p:cNvSpPr/>
          <p:nvPr/>
        </p:nvSpPr>
        <p:spPr>
          <a:xfrm>
            <a:off x="3538500" y="2986550"/>
            <a:ext cx="5115000" cy="339600"/>
          </a:xfrm>
          <a:prstGeom prst="roundRect">
            <a:avLst>
              <a:gd name="adj" fmla="val 16667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rPr lang="fi-FI" sz="1665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Hankekoordinaatio ja -hallinto</a:t>
            </a:r>
            <a:endParaRPr sz="1665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72668b4ca7_1_11"/>
          <p:cNvSpPr txBox="1"/>
          <p:nvPr/>
        </p:nvSpPr>
        <p:spPr>
          <a:xfrm>
            <a:off x="1133475" y="3701914"/>
            <a:ext cx="384934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Johtamisen ja ohjauksen kehittäminen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72668b4ca7_1_11"/>
          <p:cNvSpPr txBox="1"/>
          <p:nvPr/>
        </p:nvSpPr>
        <p:spPr>
          <a:xfrm>
            <a:off x="6500315" y="3609193"/>
            <a:ext cx="4832801" cy="68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Toimintatapojen ja -prosessien uudistaminen ja yhtenäistäminen digitaalisten välineiden avulla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72668b4ca7_1_11"/>
          <p:cNvSpPr/>
          <p:nvPr/>
        </p:nvSpPr>
        <p:spPr>
          <a:xfrm>
            <a:off x="4251725" y="2774275"/>
            <a:ext cx="258600" cy="76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72668b4ca7_1_11"/>
          <p:cNvSpPr txBox="1"/>
          <p:nvPr/>
        </p:nvSpPr>
        <p:spPr>
          <a:xfrm>
            <a:off x="7723800" y="765201"/>
            <a:ext cx="3632700" cy="18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Saatavuus, oikea-aikaisuus ja jatkuvuus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Ehkäisevä ja ennakoiva työ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Monialaisuus ja yhteentoimivuus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Laatu ja vaikuttavuus 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Kustannustehokkuus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72668b4ca7_1_11"/>
          <p:cNvSpPr/>
          <p:nvPr/>
        </p:nvSpPr>
        <p:spPr>
          <a:xfrm>
            <a:off x="7628350" y="2774275"/>
            <a:ext cx="258600" cy="7641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63B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Pyöristetty suorakulmio 27"/>
          <p:cNvSpPr/>
          <p:nvPr/>
        </p:nvSpPr>
        <p:spPr>
          <a:xfrm>
            <a:off x="10123436" y="6344750"/>
            <a:ext cx="1593914" cy="302793"/>
          </a:xfrm>
          <a:prstGeom prst="roundRect">
            <a:avLst/>
          </a:prstGeom>
          <a:solidFill>
            <a:srgbClr val="63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OT-keskus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884" y="-135618"/>
            <a:ext cx="2481287" cy="160948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001399" y="2811600"/>
            <a:ext cx="2422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Osa-alue 1. Vapaaehtoinen alueellinen valmistelu ja hankekoordinaatio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1133475" y="3504275"/>
            <a:ext cx="162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Osa-alue 2.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3" name="Tekstiruutu 32"/>
          <p:cNvSpPr txBox="1"/>
          <p:nvPr/>
        </p:nvSpPr>
        <p:spPr>
          <a:xfrm>
            <a:off x="6500315" y="3455304"/>
            <a:ext cx="162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Osa-alue 3.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7548096" y="6126902"/>
            <a:ext cx="2906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Osa-alue 4. Yhteistyötasoinen tai muu maakuntien yhteinen kehittäminen</a:t>
            </a:r>
          </a:p>
        </p:txBody>
      </p:sp>
      <p:cxnSp>
        <p:nvCxnSpPr>
          <p:cNvPr id="5" name="Suora nuoliyhdysviiva 4"/>
          <p:cNvCxnSpPr>
            <a:stCxn id="4" idx="1"/>
          </p:cNvCxnSpPr>
          <p:nvPr/>
        </p:nvCxnSpPr>
        <p:spPr>
          <a:xfrm flipH="1">
            <a:off x="8653500" y="3180932"/>
            <a:ext cx="3478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uora nuoliyhdysviiva 7"/>
          <p:cNvCxnSpPr/>
          <p:nvPr/>
        </p:nvCxnSpPr>
        <p:spPr>
          <a:xfrm>
            <a:off x="10212404" y="6266046"/>
            <a:ext cx="510139" cy="78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5;g72668b4ca7_1_11"/>
          <p:cNvSpPr/>
          <p:nvPr/>
        </p:nvSpPr>
        <p:spPr>
          <a:xfrm>
            <a:off x="292938" y="738532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873325" y="270886"/>
            <a:ext cx="475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1. Järjestämistehtävän selkiyttäminen ja järjestäjän tietotarpeet</a:t>
            </a:r>
          </a:p>
        </p:txBody>
      </p:sp>
      <p:sp>
        <p:nvSpPr>
          <p:cNvPr id="8" name="Google Shape;125;g72668b4ca7_1_11"/>
          <p:cNvSpPr/>
          <p:nvPr/>
        </p:nvSpPr>
        <p:spPr>
          <a:xfrm>
            <a:off x="6096000" y="706184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543798" y="437878"/>
            <a:ext cx="485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2. Tietojohtamisen kyvykkyyden kehittäminen</a:t>
            </a:r>
          </a:p>
        </p:txBody>
      </p:sp>
      <p:sp>
        <p:nvSpPr>
          <p:cNvPr id="10" name="Google Shape;125;g72668b4ca7_1_11"/>
          <p:cNvSpPr/>
          <p:nvPr/>
        </p:nvSpPr>
        <p:spPr>
          <a:xfrm>
            <a:off x="292938" y="3851236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04650" y="3553554"/>
            <a:ext cx="435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3. Tietojohtamista tukevat työvälineet</a:t>
            </a:r>
          </a:p>
        </p:txBody>
      </p:sp>
      <p:sp>
        <p:nvSpPr>
          <p:cNvPr id="12" name="Google Shape;125;g72668b4ca7_1_11"/>
          <p:cNvSpPr/>
          <p:nvPr/>
        </p:nvSpPr>
        <p:spPr>
          <a:xfrm>
            <a:off x="6096000" y="3807478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543798" y="3499701"/>
            <a:ext cx="435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4. Tiedolla johtamisenpilotti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260629" y="18683"/>
            <a:ext cx="940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Osa-alue </a:t>
            </a:r>
            <a:r>
              <a:rPr lang="fi-FI" b="1" dirty="0" smtClean="0">
                <a:solidFill>
                  <a:srgbClr val="FF0000"/>
                </a:solidFill>
              </a:rPr>
              <a:t>2: Johtamisen ja ohjauksen kehittäminen (Osahankkeet ja toteutusajat)</a:t>
            </a:r>
            <a:endParaRPr lang="fi-FI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98976"/>
              </p:ext>
            </p:extLst>
          </p:nvPr>
        </p:nvGraphicFramePr>
        <p:xfrm>
          <a:off x="411191" y="4109987"/>
          <a:ext cx="5368172" cy="2483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234"/>
                <a:gridCol w="1455938"/>
              </a:tblGrid>
              <a:tr h="35511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TIJO-mallin kehittäminen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ja uudistetun mallin käyttöönotto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Raportointijärjestelmän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käyttöönotto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8/2020-12/2020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Digitaalisen ohjaustaulun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määrittely ja käyttöönotto </a:t>
                      </a:r>
                      <a:r>
                        <a:rPr lang="fi-FI" sz="1400" b="0" i="0" u="none" strike="noStrike" cap="none" baseline="0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(HELLÄ-yhteys)</a:t>
                      </a:r>
                      <a:endParaRPr lang="fi-FI" sz="1400" b="0" i="0" u="none" strike="noStrike" cap="none" dirty="0">
                        <a:solidFill>
                          <a:srgbClr val="F60EB9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8/2020–9/2021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Alueellisen reaaliaikaisen asiakaspalautejärjestelmän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käyttöönotto </a:t>
                      </a:r>
                      <a:r>
                        <a:rPr lang="fi-FI" sz="1400" b="0" i="0" u="none" strike="noStrike" cap="none" baseline="0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(HELLÄ-yhteys)</a:t>
                      </a:r>
                      <a:endParaRPr lang="fi-FI" sz="1400" b="0" i="0" u="none" strike="noStrike" cap="none" dirty="0">
                        <a:solidFill>
                          <a:srgbClr val="F60EB9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1/2021-6/2021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42309"/>
              </p:ext>
            </p:extLst>
          </p:nvPr>
        </p:nvGraphicFramePr>
        <p:xfrm>
          <a:off x="6193964" y="4075784"/>
          <a:ext cx="5293741" cy="72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60"/>
                <a:gridCol w="1597981"/>
              </a:tblGrid>
              <a:tr h="36055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Tiedolla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johtamisen pilotti </a:t>
                      </a:r>
                      <a:r>
                        <a:rPr lang="fi-FI" sz="1400" b="0" i="0" u="none" strike="noStrike" cap="none" baseline="0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(HELLÄ-yhteys)</a:t>
                      </a:r>
                      <a:endParaRPr lang="fi-FI" sz="1400" b="0" i="0" u="none" strike="noStrike" cap="none" dirty="0">
                        <a:solidFill>
                          <a:srgbClr val="F60EB9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1/2021-12/2021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42920"/>
              </p:ext>
            </p:extLst>
          </p:nvPr>
        </p:nvGraphicFramePr>
        <p:xfrm>
          <a:off x="411191" y="967447"/>
          <a:ext cx="5368172" cy="87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990"/>
                <a:gridCol w="1438182"/>
              </a:tblGrid>
              <a:tr h="36055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Järjestämistehtävän selkiyttäminen ja järjestämisen tietotarpeet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53864"/>
              </p:ext>
            </p:extLst>
          </p:nvPr>
        </p:nvGraphicFramePr>
        <p:xfrm>
          <a:off x="6193964" y="948018"/>
          <a:ext cx="5201860" cy="72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393"/>
                <a:gridCol w="1479467"/>
              </a:tblGrid>
              <a:tr h="36055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Tietojohtamisen kyvykkyyden kehittäminen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kstiruutu 18"/>
          <p:cNvSpPr txBox="1"/>
          <p:nvPr/>
        </p:nvSpPr>
        <p:spPr>
          <a:xfrm>
            <a:off x="7484831" y="687072"/>
            <a:ext cx="340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Suunnittelija Hanne Vasankari 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789272" y="3829051"/>
            <a:ext cx="458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Suunnittelijat Jouko Selkälä , Sanna Piirainen (50 %)</a:t>
            </a:r>
            <a:endParaRPr lang="fi-FI" dirty="0"/>
          </a:p>
        </p:txBody>
      </p:sp>
      <p:sp>
        <p:nvSpPr>
          <p:cNvPr id="21" name="Tekstiruutu 20"/>
          <p:cNvSpPr txBox="1"/>
          <p:nvPr/>
        </p:nvSpPr>
        <p:spPr>
          <a:xfrm>
            <a:off x="8090156" y="3851236"/>
            <a:ext cx="340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 Suunnittelija </a:t>
            </a:r>
            <a:endParaRPr lang="fi-FI" dirty="0"/>
          </a:p>
        </p:txBody>
      </p:sp>
      <p:sp>
        <p:nvSpPr>
          <p:cNvPr id="22" name="Tekstiruutu 21"/>
          <p:cNvSpPr txBox="1"/>
          <p:nvPr/>
        </p:nvSpPr>
        <p:spPr>
          <a:xfrm>
            <a:off x="873325" y="694349"/>
            <a:ext cx="458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Toteutus: asiantuntijapalveluna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5;g72668b4ca7_1_11"/>
          <p:cNvSpPr/>
          <p:nvPr/>
        </p:nvSpPr>
        <p:spPr>
          <a:xfrm>
            <a:off x="292938" y="738532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1012199" y="463041"/>
            <a:ext cx="435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1. Asukkaan sähköiset asiointipalvelut</a:t>
            </a:r>
          </a:p>
        </p:txBody>
      </p:sp>
      <p:sp>
        <p:nvSpPr>
          <p:cNvPr id="8" name="Google Shape;125;g72668b4ca7_1_11"/>
          <p:cNvSpPr/>
          <p:nvPr/>
        </p:nvSpPr>
        <p:spPr>
          <a:xfrm>
            <a:off x="6096000" y="706184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543798" y="437878"/>
            <a:ext cx="485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2. Työntekijän digitaaliset työvälineet</a:t>
            </a:r>
          </a:p>
        </p:txBody>
      </p:sp>
      <p:sp>
        <p:nvSpPr>
          <p:cNvPr id="10" name="Google Shape;125;g72668b4ca7_1_11"/>
          <p:cNvSpPr/>
          <p:nvPr/>
        </p:nvSpPr>
        <p:spPr>
          <a:xfrm>
            <a:off x="292938" y="3851236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04650" y="3553554"/>
            <a:ext cx="435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3. Tiedon laadun parantaminen</a:t>
            </a:r>
          </a:p>
        </p:txBody>
      </p:sp>
      <p:sp>
        <p:nvSpPr>
          <p:cNvPr id="12" name="Google Shape;125;g72668b4ca7_1_11"/>
          <p:cNvSpPr/>
          <p:nvPr/>
        </p:nvSpPr>
        <p:spPr>
          <a:xfrm>
            <a:off x="6096000" y="3807478"/>
            <a:ext cx="5564100" cy="2852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fi-FI" sz="18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543798" y="3499701"/>
            <a:ext cx="435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Työpaketti 4. Kyberturvallisuuden parantaminen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260629" y="18683"/>
            <a:ext cx="940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Osa-alue 3: Toimintatapojen ja -prosessien uudistaminen ja yhtenäistäminen digitaalisten välineiden </a:t>
            </a:r>
            <a:r>
              <a:rPr lang="fi-FI" b="1" dirty="0" smtClean="0">
                <a:solidFill>
                  <a:srgbClr val="FF0000"/>
                </a:solidFill>
              </a:rPr>
              <a:t>avulla (Osahankkeet ja toteutusajat)</a:t>
            </a:r>
            <a:endParaRPr lang="fi-FI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14915"/>
              </p:ext>
            </p:extLst>
          </p:nvPr>
        </p:nvGraphicFramePr>
        <p:xfrm>
          <a:off x="411191" y="4104548"/>
          <a:ext cx="5368172" cy="145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234"/>
                <a:gridCol w="1455938"/>
              </a:tblGrid>
              <a:tr h="36055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Kirjaamisen</a:t>
                      </a:r>
                      <a:r>
                        <a:rPr lang="fi-FI" sz="1400" b="0" i="0" u="none" strike="noStrike" cap="none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valmennus osana sosiaalihuollon Kantaan liittymistä ja tiedolla johtamisen kyvykkyyden lisäämistä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Sos.huollon</a:t>
                      </a: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Kanta-käyttöönotto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8/2020-6/2021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63669"/>
              </p:ext>
            </p:extLst>
          </p:nvPr>
        </p:nvGraphicFramePr>
        <p:xfrm>
          <a:off x="6193964" y="4075784"/>
          <a:ext cx="5201860" cy="169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60"/>
                <a:gridCol w="1506100"/>
              </a:tblGrid>
              <a:tr h="36055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Riskienhallinta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Jatkuvuudenhallinta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Keskitetty lokienhallinta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10/2020-7/2021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57289"/>
              </p:ext>
            </p:extLst>
          </p:nvPr>
        </p:nvGraphicFramePr>
        <p:xfrm>
          <a:off x="411191" y="967447"/>
          <a:ext cx="5368172" cy="203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990"/>
                <a:gridCol w="1438182"/>
              </a:tblGrid>
              <a:tr h="36055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Maakunnallisen sote-digipalvelualustan kehittäminen asukasta ohjaaviksi ja digitaaliset palvelut kokoavaksi yhden luukun palveluksi </a:t>
                      </a:r>
                      <a:r>
                        <a:rPr lang="fi-FI" sz="1400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(HELLÄ-yhteys)</a:t>
                      </a:r>
                      <a:endParaRPr lang="fi-FI" sz="1400" b="0" i="0" u="none" strike="noStrike" cap="none" dirty="0">
                        <a:solidFill>
                          <a:srgbClr val="F60EB9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11/2020-12/2021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497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Omahoitoa ja yhteydenpitoa mobiililaitteilla </a:t>
                      </a:r>
                      <a:r>
                        <a:rPr lang="fi-FI" sz="1400" b="0" i="0" u="none" strike="noStrike" cap="none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(HELLÄ-yhteys)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ulukk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29331"/>
              </p:ext>
            </p:extLst>
          </p:nvPr>
        </p:nvGraphicFramePr>
        <p:xfrm>
          <a:off x="6193964" y="948018"/>
          <a:ext cx="5201860" cy="2007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393"/>
                <a:gridCol w="1479467"/>
              </a:tblGrid>
              <a:tr h="36055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Toteutusaika</a:t>
                      </a:r>
                      <a:endParaRPr lang="fi-FI" sz="1200" dirty="0"/>
                    </a:p>
                  </a:txBody>
                  <a:tcPr/>
                </a:tc>
              </a:tr>
              <a:tr h="360551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fi-FI" sz="1400" b="0" i="0" u="none" strike="noStrike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Asiakkuussovellus</a:t>
                      </a: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i-FI" sz="1400" b="0" i="0" u="none" strike="noStrike" cap="none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(HELLÄ-yhteys)</a:t>
                      </a:r>
                      <a:endParaRPr lang="fi-FI" sz="1400" b="0" i="0" u="none" strike="noStrike" cap="none" dirty="0">
                        <a:solidFill>
                          <a:srgbClr val="F60EB9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8/2020-1/2021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497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Toiminnanohjausjärjestelmä Kerralla kuntoon – toimintamallin tukena </a:t>
                      </a:r>
                      <a:r>
                        <a:rPr lang="fi-FI" sz="1400" b="0" i="0" u="none" strike="noStrike" cap="none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(HELLÄ-yhteys)</a:t>
                      </a:r>
                      <a:endParaRPr lang="fi-FI" sz="1400" b="0" i="0" u="none" strike="noStrike" cap="none" dirty="0">
                        <a:solidFill>
                          <a:srgbClr val="F60EB9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9/2020-12/2021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Etäkonsultaation kehittäminen </a:t>
                      </a:r>
                      <a:r>
                        <a:rPr lang="fi-FI" sz="1400" b="0" i="0" u="none" strike="noStrike" cap="none" dirty="0" smtClean="0">
                          <a:solidFill>
                            <a:srgbClr val="F60EB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(HELLÄ-yhteys)</a:t>
                      </a:r>
                      <a:endParaRPr lang="fi-FI" sz="1400" b="0" i="0" u="none" strike="noStrike" cap="none" dirty="0">
                        <a:solidFill>
                          <a:srgbClr val="F60EB9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1/2021-12/2021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  <a:tr h="463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0" i="0" u="none" strike="noStrike" cap="none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PSOP:n</a:t>
                      </a:r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käytön laajentaminen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9/2020-4/2021</a:t>
                      </a:r>
                      <a:endParaRPr lang="fi-FI" sz="1400" b="0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kstiruutu 17"/>
          <p:cNvSpPr txBox="1"/>
          <p:nvPr/>
        </p:nvSpPr>
        <p:spPr>
          <a:xfrm>
            <a:off x="4719805" y="687072"/>
            <a:ext cx="340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Suunnittelija Laura Moilanen </a:t>
            </a:r>
            <a:endParaRPr lang="fi-FI" dirty="0"/>
          </a:p>
        </p:txBody>
      </p:sp>
      <p:sp>
        <p:nvSpPr>
          <p:cNvPr id="19" name="Tekstiruutu 18"/>
          <p:cNvSpPr txBox="1"/>
          <p:nvPr/>
        </p:nvSpPr>
        <p:spPr>
          <a:xfrm>
            <a:off x="1743647" y="3819547"/>
            <a:ext cx="340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Suunnittelija Minna-Mari Tanskanen </a:t>
            </a:r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7346128" y="3800253"/>
            <a:ext cx="340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Toteutus: asiantuntijapalveluna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1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1204</Words>
  <Application>Microsoft Office PowerPoint</Application>
  <PresentationFormat>Laajakuva</PresentationFormat>
  <Paragraphs>283</Paragraphs>
  <Slides>20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Office-teema</vt:lpstr>
      <vt:lpstr>2_Office-teema</vt:lpstr>
      <vt:lpstr>KaRa-hanke Kainuun rakenneuudistus vv. 2020-2021  – alueellisen valmistelun tukena Toteutusaika 1.8.2020 – 31.12.2021</vt:lpstr>
      <vt:lpstr>Sisältö</vt:lpstr>
      <vt:lpstr>Taustaa KaRa-hankkeelle</vt:lpstr>
      <vt:lpstr>KaRa-hankkeen tavoitteet</vt:lpstr>
      <vt:lpstr>PowerPoint-esitys</vt:lpstr>
      <vt:lpstr>PowerPoint-esitys</vt:lpstr>
      <vt:lpstr>PowerPoint-esitys</vt:lpstr>
      <vt:lpstr>PowerPoint-esitys</vt:lpstr>
      <vt:lpstr>PowerPoint-esitys</vt:lpstr>
      <vt:lpstr>Tilannekatsaus Osa-alue 1: Vapaaehtoinen alueellinen valmistelu ja hankekoordinaatio</vt:lpstr>
      <vt:lpstr>Tilannekatsaus Osa-alue 2: Johtamisen ja ohjauksen kehittäminen</vt:lpstr>
      <vt:lpstr>Tilannekatsaus Osa-alue 3: Toimintatapojen ja -prosessien uudistaminen ja yhtenäistäminen digitaalisten välineiden avulla </vt:lpstr>
      <vt:lpstr>Tilannekatsaus Osa-alue 4: Yhteistyötasoinen tai muu maakuntien yhteinen kehittäminen</vt:lpstr>
      <vt:lpstr>Tilannekatsaus KaRa-hankkeen yhteiset, kaikki osa-alueet, kaikki työpaketit: vielä huomioitavaa</vt:lpstr>
      <vt:lpstr>KaRa-hankkeen henkilöstö</vt:lpstr>
      <vt:lpstr>Budjetti, hankekokonaisuus/KaRa 1.8.2020-31.12.2021 </vt:lpstr>
      <vt:lpstr>Budjetti, Osa-alue 1/KaRa 1.8.2020-31.12.2021 </vt:lpstr>
      <vt:lpstr>Budjetti, Osa-alue 2/KaRa 1.8.2020-31.12.2021 </vt:lpstr>
      <vt:lpstr>Budjetti, Osa-alue 3/KaRa 1.8.2020-31.12.2021 </vt:lpstr>
      <vt:lpstr>Lisätietoa Kristiina Taskinen, KaRa-hankkeen projektipäällikkö kristiina.taskinen@kainuu.fi puh. 040 671 9027  https://sote.kainuu.fi/kainuun-rakenneuudistus-vv-2020-2021-alueellisen-valmistelun-tukena-kara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Ruokolainen Marja-Liisa</dc:creator>
  <cp:lastModifiedBy>Keränen Sari</cp:lastModifiedBy>
  <cp:revision>138</cp:revision>
  <cp:lastPrinted>2020-10-15T10:09:32Z</cp:lastPrinted>
  <dcterms:created xsi:type="dcterms:W3CDTF">2020-03-27T12:28:08Z</dcterms:created>
  <dcterms:modified xsi:type="dcterms:W3CDTF">2020-10-16T05:15:57Z</dcterms:modified>
</cp:coreProperties>
</file>