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9"/>
  </p:notesMasterIdLst>
  <p:sldIdLst>
    <p:sldId id="266" r:id="rId5"/>
    <p:sldId id="276" r:id="rId6"/>
    <p:sldId id="271" r:id="rId7"/>
    <p:sldId id="281" r:id="rId8"/>
    <p:sldId id="293" r:id="rId9"/>
    <p:sldId id="294" r:id="rId10"/>
    <p:sldId id="272" r:id="rId11"/>
    <p:sldId id="287" r:id="rId12"/>
    <p:sldId id="285" r:id="rId13"/>
    <p:sldId id="269" r:id="rId14"/>
    <p:sldId id="270" r:id="rId15"/>
    <p:sldId id="291" r:id="rId16"/>
    <p:sldId id="292" r:id="rId17"/>
    <p:sldId id="268" r:id="rId18"/>
  </p:sldIdLst>
  <p:sldSz cx="12192000" cy="6858000"/>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äsänen Merja" initials="NM" lastIdx="1" clrIdx="0">
    <p:extLst>
      <p:ext uri="{19B8F6BF-5375-455C-9EA6-DF929625EA0E}">
        <p15:presenceInfo xmlns:p15="http://schemas.microsoft.com/office/powerpoint/2012/main" userId="S-1-5-21-3233515526-3070676249-3238801300-40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1453"/>
    <a:srgbClr val="D6301E"/>
    <a:srgbClr val="45B664"/>
    <a:srgbClr val="EBF1E9"/>
    <a:srgbClr val="FFFFFF"/>
    <a:srgbClr val="F8FFE7"/>
    <a:srgbClr val="ECFFE5"/>
    <a:srgbClr val="EAF4E4"/>
    <a:srgbClr val="CCFFCC"/>
    <a:srgbClr val="00A6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F73910-A6BB-4DB9-8768-A8CC7738150F}" v="468" dt="2025-01-08T05:46:34.446"/>
    <p1510:client id="{5D8A8835-FC4E-4B3A-8C66-E262BD8FFE64}" v="20" dt="2025-01-08T07:46:00.983"/>
    <p1510:client id="{74BBF2BA-5B90-4CF9-93FD-EAD8599B4769}" v="12" dt="2025-01-08T05:53:28.102"/>
    <p1510:client id="{75173547-3120-4918-8EBF-A368FE441CB7}" v="35" dt="2025-01-08T05:50:48.403"/>
    <p1510:client id="{A93A237A-A344-4D98-A1DF-5FAAFDA80F87}" v="1" dt="2025-01-07T07:12:15.045"/>
    <p1510:client id="{E9E1D1A4-62FB-4982-A501-D23297F77829}" v="4" dt="2025-01-08T05:56:27.482"/>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Normaali tyyli 2 - Korostu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49" autoAdjust="0"/>
  </p:normalViewPr>
  <p:slideViewPr>
    <p:cSldViewPr snapToGrid="0">
      <p:cViewPr varScale="1">
        <p:scale>
          <a:sx n="84" d="100"/>
          <a:sy n="84" d="100"/>
        </p:scale>
        <p:origin x="151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4FAF51C-D08A-4F8B-8D68-5E986C3E6E2A}" type="datetimeFigureOut">
              <a:rPr lang="fi-FI" smtClean="0"/>
              <a:t>13.8.2025</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5D62747E-4FBA-4356-A170-93064E9530AA}" type="slidenum">
              <a:rPr lang="fi-FI" smtClean="0"/>
              <a:t>‹#›</a:t>
            </a:fld>
            <a:endParaRPr lang="fi-FI"/>
          </a:p>
        </p:txBody>
      </p:sp>
    </p:spTree>
    <p:extLst>
      <p:ext uri="{BB962C8B-B14F-4D97-AF65-F5344CB8AC3E}">
        <p14:creationId xmlns:p14="http://schemas.microsoft.com/office/powerpoint/2010/main" val="3562214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D62747E-4FBA-4356-A170-93064E9530AA}" type="slidenum">
              <a:rPr lang="fi-FI" smtClean="0"/>
              <a:t>7</a:t>
            </a:fld>
            <a:endParaRPr lang="fi-FI"/>
          </a:p>
        </p:txBody>
      </p:sp>
    </p:spTree>
    <p:extLst>
      <p:ext uri="{BB962C8B-B14F-4D97-AF65-F5344CB8AC3E}">
        <p14:creationId xmlns:p14="http://schemas.microsoft.com/office/powerpoint/2010/main" val="3536300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5D62747E-4FBA-4356-A170-93064E9530AA}" type="slidenum">
              <a:rPr lang="fi-FI" smtClean="0"/>
              <a:t>10</a:t>
            </a:fld>
            <a:endParaRPr lang="fi-FI"/>
          </a:p>
        </p:txBody>
      </p:sp>
    </p:spTree>
    <p:extLst>
      <p:ext uri="{BB962C8B-B14F-4D97-AF65-F5344CB8AC3E}">
        <p14:creationId xmlns:p14="http://schemas.microsoft.com/office/powerpoint/2010/main" val="2014966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000"/>
            </a:lvl1pPr>
          </a:lstStyle>
          <a:p>
            <a:r>
              <a:rPr lang="fi-FI"/>
              <a:t>Muokkaa </a:t>
            </a:r>
            <a:r>
              <a:rPr lang="fi-FI" err="1"/>
              <a:t>perustyyl</a:t>
            </a:r>
            <a:r>
              <a:rPr lang="fi-FI"/>
              <a:t>. </a:t>
            </a:r>
            <a:r>
              <a:rPr lang="fi-FI" err="1"/>
              <a:t>napsautt</a:t>
            </a:r>
            <a:r>
              <a:rPr lang="fi-FI"/>
              <a:t>.</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a:t>
            </a:r>
            <a:r>
              <a:rPr lang="fi-FI" err="1"/>
              <a:t>napsautt</a:t>
            </a:r>
            <a:r>
              <a:rPr lang="fi-FI"/>
              <a:t>.</a:t>
            </a:r>
            <a:endParaRPr lang="en-US"/>
          </a:p>
        </p:txBody>
      </p:sp>
      <p:sp>
        <p:nvSpPr>
          <p:cNvPr id="4" name="Date Placeholder 3"/>
          <p:cNvSpPr>
            <a:spLocks noGrp="1"/>
          </p:cNvSpPr>
          <p:nvPr>
            <p:ph type="dt" sz="half" idx="10"/>
          </p:nvPr>
        </p:nvSpPr>
        <p:spPr/>
        <p:txBody>
          <a:bodyPr/>
          <a:lstStyle/>
          <a:p>
            <a:fld id="{53CCB3D5-8FA8-4EFE-A963-7A914E9D2A59}" type="datetimeFigureOut">
              <a:rPr lang="fi-FI" smtClean="0"/>
              <a:t>13.8.2025</a:t>
            </a:fld>
            <a:endParaRPr lang="fi-FI"/>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273312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53CCB3D5-8FA8-4EFE-A963-7A914E9D2A59}" type="datetimeFigureOut">
              <a:rPr lang="fi-FI" smtClean="0"/>
              <a:t>13.8.2025</a:t>
            </a:fld>
            <a:endParaRPr lang="fi-FI"/>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2130085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3523129" y="838427"/>
            <a:ext cx="7824322" cy="2852737"/>
          </a:xfrm>
        </p:spPr>
        <p:txBody>
          <a:bodyPr anchor="b">
            <a:normAutofit/>
          </a:bodyPr>
          <a:lstStyle>
            <a:lvl1pPr>
              <a:defRPr sz="4000" b="1"/>
            </a:lvl1p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523129" y="4065030"/>
            <a:ext cx="782432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3CCB3D5-8FA8-4EFE-A963-7A914E9D2A59}" type="datetimeFigureOut">
              <a:rPr lang="fi-FI" smtClean="0"/>
              <a:t>13.8.2025</a:t>
            </a:fld>
            <a:endParaRPr lang="fi-FI"/>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p>
            <a:endParaRPr lang="fi-FI"/>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3442233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lvl1pPr>
          </a:lstStyle>
          <a:p>
            <a:r>
              <a:rPr lang="fi-FI"/>
              <a:t>Muokkaa </a:t>
            </a:r>
            <a:r>
              <a:rPr lang="fi-FI" err="1"/>
              <a:t>perustyyl</a:t>
            </a:r>
            <a:r>
              <a:rPr lang="fi-FI"/>
              <a:t>. </a:t>
            </a:r>
            <a:r>
              <a:rPr lang="fi-FI" err="1"/>
              <a:t>napsautt</a:t>
            </a:r>
            <a:r>
              <a:rPr lang="fi-FI"/>
              <a:t>.</a:t>
            </a:r>
            <a:endParaRPr lang="en-US"/>
          </a:p>
        </p:txBody>
      </p:sp>
      <p:sp>
        <p:nvSpPr>
          <p:cNvPr id="3" name="Content Placeholder 2"/>
          <p:cNvSpPr>
            <a:spLocks noGrp="1"/>
          </p:cNvSpPr>
          <p:nvPr>
            <p:ph sz="half" idx="1"/>
          </p:nvPr>
        </p:nvSpPr>
        <p:spPr>
          <a:xfrm>
            <a:off x="4034118" y="1825625"/>
            <a:ext cx="3666565"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3"/>
          <p:cNvSpPr>
            <a:spLocks noGrp="1"/>
          </p:cNvSpPr>
          <p:nvPr>
            <p:ph sz="half" idx="2"/>
          </p:nvPr>
        </p:nvSpPr>
        <p:spPr>
          <a:xfrm>
            <a:off x="7815944" y="1825625"/>
            <a:ext cx="4038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a:spLocks noGrp="1"/>
          </p:cNvSpPr>
          <p:nvPr>
            <p:ph type="dt" sz="half" idx="10"/>
          </p:nvPr>
        </p:nvSpPr>
        <p:spPr/>
        <p:txBody>
          <a:bodyPr/>
          <a:lstStyle/>
          <a:p>
            <a:fld id="{53CCB3D5-8FA8-4EFE-A963-7A914E9D2A59}" type="datetimeFigureOut">
              <a:rPr lang="fi-FI" smtClean="0"/>
              <a:t>13.8.2025</a:t>
            </a:fld>
            <a:endParaRPr lang="fi-FI"/>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543714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2393576" y="365127"/>
            <a:ext cx="8961812" cy="1325563"/>
          </a:xfrm>
        </p:spPr>
        <p:txBody>
          <a:bodyPr/>
          <a:lstStyle>
            <a:lvl1pPr>
              <a:defRPr sz="3600" b="1"/>
            </a:lvl1p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3092821" y="1681163"/>
            <a:ext cx="360400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3092823" y="2505075"/>
            <a:ext cx="3604000"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a:spLocks noGrp="1"/>
          </p:cNvSpPr>
          <p:nvPr>
            <p:ph type="body" sz="quarter" idx="3"/>
          </p:nvPr>
        </p:nvSpPr>
        <p:spPr>
          <a:xfrm>
            <a:off x="7557247" y="1681163"/>
            <a:ext cx="379814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7664823" y="2505075"/>
            <a:ext cx="3690565"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a:spLocks noGrp="1"/>
          </p:cNvSpPr>
          <p:nvPr>
            <p:ph type="dt" sz="half" idx="10"/>
          </p:nvPr>
        </p:nvSpPr>
        <p:spPr/>
        <p:txBody>
          <a:bodyPr/>
          <a:lstStyle/>
          <a:p>
            <a:fld id="{53CCB3D5-8FA8-4EFE-A963-7A914E9D2A59}" type="datetimeFigureOut">
              <a:rPr lang="fi-FI" smtClean="0"/>
              <a:t>13.8.2025</a:t>
            </a:fld>
            <a:endParaRPr lang="fi-FI"/>
          </a:p>
        </p:txBody>
      </p:sp>
      <p:sp>
        <p:nvSpPr>
          <p:cNvPr id="8" name="Footer Placeholder 7"/>
          <p:cNvSpPr>
            <a:spLocks noGrp="1"/>
          </p:cNvSpPr>
          <p:nvPr>
            <p:ph type="ftr" sz="quarter" idx="11"/>
          </p:nvPr>
        </p:nvSpPr>
        <p:spPr>
          <a:xfrm>
            <a:off x="4038600" y="6356352"/>
            <a:ext cx="4114800" cy="365125"/>
          </a:xfrm>
          <a:prstGeom prst="rect">
            <a:avLst/>
          </a:prstGeom>
        </p:spPr>
        <p:txBody>
          <a:bodyPr/>
          <a:lstStyle/>
          <a:p>
            <a:endParaRPr lang="fi-FI"/>
          </a:p>
        </p:txBody>
      </p:sp>
      <p:sp>
        <p:nvSpPr>
          <p:cNvPr id="9" name="Slide Number Placeholder 8"/>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016020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b="1"/>
            </a:lvl1pPr>
          </a:lstStyle>
          <a:p>
            <a:r>
              <a:rPr lang="fi-FI"/>
              <a:t>Muokkaa perustyyl. napsautt.</a:t>
            </a:r>
            <a:endParaRPr lang="en-US"/>
          </a:p>
        </p:txBody>
      </p:sp>
      <p:sp>
        <p:nvSpPr>
          <p:cNvPr id="3" name="Date Placeholder 2"/>
          <p:cNvSpPr>
            <a:spLocks noGrp="1"/>
          </p:cNvSpPr>
          <p:nvPr>
            <p:ph type="dt" sz="half" idx="10"/>
          </p:nvPr>
        </p:nvSpPr>
        <p:spPr/>
        <p:txBody>
          <a:bodyPr/>
          <a:lstStyle/>
          <a:p>
            <a:fld id="{53CCB3D5-8FA8-4EFE-A963-7A914E9D2A59}" type="datetimeFigureOut">
              <a:rPr lang="fi-FI" smtClean="0"/>
              <a:t>13.8.2025</a:t>
            </a:fld>
            <a:endParaRPr lang="fi-FI"/>
          </a:p>
        </p:txBody>
      </p:sp>
      <p:sp>
        <p:nvSpPr>
          <p:cNvPr id="4" name="Footer Placeholder 3"/>
          <p:cNvSpPr>
            <a:spLocks noGrp="1"/>
          </p:cNvSpPr>
          <p:nvPr>
            <p:ph type="ftr" sz="quarter" idx="11"/>
          </p:nvPr>
        </p:nvSpPr>
        <p:spPr>
          <a:xfrm>
            <a:off x="4038600" y="6356352"/>
            <a:ext cx="4114800" cy="365125"/>
          </a:xfrm>
          <a:prstGeom prst="rect">
            <a:avLst/>
          </a:prstGeom>
        </p:spPr>
        <p:txBody>
          <a:bodyPr/>
          <a:lstStyle/>
          <a:p>
            <a:endParaRPr lang="fi-FI"/>
          </a:p>
        </p:txBody>
      </p:sp>
      <p:sp>
        <p:nvSpPr>
          <p:cNvPr id="5" name="Slide Number Placeholder 4"/>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8053197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CCB3D5-8FA8-4EFE-A963-7A914E9D2A59}" type="datetimeFigureOut">
              <a:rPr lang="fi-FI" smtClean="0"/>
              <a:t>13.8.2025</a:t>
            </a:fld>
            <a:endParaRPr lang="fi-FI"/>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p>
            <a:endParaRPr lang="fi-FI"/>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1990304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3CCB3D5-8FA8-4EFE-A963-7A914E9D2A59}" type="datetimeFigureOut">
              <a:rPr lang="fi-FI" smtClean="0"/>
              <a:t>13.8.2025</a:t>
            </a:fld>
            <a:endParaRPr lang="fi-FI"/>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314805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a:t>Muokkaa perustyyl. napsautt.</a:t>
            </a:r>
            <a:endParaRPr lang="en-US"/>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3CCB3D5-8FA8-4EFE-A963-7A914E9D2A59}" type="datetimeFigureOut">
              <a:rPr lang="fi-FI" smtClean="0"/>
              <a:t>13.8.2025</a:t>
            </a:fld>
            <a:endParaRPr lang="fi-FI"/>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p>
            <a:endParaRPr lang="fi-FI"/>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p>
            <a:fld id="{F34C8DEF-DD0B-4351-9488-A8B40C7F67A4}" type="slidenum">
              <a:rPr lang="fi-FI" smtClean="0"/>
              <a:t>‹#›</a:t>
            </a:fld>
            <a:endParaRPr lang="fi-FI"/>
          </a:p>
        </p:txBody>
      </p:sp>
    </p:spTree>
    <p:extLst>
      <p:ext uri="{BB962C8B-B14F-4D97-AF65-F5344CB8AC3E}">
        <p14:creationId xmlns:p14="http://schemas.microsoft.com/office/powerpoint/2010/main" val="3816334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01E51EC6-65A7-4AFD-B9BC-440CC7853750}"/>
              </a:ext>
            </a:extLst>
          </p:cNvPr>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184021" y="4845418"/>
            <a:ext cx="1905000" cy="1905000"/>
          </a:xfrm>
          <a:prstGeom prst="rect">
            <a:avLst/>
          </a:prstGeom>
        </p:spPr>
      </p:pic>
      <p:sp>
        <p:nvSpPr>
          <p:cNvPr id="2" name="Title Placeholder 1"/>
          <p:cNvSpPr>
            <a:spLocks noGrp="1"/>
          </p:cNvSpPr>
          <p:nvPr>
            <p:ph type="title"/>
          </p:nvPr>
        </p:nvSpPr>
        <p:spPr>
          <a:xfrm>
            <a:off x="1934202" y="320675"/>
            <a:ext cx="7820426" cy="1325563"/>
          </a:xfrm>
          <a:prstGeom prst="rect">
            <a:avLst/>
          </a:prstGeom>
        </p:spPr>
        <p:txBody>
          <a:bodyPr vert="horz" lIns="91440" tIns="45720" rIns="91440" bIns="45720" rtlCol="0" anchor="ctr">
            <a:normAutofit/>
          </a:bodyPr>
          <a:lstStyle/>
          <a:p>
            <a:r>
              <a:rPr lang="fi-FI"/>
              <a:t>Muokkaa </a:t>
            </a:r>
            <a:r>
              <a:rPr lang="fi-FI" err="1"/>
              <a:t>perustyyl</a:t>
            </a:r>
            <a:r>
              <a:rPr lang="fi-FI"/>
              <a:t>. </a:t>
            </a:r>
            <a:r>
              <a:rPr lang="fi-FI" err="1"/>
              <a:t>napsautt</a:t>
            </a:r>
            <a:r>
              <a:rPr lang="fi-FI"/>
              <a:t>.</a:t>
            </a:r>
            <a:endParaRPr lang="en-US"/>
          </a:p>
        </p:txBody>
      </p:sp>
      <p:sp>
        <p:nvSpPr>
          <p:cNvPr id="3" name="Text Placeholder 2"/>
          <p:cNvSpPr>
            <a:spLocks noGrp="1"/>
          </p:cNvSpPr>
          <p:nvPr>
            <p:ph type="body" idx="1"/>
          </p:nvPr>
        </p:nvSpPr>
        <p:spPr>
          <a:xfrm>
            <a:off x="1934202" y="1760311"/>
            <a:ext cx="8691282"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2"/>
          </p:nvPr>
        </p:nvSpPr>
        <p:spPr>
          <a:xfrm>
            <a:off x="1934202" y="641361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CCB3D5-8FA8-4EFE-A963-7A914E9D2A59}" type="datetimeFigureOut">
              <a:rPr lang="fi-FI" smtClean="0"/>
              <a:pPr/>
              <a:t>13.8.2025</a:t>
            </a:fld>
            <a:endParaRPr lang="fi-FI"/>
          </a:p>
        </p:txBody>
      </p:sp>
      <p:pic>
        <p:nvPicPr>
          <p:cNvPr id="7" name="Kuva 6" descr="Kuva, joka sisältää kohteen kevyt&#10;&#10;Kuvaus luotu automaattisesti">
            <a:extLst>
              <a:ext uri="{FF2B5EF4-FFF2-40B4-BE49-F238E27FC236}">
                <a16:creationId xmlns:a16="http://schemas.microsoft.com/office/drawing/2014/main" id="{0F142469-9CCE-4C7E-B880-AA2E2FEE6E31}"/>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l="75280" t="11900" b="11900"/>
          <a:stretch/>
        </p:blipFill>
        <p:spPr>
          <a:xfrm>
            <a:off x="0" y="0"/>
            <a:ext cx="2224800" cy="6858000"/>
          </a:xfrm>
          <a:prstGeom prst="rect">
            <a:avLst/>
          </a:prstGeom>
        </p:spPr>
      </p:pic>
    </p:spTree>
    <p:extLst>
      <p:ext uri="{BB962C8B-B14F-4D97-AF65-F5344CB8AC3E}">
        <p14:creationId xmlns:p14="http://schemas.microsoft.com/office/powerpoint/2010/main" val="263040459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Alaotsikko 2">
            <a:extLst>
              <a:ext uri="{FF2B5EF4-FFF2-40B4-BE49-F238E27FC236}">
                <a16:creationId xmlns:a16="http://schemas.microsoft.com/office/drawing/2014/main" id="{AC5AEDE3-3898-F7AB-01FA-5B43418299F8}"/>
              </a:ext>
            </a:extLst>
          </p:cNvPr>
          <p:cNvSpPr>
            <a:spLocks noGrp="1"/>
          </p:cNvSpPr>
          <p:nvPr>
            <p:ph type="subTitle" idx="1"/>
          </p:nvPr>
        </p:nvSpPr>
        <p:spPr>
          <a:xfrm>
            <a:off x="1417320" y="4104958"/>
            <a:ext cx="9144000" cy="985202"/>
          </a:xfrm>
        </p:spPr>
        <p:txBody>
          <a:bodyPr vert="horz" lIns="91440" tIns="45720" rIns="91440" bIns="45720" rtlCol="0" anchor="t">
            <a:normAutofit/>
          </a:bodyPr>
          <a:lstStyle/>
          <a:p>
            <a:r>
              <a:rPr lang="fi-FI" dirty="0">
                <a:solidFill>
                  <a:schemeClr val="bg1"/>
                </a:solidFill>
              </a:rPr>
              <a:t>Raportoitava ajanjakso</a:t>
            </a:r>
          </a:p>
          <a:p>
            <a:r>
              <a:rPr lang="fi-FI" dirty="0">
                <a:solidFill>
                  <a:schemeClr val="bg1"/>
                </a:solidFill>
              </a:rPr>
              <a:t>1.1.2025- 30.6.2025</a:t>
            </a:r>
          </a:p>
        </p:txBody>
      </p:sp>
      <p:sp>
        <p:nvSpPr>
          <p:cNvPr id="4" name="Otsikko 3">
            <a:extLst>
              <a:ext uri="{FF2B5EF4-FFF2-40B4-BE49-F238E27FC236}">
                <a16:creationId xmlns:a16="http://schemas.microsoft.com/office/drawing/2014/main" id="{35D97CBE-2850-4D3F-D939-F4090B069273}"/>
              </a:ext>
            </a:extLst>
          </p:cNvPr>
          <p:cNvSpPr>
            <a:spLocks noGrp="1"/>
          </p:cNvSpPr>
          <p:nvPr>
            <p:ph type="ctrTitle"/>
          </p:nvPr>
        </p:nvSpPr>
        <p:spPr>
          <a:xfrm>
            <a:off x="1417320" y="2163920"/>
            <a:ext cx="10363200" cy="1178243"/>
          </a:xfrm>
        </p:spPr>
        <p:txBody>
          <a:bodyPr>
            <a:normAutofit fontScale="90000"/>
          </a:bodyPr>
          <a:lstStyle/>
          <a:p>
            <a:r>
              <a:rPr lang="fi-FI" dirty="0">
                <a:solidFill>
                  <a:schemeClr val="bg1"/>
                </a:solidFill>
              </a:rPr>
              <a:t>Palveluyksikön omavalvonnan osavuosiraportti 3 kk jakso</a:t>
            </a:r>
          </a:p>
        </p:txBody>
      </p:sp>
    </p:spTree>
    <p:extLst>
      <p:ext uri="{BB962C8B-B14F-4D97-AF65-F5344CB8AC3E}">
        <p14:creationId xmlns:p14="http://schemas.microsoft.com/office/powerpoint/2010/main" val="2554671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4405C16-B0B3-3C62-752C-65091B9D5B29}"/>
              </a:ext>
            </a:extLst>
          </p:cNvPr>
          <p:cNvSpPr>
            <a:spLocks noGrp="1"/>
          </p:cNvSpPr>
          <p:nvPr>
            <p:ph type="title"/>
          </p:nvPr>
        </p:nvSpPr>
        <p:spPr>
          <a:xfrm>
            <a:off x="1275347" y="306253"/>
            <a:ext cx="9156031" cy="787852"/>
          </a:xfrm>
        </p:spPr>
        <p:txBody>
          <a:bodyPr>
            <a:noAutofit/>
          </a:bodyPr>
          <a:lstStyle/>
          <a:p>
            <a:r>
              <a:rPr lang="fi-FI" sz="3200" b="1"/>
              <a:t>Henkilöstön raportoima turvallisuustieto (1) </a:t>
            </a:r>
          </a:p>
        </p:txBody>
      </p:sp>
      <p:graphicFrame>
        <p:nvGraphicFramePr>
          <p:cNvPr id="4" name="Sisällön paikkamerkki 3">
            <a:extLst>
              <a:ext uri="{FF2B5EF4-FFF2-40B4-BE49-F238E27FC236}">
                <a16:creationId xmlns:a16="http://schemas.microsoft.com/office/drawing/2014/main" id="{9130C5F9-B436-4580-B96D-DC1D62D8FDF3}"/>
              </a:ext>
            </a:extLst>
          </p:cNvPr>
          <p:cNvGraphicFramePr>
            <a:graphicFrameLocks noGrp="1"/>
          </p:cNvGraphicFramePr>
          <p:nvPr>
            <p:ph idx="1"/>
            <p:extLst>
              <p:ext uri="{D42A27DB-BD31-4B8C-83A1-F6EECF244321}">
                <p14:modId xmlns:p14="http://schemas.microsoft.com/office/powerpoint/2010/main" val="1595326992"/>
              </p:ext>
            </p:extLst>
          </p:nvPr>
        </p:nvGraphicFramePr>
        <p:xfrm>
          <a:off x="344385" y="845820"/>
          <a:ext cx="11512553" cy="5705927"/>
        </p:xfrm>
        <a:graphic>
          <a:graphicData uri="http://schemas.openxmlformats.org/drawingml/2006/table">
            <a:tbl>
              <a:tblPr firstRow="1" bandRow="1">
                <a:tableStyleId>{5C22544A-7EE6-4342-B048-85BDC9FD1C3A}</a:tableStyleId>
              </a:tblPr>
              <a:tblGrid>
                <a:gridCol w="2594851">
                  <a:extLst>
                    <a:ext uri="{9D8B030D-6E8A-4147-A177-3AD203B41FA5}">
                      <a16:colId xmlns:a16="http://schemas.microsoft.com/office/drawing/2014/main" val="3965911283"/>
                    </a:ext>
                  </a:extLst>
                </a:gridCol>
                <a:gridCol w="6317374">
                  <a:extLst>
                    <a:ext uri="{9D8B030D-6E8A-4147-A177-3AD203B41FA5}">
                      <a16:colId xmlns:a16="http://schemas.microsoft.com/office/drawing/2014/main" val="165820102"/>
                    </a:ext>
                  </a:extLst>
                </a:gridCol>
                <a:gridCol w="2600328">
                  <a:extLst>
                    <a:ext uri="{9D8B030D-6E8A-4147-A177-3AD203B41FA5}">
                      <a16:colId xmlns:a16="http://schemas.microsoft.com/office/drawing/2014/main" val="14167372"/>
                    </a:ext>
                  </a:extLst>
                </a:gridCol>
              </a:tblGrid>
              <a:tr h="5705927">
                <a:tc>
                  <a:txBody>
                    <a:bodyPr/>
                    <a:lstStyle/>
                    <a:p>
                      <a:r>
                        <a:rPr lang="fi-FI" sz="1600" dirty="0">
                          <a:solidFill>
                            <a:schemeClr val="tx1"/>
                          </a:solidFill>
                        </a:rPr>
                        <a:t>Epäkohta- ja vaaratapahtumailmoitukset</a:t>
                      </a:r>
                    </a:p>
                    <a:p>
                      <a:r>
                        <a:rPr lang="fi-FI" sz="1400" b="0" dirty="0" err="1">
                          <a:solidFill>
                            <a:schemeClr val="tx1"/>
                          </a:solidFill>
                        </a:rPr>
                        <a:t>Haipro</a:t>
                      </a:r>
                      <a:r>
                        <a:rPr lang="fi-FI" sz="1400" b="0" dirty="0">
                          <a:solidFill>
                            <a:schemeClr val="tx1"/>
                          </a:solidFill>
                        </a:rPr>
                        <a:t>/</a:t>
                      </a:r>
                      <a:r>
                        <a:rPr lang="fi-FI" sz="1400" b="0" dirty="0" err="1">
                          <a:solidFill>
                            <a:schemeClr val="tx1"/>
                          </a:solidFill>
                        </a:rPr>
                        <a:t>Spro</a:t>
                      </a:r>
                      <a:r>
                        <a:rPr lang="fi-FI" sz="1400" b="0" dirty="0">
                          <a:solidFill>
                            <a:schemeClr val="tx1"/>
                          </a:solidFill>
                        </a:rPr>
                        <a:t> -järjestelmästä</a:t>
                      </a:r>
                    </a:p>
                    <a:p>
                      <a:pPr marL="285750" indent="-285750">
                        <a:buFontTx/>
                        <a:buChar char="-"/>
                      </a:pPr>
                      <a:endParaRPr lang="fi-FI" sz="1600" dirty="0">
                        <a:solidFill>
                          <a:schemeClr val="tx1"/>
                        </a:solidFill>
                      </a:endParaRPr>
                    </a:p>
                    <a:p>
                      <a:pPr marL="0" indent="0">
                        <a:buFontTx/>
                        <a:buNone/>
                      </a:pPr>
                      <a:r>
                        <a:rPr lang="fi-FI" sz="1600" dirty="0">
                          <a:solidFill>
                            <a:schemeClr val="tx1"/>
                          </a:solidFill>
                        </a:rPr>
                        <a:t>Määrä: </a:t>
                      </a:r>
                    </a:p>
                    <a:p>
                      <a:pPr marL="0" indent="0">
                        <a:buFontTx/>
                        <a:buNone/>
                      </a:pPr>
                      <a:r>
                        <a:rPr lang="fi-FI" sz="1600" dirty="0">
                          <a:solidFill>
                            <a:schemeClr val="tx1"/>
                          </a:solidFill>
                        </a:rPr>
                        <a:t>V2024 Yhteensä ilmoituksia 193</a:t>
                      </a:r>
                    </a:p>
                    <a:p>
                      <a:pPr marL="0" indent="0">
                        <a:buFontTx/>
                        <a:buNone/>
                      </a:pPr>
                      <a:r>
                        <a:rPr lang="fi-FI" sz="1600" dirty="0">
                          <a:solidFill>
                            <a:schemeClr val="tx1"/>
                          </a:solidFill>
                        </a:rPr>
                        <a:t>V 2025 Yhteensä ilmoituksia 184</a:t>
                      </a:r>
                    </a:p>
                    <a:p>
                      <a:pPr marL="0" indent="0">
                        <a:buFontTx/>
                        <a:buNone/>
                      </a:pPr>
                      <a:endParaRPr lang="fi-FI" sz="1600" b="0" dirty="0">
                        <a:solidFill>
                          <a:schemeClr val="tx1"/>
                        </a:solidFill>
                      </a:endParaRPr>
                    </a:p>
                    <a:p>
                      <a:pPr marL="0" indent="0">
                        <a:buFontTx/>
                        <a:buNone/>
                      </a:pPr>
                      <a:endParaRPr lang="fi-FI" sz="1600" b="0" i="0" dirty="0">
                        <a:solidFill>
                          <a:schemeClr val="tx1"/>
                        </a:solidFill>
                      </a:endParaRPr>
                    </a:p>
                    <a:p>
                      <a:pPr marL="0" indent="0">
                        <a:buFontTx/>
                        <a:buNone/>
                      </a:pPr>
                      <a:r>
                        <a:rPr lang="fi-FI" sz="1600" i="0" dirty="0">
                          <a:solidFill>
                            <a:schemeClr val="tx1"/>
                          </a:solidFill>
                        </a:rPr>
                        <a:t>Käsittelyaika</a:t>
                      </a:r>
                      <a:r>
                        <a:rPr lang="fi-FI" sz="1600" i="1" dirty="0">
                          <a:solidFill>
                            <a:schemeClr val="tx1"/>
                          </a:solidFill>
                        </a:rPr>
                        <a:t> : Pyritään ottamaan käsittelyyn 2 vk sisällä </a:t>
                      </a:r>
                    </a:p>
                    <a:p>
                      <a:pPr marL="0" indent="0">
                        <a:buFontTx/>
                        <a:buNone/>
                      </a:pPr>
                      <a:endParaRPr lang="fi-FI" sz="1600" b="0" i="0" dirty="0">
                        <a:solidFill>
                          <a:schemeClr val="tx1"/>
                        </a:solidFill>
                      </a:endParaRPr>
                    </a:p>
                    <a:p>
                      <a:pPr marL="0" indent="0">
                        <a:buFontTx/>
                        <a:buNone/>
                      </a:pPr>
                      <a:endParaRPr lang="fi-FI" sz="1600" i="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i="0" dirty="0">
                          <a:solidFill>
                            <a:schemeClr val="tx1"/>
                          </a:solidFill>
                        </a:rPr>
                        <a:t>Vakavien vaaratapahtumien 0% osuus kaikista vaaratapahtumailmoituksista</a:t>
                      </a:r>
                    </a:p>
                    <a:p>
                      <a:pPr marL="0" indent="0">
                        <a:buFontTx/>
                        <a:buNone/>
                      </a:pPr>
                      <a:endParaRPr lang="fi-FI" sz="1600" i="0"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r>
                        <a:rPr lang="fi-FI" sz="1600" b="1" dirty="0">
                          <a:solidFill>
                            <a:schemeClr val="tx1"/>
                          </a:solidFill>
                        </a:rPr>
                        <a:t>Tapahtuminen luonne </a:t>
                      </a:r>
                    </a:p>
                    <a:p>
                      <a:endParaRPr lang="fi-FI" sz="1600" i="1" dirty="0">
                        <a:solidFill>
                          <a:schemeClr val="tx1"/>
                        </a:solidFill>
                      </a:endParaRPr>
                    </a:p>
                    <a:p>
                      <a:endParaRPr lang="fi-FI" sz="1600" i="1"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r>
                        <a:rPr lang="fi-FI" sz="1600" dirty="0">
                          <a:solidFill>
                            <a:schemeClr val="tx1"/>
                          </a:solidFill>
                        </a:rPr>
                        <a:t>Tapahtumatyyppi</a:t>
                      </a:r>
                    </a:p>
                    <a:p>
                      <a:r>
                        <a:rPr lang="fi-FI" sz="1400" b="0" dirty="0">
                          <a:solidFill>
                            <a:schemeClr val="tx1"/>
                          </a:solidFill>
                        </a:rPr>
                        <a:t>Kolme yleisintä</a:t>
                      </a:r>
                    </a:p>
                    <a:p>
                      <a:endParaRPr lang="fi-FI" sz="1400" b="0" dirty="0">
                        <a:solidFill>
                          <a:schemeClr val="tx1"/>
                        </a:solidFill>
                      </a:endParaRPr>
                    </a:p>
                    <a:p>
                      <a:r>
                        <a:rPr lang="fi-FI" sz="1400" b="0" dirty="0">
                          <a:solidFill>
                            <a:schemeClr val="tx1"/>
                          </a:solidFill>
                        </a:rPr>
                        <a:t>1.Lääke- ja nestehoito 34,8 % (64kpl) v 2024 36,3% (73 kpl)</a:t>
                      </a:r>
                    </a:p>
                    <a:p>
                      <a:r>
                        <a:rPr lang="fi-FI" sz="1400" b="0" dirty="0">
                          <a:solidFill>
                            <a:schemeClr val="tx1"/>
                          </a:solidFill>
                        </a:rPr>
                        <a:t>2.Tiedonkulku- ja tiedonhallinta v 2025 11,4 % (39kpl) v2024 20,2 % (39 kpl)</a:t>
                      </a:r>
                    </a:p>
                    <a:p>
                      <a:r>
                        <a:rPr lang="fi-FI" sz="1400" b="0" dirty="0">
                          <a:solidFill>
                            <a:schemeClr val="tx1"/>
                          </a:solidFill>
                        </a:rPr>
                        <a:t>3.Muuhun hoitoon ja seurantaan liittyvä 10,9 % ( 21 kpl)% v 2024 10,9 % 21 kpl</a:t>
                      </a:r>
                    </a:p>
                    <a:p>
                      <a:endParaRPr lang="fi-FI" sz="1600" dirty="0">
                        <a:solidFill>
                          <a:schemeClr val="tx1"/>
                        </a:solidFill>
                      </a:endParaRPr>
                    </a:p>
                    <a:p>
                      <a:endParaRPr lang="fi-FI" sz="1600" i="0"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r>
                        <a:rPr lang="fi-FI" sz="1600" b="1" dirty="0">
                          <a:solidFill>
                            <a:schemeClr val="tx1"/>
                          </a:solidFill>
                        </a:rPr>
                        <a:t>Korjaavat toimenpiteet</a:t>
                      </a:r>
                    </a:p>
                    <a:p>
                      <a:endParaRPr lang="fi-FI" sz="1600" b="1" i="1" dirty="0">
                        <a:solidFill>
                          <a:schemeClr val="tx1"/>
                        </a:solidFill>
                      </a:endParaRPr>
                    </a:p>
                    <a:p>
                      <a:r>
                        <a:rPr lang="fi-FI" sz="1200" b="1" i="0" dirty="0">
                          <a:solidFill>
                            <a:schemeClr val="tx1"/>
                          </a:solidFill>
                        </a:rPr>
                        <a:t>Kehittämistoimenpiteiden % osuus kaikista ilmoituksista 9,9 % (8kpl)  </a:t>
                      </a:r>
                    </a:p>
                    <a:p>
                      <a:r>
                        <a:rPr lang="fi-FI" sz="1200" b="1" i="0" dirty="0">
                          <a:solidFill>
                            <a:schemeClr val="tx1"/>
                          </a:solidFill>
                        </a:rPr>
                        <a:t>Erikoisalan vastuuhenkilölle (lääkäri) käsiteltäväksi 9,9 % (8kpl)  </a:t>
                      </a:r>
                    </a:p>
                    <a:p>
                      <a:endParaRPr lang="fi-FI" sz="1200" b="1" i="1" dirty="0">
                        <a:solidFill>
                          <a:schemeClr val="tx1"/>
                        </a:solidFill>
                      </a:endParaRPr>
                    </a:p>
                    <a:p>
                      <a:endParaRPr lang="fi-FI" sz="1200" b="1" i="1" dirty="0">
                        <a:solidFill>
                          <a:schemeClr val="tx1"/>
                        </a:solidFill>
                      </a:endParaRPr>
                    </a:p>
                    <a:p>
                      <a:r>
                        <a:rPr lang="fi-FI" sz="1200" b="1" i="0" dirty="0">
                          <a:solidFill>
                            <a:schemeClr val="tx1"/>
                          </a:solidFill>
                        </a:rPr>
                        <a:t>Kehittämistoimenpiteet</a:t>
                      </a:r>
                    </a:p>
                    <a:p>
                      <a:r>
                        <a:rPr lang="fi-FI" sz="1200" b="1" i="0" dirty="0">
                          <a:solidFill>
                            <a:schemeClr val="tx1"/>
                          </a:solidFill>
                        </a:rPr>
                        <a:t>Toimintatapaa ja menettelyitä  62,5 %</a:t>
                      </a:r>
                    </a:p>
                    <a:p>
                      <a:r>
                        <a:rPr lang="fi-FI" sz="1200" b="1" i="0" dirty="0">
                          <a:solidFill>
                            <a:schemeClr val="tx1"/>
                          </a:solidFill>
                        </a:rPr>
                        <a:t>Koulutusta ja perehdytystä  25 %</a:t>
                      </a:r>
                    </a:p>
                    <a:p>
                      <a:pPr marL="285750" indent="-285750">
                        <a:buFontTx/>
                        <a:buChar char="-"/>
                      </a:pPr>
                      <a:r>
                        <a:rPr lang="fi-FI" sz="1200" b="1" i="0" dirty="0">
                          <a:solidFill>
                            <a:schemeClr val="tx1"/>
                          </a:solidFill>
                        </a:rPr>
                        <a:t>Painehaavariskin arviointi potilaan tullessa osastolle. </a:t>
                      </a:r>
                      <a:r>
                        <a:rPr lang="fi-FI" sz="1200" b="1" i="0" dirty="0" err="1">
                          <a:solidFill>
                            <a:schemeClr val="tx1"/>
                          </a:solidFill>
                        </a:rPr>
                        <a:t>Painehaavaprevalenssi</a:t>
                      </a:r>
                      <a:r>
                        <a:rPr lang="fi-FI" sz="1200" b="1" i="0" dirty="0">
                          <a:solidFill>
                            <a:schemeClr val="tx1"/>
                          </a:solidFill>
                        </a:rPr>
                        <a:t> 1x/kk</a:t>
                      </a:r>
                    </a:p>
                    <a:p>
                      <a:pPr marL="285750" indent="-285750">
                        <a:buFontTx/>
                        <a:buChar char="-"/>
                      </a:pPr>
                      <a:r>
                        <a:rPr lang="fi-FI" sz="1200" b="1" i="0" dirty="0">
                          <a:solidFill>
                            <a:schemeClr val="tx1"/>
                          </a:solidFill>
                        </a:rPr>
                        <a:t>Erilaiset kanyylit osastolla koulutusta järjestetty. Lääkevastaavat tekevät asiasta perehdytysmateriaalin</a:t>
                      </a:r>
                    </a:p>
                    <a:p>
                      <a:pPr marL="285750" indent="-285750">
                        <a:buFontTx/>
                        <a:buChar char="-"/>
                      </a:pPr>
                      <a:r>
                        <a:rPr lang="fi-FI" sz="1200" b="1" i="0" dirty="0">
                          <a:solidFill>
                            <a:schemeClr val="tx1"/>
                          </a:solidFill>
                        </a:rPr>
                        <a:t>Laitevastaavat tarkistavat säännöllisesti osastojen liikkumisen apuvälineet</a:t>
                      </a:r>
                    </a:p>
                    <a:p>
                      <a:pPr marL="285750" indent="-285750">
                        <a:buFontTx/>
                        <a:buChar char="-"/>
                      </a:pPr>
                      <a:r>
                        <a:rPr lang="fi-FI" sz="1200" b="1" i="0" dirty="0">
                          <a:solidFill>
                            <a:schemeClr val="tx1"/>
                          </a:solidFill>
                        </a:rPr>
                        <a:t>Perehdytysprosessin toteutumisen seuranta ja arviointi jatkuvaa</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800805456"/>
                  </a:ext>
                </a:extLst>
              </a:tr>
            </a:tbl>
          </a:graphicData>
        </a:graphic>
      </p:graphicFrame>
      <p:pic>
        <p:nvPicPr>
          <p:cNvPr id="3" name="Kuva 2">
            <a:extLst>
              <a:ext uri="{FF2B5EF4-FFF2-40B4-BE49-F238E27FC236}">
                <a16:creationId xmlns:a16="http://schemas.microsoft.com/office/drawing/2014/main" id="{2F324F24-FE6B-4938-A80B-941C5661F696}"/>
              </a:ext>
            </a:extLst>
          </p:cNvPr>
          <p:cNvPicPr>
            <a:picLocks noChangeAspect="1"/>
          </p:cNvPicPr>
          <p:nvPr/>
        </p:nvPicPr>
        <p:blipFill>
          <a:blip r:embed="rId3"/>
          <a:stretch>
            <a:fillRect/>
          </a:stretch>
        </p:blipFill>
        <p:spPr>
          <a:xfrm>
            <a:off x="2778826" y="1246910"/>
            <a:ext cx="6507678" cy="1710046"/>
          </a:xfrm>
          <a:prstGeom prst="rect">
            <a:avLst/>
          </a:prstGeom>
        </p:spPr>
      </p:pic>
    </p:spTree>
    <p:extLst>
      <p:ext uri="{BB962C8B-B14F-4D97-AF65-F5344CB8AC3E}">
        <p14:creationId xmlns:p14="http://schemas.microsoft.com/office/powerpoint/2010/main" val="610219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1ACF7F-2A69-4131-A79C-4DDC89B21142}"/>
              </a:ext>
            </a:extLst>
          </p:cNvPr>
          <p:cNvSpPr>
            <a:spLocks noGrp="1"/>
          </p:cNvSpPr>
          <p:nvPr>
            <p:ph type="title"/>
          </p:nvPr>
        </p:nvSpPr>
        <p:spPr>
          <a:xfrm>
            <a:off x="2096443" y="133520"/>
            <a:ext cx="8485121" cy="593725"/>
          </a:xfrm>
        </p:spPr>
        <p:txBody>
          <a:bodyPr>
            <a:normAutofit/>
          </a:bodyPr>
          <a:lstStyle/>
          <a:p>
            <a:r>
              <a:rPr lang="fi-FI" sz="3200" b="1"/>
              <a:t>Henkilöstö 1)</a:t>
            </a:r>
          </a:p>
        </p:txBody>
      </p:sp>
      <p:graphicFrame>
        <p:nvGraphicFramePr>
          <p:cNvPr id="4" name="Sisällön paikkamerkki 3">
            <a:extLst>
              <a:ext uri="{FF2B5EF4-FFF2-40B4-BE49-F238E27FC236}">
                <a16:creationId xmlns:a16="http://schemas.microsoft.com/office/drawing/2014/main" id="{8E0609A3-706F-43AB-A75F-69F106DBD3CD}"/>
              </a:ext>
            </a:extLst>
          </p:cNvPr>
          <p:cNvGraphicFramePr>
            <a:graphicFrameLocks noGrp="1"/>
          </p:cNvGraphicFramePr>
          <p:nvPr>
            <p:ph idx="1"/>
            <p:extLst>
              <p:ext uri="{D42A27DB-BD31-4B8C-83A1-F6EECF244321}">
                <p14:modId xmlns:p14="http://schemas.microsoft.com/office/powerpoint/2010/main" val="3562125424"/>
              </p:ext>
            </p:extLst>
          </p:nvPr>
        </p:nvGraphicFramePr>
        <p:xfrm>
          <a:off x="510639" y="548640"/>
          <a:ext cx="10836369" cy="8781335"/>
        </p:xfrm>
        <a:graphic>
          <a:graphicData uri="http://schemas.openxmlformats.org/drawingml/2006/table">
            <a:tbl>
              <a:tblPr firstRow="1" bandRow="1">
                <a:tableStyleId>{5C22544A-7EE6-4342-B048-85BDC9FD1C3A}</a:tableStyleId>
              </a:tblPr>
              <a:tblGrid>
                <a:gridCol w="2929791">
                  <a:extLst>
                    <a:ext uri="{9D8B030D-6E8A-4147-A177-3AD203B41FA5}">
                      <a16:colId xmlns:a16="http://schemas.microsoft.com/office/drawing/2014/main" val="3426697825"/>
                    </a:ext>
                  </a:extLst>
                </a:gridCol>
                <a:gridCol w="3251546">
                  <a:extLst>
                    <a:ext uri="{9D8B030D-6E8A-4147-A177-3AD203B41FA5}">
                      <a16:colId xmlns:a16="http://schemas.microsoft.com/office/drawing/2014/main" val="89208379"/>
                    </a:ext>
                  </a:extLst>
                </a:gridCol>
                <a:gridCol w="4655032">
                  <a:extLst>
                    <a:ext uri="{9D8B030D-6E8A-4147-A177-3AD203B41FA5}">
                      <a16:colId xmlns:a16="http://schemas.microsoft.com/office/drawing/2014/main" val="1378372563"/>
                    </a:ext>
                  </a:extLst>
                </a:gridCol>
              </a:tblGrid>
              <a:tr h="4723284">
                <a:tc>
                  <a:txBody>
                    <a:bodyPr/>
                    <a:lstStyle/>
                    <a:p>
                      <a:r>
                        <a:rPr lang="fi-FI" sz="1600" b="1" dirty="0">
                          <a:solidFill>
                            <a:schemeClr val="tx1"/>
                          </a:solidFill>
                        </a:rPr>
                        <a:t>Henkilöstömäärä</a:t>
                      </a:r>
                    </a:p>
                    <a:p>
                      <a:endParaRPr lang="fi-FI" sz="1600" b="1" i="0" dirty="0">
                        <a:solidFill>
                          <a:schemeClr val="tx1"/>
                        </a:solidFill>
                      </a:endParaRPr>
                    </a:p>
                    <a:p>
                      <a:r>
                        <a:rPr lang="fi-FI" sz="1600" b="0" i="1" dirty="0">
                          <a:solidFill>
                            <a:schemeClr val="tx1"/>
                          </a:solidFill>
                        </a:rPr>
                        <a:t>Henkilöstö:</a:t>
                      </a:r>
                    </a:p>
                    <a:p>
                      <a:r>
                        <a:rPr lang="fi-FI" sz="1600" b="0" i="1" dirty="0">
                          <a:solidFill>
                            <a:schemeClr val="tx1"/>
                          </a:solidFill>
                        </a:rPr>
                        <a:t>Vakinaiset: Hoitohenkilöstö 80</a:t>
                      </a:r>
                    </a:p>
                    <a:p>
                      <a:r>
                        <a:rPr lang="fi-FI" sz="1600" b="0" i="1" dirty="0">
                          <a:solidFill>
                            <a:schemeClr val="tx1"/>
                          </a:solidFill>
                        </a:rPr>
                        <a:t>Lääkärit </a:t>
                      </a:r>
                    </a:p>
                    <a:p>
                      <a:endParaRPr lang="fi-FI" sz="1600" b="0" i="1" dirty="0">
                        <a:solidFill>
                          <a:schemeClr val="tx1"/>
                        </a:solidFill>
                      </a:endParaRPr>
                    </a:p>
                    <a:p>
                      <a:r>
                        <a:rPr lang="fi-FI" sz="1600" b="0" i="1" dirty="0">
                          <a:solidFill>
                            <a:schemeClr val="tx1"/>
                          </a:solidFill>
                        </a:rPr>
                        <a:t>Avoimet /täyttämättömät </a:t>
                      </a:r>
                      <a:r>
                        <a:rPr lang="fi-FI" sz="1600" b="0" i="1" dirty="0" err="1">
                          <a:solidFill>
                            <a:schemeClr val="tx1"/>
                          </a:solidFill>
                        </a:rPr>
                        <a:t>vakanssit:hoitohenkilöstö</a:t>
                      </a:r>
                      <a:r>
                        <a:rPr lang="fi-FI" sz="1600" b="0" i="1" dirty="0">
                          <a:solidFill>
                            <a:schemeClr val="tx1"/>
                          </a:solidFill>
                        </a:rPr>
                        <a:t> 0</a:t>
                      </a:r>
                    </a:p>
                    <a:p>
                      <a:r>
                        <a:rPr lang="fi-FI" sz="1600" b="0" i="1" dirty="0">
                          <a:solidFill>
                            <a:schemeClr val="tx1"/>
                          </a:solidFill>
                        </a:rPr>
                        <a:t>Lääkärit </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r>
                        <a:rPr lang="fi-FI" sz="1600" b="1" dirty="0">
                          <a:solidFill>
                            <a:schemeClr val="tx1"/>
                          </a:solidFill>
                        </a:rPr>
                        <a:t>Henkilöstömitoitus/</a:t>
                      </a:r>
                    </a:p>
                    <a:p>
                      <a:r>
                        <a:rPr lang="fi-FI" sz="1600" b="1" dirty="0">
                          <a:solidFill>
                            <a:schemeClr val="tx1"/>
                          </a:solidFill>
                        </a:rPr>
                        <a:t>henkilöstön riittävyys</a:t>
                      </a:r>
                    </a:p>
                    <a:p>
                      <a:r>
                        <a:rPr lang="fi-FI" sz="1200" b="0" dirty="0">
                          <a:solidFill>
                            <a:schemeClr val="tx1"/>
                          </a:solidFill>
                        </a:rPr>
                        <a:t>Osastoilla on käytössä RAFAELA-järjestelmä, jonka avulla saamme tietoa potilaiden hoitoisuudesta, hoitotyöhön käytetystä henkilöstöresurssista sekä hoitotyön sisällöstä. Hoitoisuustiedon avulla kohdennetaan henkilöstövoimavaroja potilaiden hoidontarpeen mukaisesti omassa yksikössä ja tarpeen mukaisesti myös eri yksikköön. Osastoalueella esihenkilöt saavat  tietoa toisten yksiköiden tilanteesta (kuormitus, hoitoisuus </a:t>
                      </a:r>
                      <a:r>
                        <a:rPr lang="fi-FI" sz="1200" b="0" dirty="0" err="1">
                          <a:solidFill>
                            <a:schemeClr val="tx1"/>
                          </a:solidFill>
                        </a:rPr>
                        <a:t>yms</a:t>
                      </a:r>
                      <a:r>
                        <a:rPr lang="fi-FI" sz="1200" b="0" dirty="0">
                          <a:solidFill>
                            <a:schemeClr val="tx1"/>
                          </a:solidFill>
                        </a:rPr>
                        <a:t>)  myös </a:t>
                      </a:r>
                      <a:r>
                        <a:rPr lang="fi-FI" sz="1200" b="0" dirty="0" err="1">
                          <a:solidFill>
                            <a:schemeClr val="tx1"/>
                          </a:solidFill>
                        </a:rPr>
                        <a:t>ns.HUDDLE</a:t>
                      </a:r>
                      <a:r>
                        <a:rPr lang="fi-FI" sz="1200" b="0" dirty="0">
                          <a:solidFill>
                            <a:schemeClr val="tx1"/>
                          </a:solidFill>
                        </a:rPr>
                        <a:t> taulukon avulla heti aamusta, jolloin henkilöstöresurssia voidaan liikutella eri yksiköiden välillä, mikäli se vain on mahdollista. Henkilöstön liikkuvuus on lisääntynyt myös sisäisenä keikkailuna eri yksiköissä. </a:t>
                      </a:r>
                    </a:p>
                    <a:p>
                      <a:endParaRPr lang="fi-FI" sz="1200" b="0" dirty="0">
                        <a:solidFill>
                          <a:schemeClr val="tx1"/>
                        </a:solidFill>
                      </a:endParaRPr>
                    </a:p>
                    <a:p>
                      <a:r>
                        <a:rPr lang="fi-FI" sz="1200" b="0" dirty="0">
                          <a:solidFill>
                            <a:schemeClr val="tx1"/>
                          </a:solidFill>
                        </a:rPr>
                        <a:t>Sijaisten saatavuudessa ollut haasteita</a:t>
                      </a:r>
                    </a:p>
                    <a:p>
                      <a:r>
                        <a:rPr lang="fi-FI" sz="1200" b="0" dirty="0">
                          <a:solidFill>
                            <a:schemeClr val="tx1"/>
                          </a:solidFill>
                        </a:rPr>
                        <a:t>Varahenkilöstöä käytetty myös pitkäaikaisiin poissaoloihin.  </a:t>
                      </a:r>
                    </a:p>
                    <a:p>
                      <a:r>
                        <a:rPr lang="fi-FI" sz="1200" b="0" dirty="0">
                          <a:solidFill>
                            <a:schemeClr val="tx1"/>
                          </a:solidFill>
                        </a:rPr>
                        <a:t>Sisäisillä keikkailijoita saatu kohtalaisen hyvin  </a:t>
                      </a:r>
                    </a:p>
                    <a:p>
                      <a:r>
                        <a:rPr lang="fi-FI" sz="1200" b="0" dirty="0">
                          <a:solidFill>
                            <a:schemeClr val="tx1"/>
                          </a:solidFill>
                        </a:rPr>
                        <a:t>Paljon hoitorinkejä </a:t>
                      </a:r>
                      <a:r>
                        <a:rPr lang="fi-FI" sz="1200" b="0" dirty="0" err="1">
                          <a:solidFill>
                            <a:schemeClr val="tx1"/>
                          </a:solidFill>
                        </a:rPr>
                        <a:t>esh</a:t>
                      </a:r>
                      <a:r>
                        <a:rPr lang="fi-FI" sz="1200" b="0" dirty="0">
                          <a:solidFill>
                            <a:schemeClr val="tx1"/>
                          </a:solidFill>
                        </a:rPr>
                        <a:t> osastoilla, mikä lisää henkilöstöresurssin tarvetta</a:t>
                      </a:r>
                    </a:p>
                    <a:p>
                      <a:r>
                        <a:rPr lang="fi-FI" sz="1200" b="0" dirty="0">
                          <a:solidFill>
                            <a:schemeClr val="tx1"/>
                          </a:solidFill>
                        </a:rPr>
                        <a:t>Ulkomailta rekrytoituja sairaanhoitajia ollut </a:t>
                      </a:r>
                      <a:r>
                        <a:rPr lang="fi-FI" sz="1200" b="0" dirty="0" err="1">
                          <a:solidFill>
                            <a:schemeClr val="tx1"/>
                          </a:solidFill>
                        </a:rPr>
                        <a:t>osastollaperehdytyksessä</a:t>
                      </a:r>
                      <a:r>
                        <a:rPr lang="fi-FI" sz="1200" b="0" dirty="0">
                          <a:solidFill>
                            <a:schemeClr val="tx1"/>
                          </a:solidFill>
                        </a:rPr>
                        <a:t>  ja vahvuudessa pätevöityvän sairaanhoitajan roolissa </a:t>
                      </a:r>
                      <a:r>
                        <a:rPr lang="fi-FI" sz="1200" b="0" dirty="0" err="1">
                          <a:solidFill>
                            <a:schemeClr val="tx1"/>
                          </a:solidFill>
                        </a:rPr>
                        <a:t>yht</a:t>
                      </a:r>
                      <a:r>
                        <a:rPr lang="fi-FI" sz="1200" b="0" dirty="0">
                          <a:solidFill>
                            <a:schemeClr val="tx1"/>
                          </a:solidFill>
                        </a:rPr>
                        <a:t> 2 alkukesän aikana</a:t>
                      </a:r>
                    </a:p>
                    <a:p>
                      <a:endParaRPr lang="fi-FI" sz="1200" b="0" i="1" dirty="0">
                        <a:solidFill>
                          <a:schemeClr val="tx1"/>
                        </a:solidFill>
                      </a:endParaRPr>
                    </a:p>
                    <a:p>
                      <a:endParaRPr lang="fi-FI" sz="1600" b="1" i="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rowSpan="2">
                  <a:txBody>
                    <a:bodyPr/>
                    <a:lstStyle/>
                    <a:p>
                      <a:r>
                        <a:rPr lang="fi-FI" sz="1600" b="1" dirty="0">
                          <a:solidFill>
                            <a:schemeClr val="tx1"/>
                          </a:solidFill>
                        </a:rPr>
                        <a:t>Työturvallisuus </a:t>
                      </a:r>
                      <a:r>
                        <a:rPr lang="fi-FI" sz="1600" b="0" dirty="0">
                          <a:solidFill>
                            <a:schemeClr val="tx1"/>
                          </a:solidFill>
                        </a:rPr>
                        <a:t>ilmoituksia </a:t>
                      </a:r>
                      <a:r>
                        <a:rPr lang="fi-FI" sz="1600" b="0" dirty="0" err="1">
                          <a:solidFill>
                            <a:schemeClr val="tx1"/>
                          </a:solidFill>
                        </a:rPr>
                        <a:t>Haipro</a:t>
                      </a:r>
                      <a:r>
                        <a:rPr lang="fi-FI" sz="1600" b="0" dirty="0">
                          <a:solidFill>
                            <a:schemeClr val="tx1"/>
                          </a:solidFill>
                        </a:rPr>
                        <a:t>-järjestelmän kautta yhteensä 7 kpl </a:t>
                      </a:r>
                    </a:p>
                    <a:p>
                      <a:endParaRPr lang="fi-FI" sz="1600" b="1" dirty="0">
                        <a:solidFill>
                          <a:schemeClr val="tx1"/>
                        </a:solidFill>
                      </a:endParaRPr>
                    </a:p>
                    <a:p>
                      <a:r>
                        <a:rPr lang="fi-FI" sz="1600" b="1" dirty="0">
                          <a:solidFill>
                            <a:schemeClr val="tx1"/>
                          </a:solidFill>
                        </a:rPr>
                        <a:t>Ilmoitusten määrä ja luonne  yhteensä 13 kpl, </a:t>
                      </a:r>
                    </a:p>
                    <a:p>
                      <a:r>
                        <a:rPr lang="fi-FI" sz="1600" b="1" dirty="0" err="1">
                          <a:solidFill>
                            <a:schemeClr val="tx1"/>
                          </a:solidFill>
                        </a:rPr>
                        <a:t>Läheltäpiti</a:t>
                      </a:r>
                      <a:r>
                        <a:rPr lang="fi-FI" sz="1600" b="1" dirty="0">
                          <a:solidFill>
                            <a:schemeClr val="tx1"/>
                          </a:solidFill>
                        </a:rPr>
                        <a:t>  1 (14,3%)</a:t>
                      </a:r>
                    </a:p>
                    <a:p>
                      <a:r>
                        <a:rPr lang="fi-FI" sz="1600" b="1" dirty="0">
                          <a:solidFill>
                            <a:schemeClr val="tx1"/>
                          </a:solidFill>
                        </a:rPr>
                        <a:t>Työtapaturma 3 42,9%)</a:t>
                      </a:r>
                    </a:p>
                    <a:p>
                      <a:r>
                        <a:rPr lang="fi-FI" sz="1600" b="1" dirty="0">
                          <a:solidFill>
                            <a:schemeClr val="tx1"/>
                          </a:solidFill>
                        </a:rPr>
                        <a:t>Muu kehittämisehdotus 3 (42,9%) </a:t>
                      </a:r>
                    </a:p>
                    <a:p>
                      <a:endParaRPr lang="fi-FI" sz="1600" b="1" dirty="0">
                        <a:solidFill>
                          <a:schemeClr val="tx1"/>
                        </a:solidFill>
                      </a:endParaRPr>
                    </a:p>
                    <a:p>
                      <a:r>
                        <a:rPr lang="fi-FI" sz="1600" b="1" dirty="0">
                          <a:solidFill>
                            <a:schemeClr val="tx1"/>
                          </a:solidFill>
                        </a:rPr>
                        <a:t>Tyyppi </a:t>
                      </a:r>
                      <a:r>
                        <a:rPr lang="fi-FI" sz="1600" b="0" i="1" dirty="0">
                          <a:solidFill>
                            <a:schemeClr val="tx1"/>
                          </a:solidFill>
                        </a:rPr>
                        <a:t>(yleisimmät)</a:t>
                      </a:r>
                    </a:p>
                    <a:p>
                      <a:r>
                        <a:rPr lang="fi-FI" sz="1200" b="0" dirty="0">
                          <a:solidFill>
                            <a:schemeClr val="tx1"/>
                          </a:solidFill>
                        </a:rPr>
                        <a:t>Putoaminen ,kaatuminen liukastuminen 8 kpl 61,5 % </a:t>
                      </a:r>
                    </a:p>
                    <a:p>
                      <a:r>
                        <a:rPr lang="fi-FI" sz="1200" b="0" dirty="0" err="1">
                          <a:solidFill>
                            <a:schemeClr val="tx1"/>
                          </a:solidFill>
                        </a:rPr>
                        <a:t>Pistotapaturma</a:t>
                      </a:r>
                      <a:r>
                        <a:rPr lang="fi-FI" sz="1200" b="0" dirty="0">
                          <a:solidFill>
                            <a:schemeClr val="tx1"/>
                          </a:solidFill>
                        </a:rPr>
                        <a:t> 2 </a:t>
                      </a:r>
                    </a:p>
                    <a:p>
                      <a:r>
                        <a:rPr lang="fi-FI" sz="1200" b="0" dirty="0">
                          <a:solidFill>
                            <a:schemeClr val="tx1"/>
                          </a:solidFill>
                        </a:rPr>
                        <a:t>Esineen putoaminen  1</a:t>
                      </a:r>
                    </a:p>
                    <a:p>
                      <a:r>
                        <a:rPr lang="fi-FI" sz="1200" b="0" dirty="0">
                          <a:solidFill>
                            <a:schemeClr val="tx1"/>
                          </a:solidFill>
                        </a:rPr>
                        <a:t>Muu 3</a:t>
                      </a:r>
                    </a:p>
                    <a:p>
                      <a:r>
                        <a:rPr lang="fi-FI" sz="1200" b="0" dirty="0">
                          <a:solidFill>
                            <a:schemeClr val="tx1"/>
                          </a:solidFill>
                        </a:rPr>
                        <a:t>-9S hälytysnappi ei toiminut avuntarve tilanteessa</a:t>
                      </a:r>
                    </a:p>
                    <a:p>
                      <a:pPr marL="285750" indent="-285750">
                        <a:buFontTx/>
                        <a:buChar char="-"/>
                      </a:pPr>
                      <a:r>
                        <a:rPr lang="fi-FI" sz="1200" b="0" dirty="0">
                          <a:solidFill>
                            <a:schemeClr val="tx1"/>
                          </a:solidFill>
                        </a:rPr>
                        <a:t>henkilöstöresurssivajaus, osaamisvaje</a:t>
                      </a:r>
                    </a:p>
                    <a:p>
                      <a:endParaRPr lang="fi-FI" sz="12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dirty="0">
                          <a:solidFill>
                            <a:schemeClr val="tx1"/>
                          </a:solidFill>
                          <a:cs typeface="Arial"/>
                        </a:rPr>
                        <a:t>Henkilöstön rokotekattavuus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1" dirty="0">
                          <a:solidFill>
                            <a:schemeClr val="tx1"/>
                          </a:solidFill>
                          <a:cs typeface="Arial"/>
                        </a:rPr>
                        <a:t>Otetut influenssarokotteet suhteessa tavoitteeseen (100% henkilöstöstä)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1" dirty="0">
                          <a:solidFill>
                            <a:schemeClr val="tx1"/>
                          </a:solidFill>
                          <a:cs typeface="Arial"/>
                        </a:rPr>
                        <a:t>Rokotekattavuus  </a:t>
                      </a:r>
                      <a:r>
                        <a:rPr lang="fi-FI" sz="1200" b="0" i="1" dirty="0" err="1">
                          <a:solidFill>
                            <a:schemeClr val="tx1"/>
                          </a:solidFill>
                          <a:cs typeface="Arial"/>
                        </a:rPr>
                        <a:t>os</a:t>
                      </a:r>
                      <a:r>
                        <a:rPr lang="fi-FI" sz="1200" b="0" i="1" dirty="0">
                          <a:solidFill>
                            <a:schemeClr val="tx1"/>
                          </a:solidFill>
                          <a:cs typeface="Arial"/>
                        </a:rPr>
                        <a:t> B 83 %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1" dirty="0">
                          <a:solidFill>
                            <a:schemeClr val="tx1"/>
                          </a:solidFill>
                          <a:cs typeface="Arial"/>
                        </a:rPr>
                        <a:t>Rokotekattavuus </a:t>
                      </a:r>
                      <a:r>
                        <a:rPr lang="fi-FI" sz="1200" b="0" i="1" dirty="0" err="1">
                          <a:solidFill>
                            <a:schemeClr val="tx1"/>
                          </a:solidFill>
                          <a:cs typeface="Arial"/>
                        </a:rPr>
                        <a:t>os</a:t>
                      </a:r>
                      <a:r>
                        <a:rPr lang="fi-FI" sz="1200" b="0" i="1" dirty="0">
                          <a:solidFill>
                            <a:schemeClr val="tx1"/>
                          </a:solidFill>
                          <a:cs typeface="Arial"/>
                        </a:rPr>
                        <a:t> A 65 %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1" dirty="0">
                          <a:solidFill>
                            <a:schemeClr val="tx1"/>
                          </a:solidFill>
                          <a:cs typeface="Arial"/>
                        </a:rPr>
                        <a:t>Lääkärit </a:t>
                      </a:r>
                      <a:r>
                        <a:rPr lang="fi-FI" sz="1200" b="0" i="1" dirty="0" err="1">
                          <a:solidFill>
                            <a:schemeClr val="tx1"/>
                          </a:solidFill>
                          <a:cs typeface="Arial"/>
                        </a:rPr>
                        <a:t>os</a:t>
                      </a:r>
                      <a:r>
                        <a:rPr lang="fi-FI" sz="1200" b="0" i="1" dirty="0">
                          <a:solidFill>
                            <a:schemeClr val="tx1"/>
                          </a:solidFill>
                          <a:cs typeface="Arial"/>
                        </a:rPr>
                        <a:t> B 80 %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1" dirty="0">
                          <a:solidFill>
                            <a:schemeClr val="tx1"/>
                          </a:solidFill>
                          <a:cs typeface="Arial"/>
                        </a:rPr>
                        <a:t>Lääkärit </a:t>
                      </a:r>
                      <a:r>
                        <a:rPr lang="fi-FI" sz="1200" b="0" i="1" dirty="0" err="1">
                          <a:solidFill>
                            <a:schemeClr val="tx1"/>
                          </a:solidFill>
                          <a:cs typeface="Arial"/>
                        </a:rPr>
                        <a:t>os</a:t>
                      </a:r>
                      <a:r>
                        <a:rPr lang="fi-FI" sz="1200" b="0" i="1" dirty="0">
                          <a:solidFill>
                            <a:schemeClr val="tx1"/>
                          </a:solidFill>
                          <a:cs typeface="Arial"/>
                        </a:rPr>
                        <a:t> A 66 %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1" dirty="0">
                          <a:solidFill>
                            <a:schemeClr val="tx1"/>
                          </a:solidFill>
                          <a:cs typeface="Arial"/>
                        </a:rPr>
                        <a:t>( Kaikkia rokotuksia ei  välttämättä ole ilmoitettu työterveyshuoltoon jos rokote otettu muualla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0" dirty="0">
                        <a:solidFill>
                          <a:schemeClr val="tx1"/>
                        </a:solidFil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b="0" i="0" kern="1200" dirty="0">
                        <a:solidFill>
                          <a:schemeClr val="tx1"/>
                        </a:solidFill>
                        <a:effectLst/>
                        <a:latin typeface="+mn-lt"/>
                        <a:ea typeface="+mn-ea"/>
                        <a:cs typeface="+mn-cs"/>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3012888"/>
                  </a:ext>
                </a:extLst>
              </a:tr>
              <a:tr h="2654855">
                <a:tc>
                  <a:txBody>
                    <a:bodyPr/>
                    <a:lstStyle/>
                    <a:p>
                      <a:r>
                        <a:rPr lang="fi-FI" sz="1600" b="1" i="0" dirty="0">
                          <a:solidFill>
                            <a:schemeClr val="tx1"/>
                          </a:solidFill>
                        </a:rPr>
                        <a:t>Henkilöstön turvallisuusindeksi (NSS) /tavoite </a:t>
                      </a:r>
                    </a:p>
                    <a:p>
                      <a:pPr lvl="0">
                        <a:buNone/>
                      </a:pPr>
                      <a:r>
                        <a:rPr lang="fi-FI" sz="1200" b="0" i="1" dirty="0">
                          <a:solidFill>
                            <a:schemeClr val="tx1"/>
                          </a:solidFill>
                        </a:rPr>
                        <a:t>Minulla olisi turvallinen olo, jos olisin yksikössäni  asiakkaana tai potilaana, asteikko 1-5. Turvallisuusindeksi </a:t>
                      </a:r>
                      <a:r>
                        <a:rPr lang="fi-FI" sz="1200" b="0" i="1" dirty="0" err="1">
                          <a:solidFill>
                            <a:schemeClr val="tx1"/>
                          </a:solidFill>
                        </a:rPr>
                        <a:t>völillä</a:t>
                      </a:r>
                      <a:r>
                        <a:rPr lang="fi-FI" sz="1200" b="0" i="1" dirty="0">
                          <a:solidFill>
                            <a:schemeClr val="tx1"/>
                          </a:solidFill>
                        </a:rPr>
                        <a:t> -100-100</a:t>
                      </a:r>
                    </a:p>
                    <a:p>
                      <a:r>
                        <a:rPr lang="fi-FI" sz="1600" b="1" i="0" dirty="0" err="1">
                          <a:solidFill>
                            <a:schemeClr val="tx1"/>
                          </a:solidFill>
                        </a:rPr>
                        <a:t>Tuku</a:t>
                      </a:r>
                      <a:r>
                        <a:rPr lang="fi-FI" sz="1600" b="1" i="0" dirty="0">
                          <a:solidFill>
                            <a:schemeClr val="tx1"/>
                          </a:solidFill>
                        </a:rPr>
                        <a:t> kyselyä ei ole tehty tällä ajalla</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r>
                        <a:rPr lang="fi-FI" sz="1600" b="1" dirty="0">
                          <a:solidFill>
                            <a:schemeClr val="tx1"/>
                          </a:solidFill>
                        </a:rPr>
                        <a:t>Sairauspoissaolot</a:t>
                      </a:r>
                    </a:p>
                    <a:p>
                      <a:r>
                        <a:rPr lang="fi-FI" sz="1200" b="0" dirty="0">
                          <a:solidFill>
                            <a:schemeClr val="tx1"/>
                          </a:solidFill>
                        </a:rPr>
                        <a:t>Yhteensä osasto A ja B </a:t>
                      </a:r>
                    </a:p>
                    <a:p>
                      <a:pPr marL="285750" indent="-285750">
                        <a:buFontTx/>
                        <a:buChar char="-"/>
                      </a:pPr>
                      <a:r>
                        <a:rPr lang="fi-FI" sz="1200" b="0" dirty="0" err="1">
                          <a:solidFill>
                            <a:schemeClr val="tx1"/>
                          </a:solidFill>
                        </a:rPr>
                        <a:t>Poissolo</a:t>
                      </a:r>
                      <a:r>
                        <a:rPr lang="fi-FI" sz="1200" b="0" dirty="0">
                          <a:solidFill>
                            <a:schemeClr val="tx1"/>
                          </a:solidFill>
                        </a:rPr>
                        <a:t>/ työpäiviä </a:t>
                      </a:r>
                      <a:r>
                        <a:rPr lang="fi-FI" sz="1200" b="0" dirty="0" err="1">
                          <a:solidFill>
                            <a:schemeClr val="tx1"/>
                          </a:solidFill>
                        </a:rPr>
                        <a:t>yht</a:t>
                      </a:r>
                      <a:r>
                        <a:rPr lang="fi-FI" sz="1200" b="0" dirty="0">
                          <a:solidFill>
                            <a:schemeClr val="tx1"/>
                          </a:solidFill>
                        </a:rPr>
                        <a:t> 249</a:t>
                      </a:r>
                    </a:p>
                    <a:p>
                      <a:pPr marL="285750" indent="-285750">
                        <a:buFontTx/>
                        <a:buChar char="-"/>
                      </a:pPr>
                      <a:r>
                        <a:rPr lang="fi-FI" sz="1200" b="0" i="1" dirty="0">
                          <a:solidFill>
                            <a:schemeClr val="tx1"/>
                          </a:solidFill>
                        </a:rPr>
                        <a:t>Osastolla A 1 pitkä </a:t>
                      </a:r>
                      <a:r>
                        <a:rPr lang="fi-FI" sz="1200" b="0" i="1" dirty="0" err="1">
                          <a:solidFill>
                            <a:schemeClr val="tx1"/>
                          </a:solidFill>
                        </a:rPr>
                        <a:t>poissolo</a:t>
                      </a:r>
                      <a:endParaRPr lang="fi-FI" sz="1200" b="0" i="1" dirty="0">
                        <a:solidFill>
                          <a:schemeClr val="tx1"/>
                        </a:solidFill>
                      </a:endParaRPr>
                    </a:p>
                    <a:p>
                      <a:pPr marL="285750" indent="-285750">
                        <a:buFontTx/>
                        <a:buChar char="-"/>
                      </a:pPr>
                      <a:r>
                        <a:rPr lang="fi-FI" sz="1200" b="0" i="1" dirty="0">
                          <a:solidFill>
                            <a:schemeClr val="tx1"/>
                          </a:solidFill>
                        </a:rPr>
                        <a:t>Osastolla B yksi pitkä poissaolo</a:t>
                      </a:r>
                    </a:p>
                    <a:p>
                      <a:pPr marL="285750" indent="-285750">
                        <a:buFontTx/>
                        <a:buChar char="-"/>
                      </a:pPr>
                      <a:r>
                        <a:rPr lang="fi-FI" sz="1200" b="0" i="1" dirty="0">
                          <a:solidFill>
                            <a:schemeClr val="tx1"/>
                          </a:solidFill>
                        </a:rPr>
                        <a:t>Tilapäinen hoitovapaa 11 työpäivää</a:t>
                      </a:r>
                    </a:p>
                    <a:p>
                      <a:endParaRPr lang="fi-FI" sz="1600" b="1" i="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vMerge="1">
                  <a:txBody>
                    <a:bodyPr/>
                    <a:lstStyle/>
                    <a:p>
                      <a:endParaRPr lang="fi-FI" b="1">
                        <a:solidFill>
                          <a:srgbClr val="0070C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509603"/>
                  </a:ext>
                </a:extLst>
              </a:tr>
            </a:tbl>
          </a:graphicData>
        </a:graphic>
      </p:graphicFrame>
    </p:spTree>
    <p:extLst>
      <p:ext uri="{BB962C8B-B14F-4D97-AF65-F5344CB8AC3E}">
        <p14:creationId xmlns:p14="http://schemas.microsoft.com/office/powerpoint/2010/main" val="4102957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1ACF7F-2A69-4131-A79C-4DDC89B21142}"/>
              </a:ext>
            </a:extLst>
          </p:cNvPr>
          <p:cNvSpPr>
            <a:spLocks noGrp="1"/>
          </p:cNvSpPr>
          <p:nvPr>
            <p:ph type="title"/>
          </p:nvPr>
        </p:nvSpPr>
        <p:spPr>
          <a:xfrm>
            <a:off x="1436485" y="249113"/>
            <a:ext cx="8485121" cy="593725"/>
          </a:xfrm>
        </p:spPr>
        <p:txBody>
          <a:bodyPr>
            <a:normAutofit fontScale="90000"/>
          </a:bodyPr>
          <a:lstStyle/>
          <a:p>
            <a:r>
              <a:rPr lang="fi-FI" b="1"/>
              <a:t>Henkilöstö 2)</a:t>
            </a:r>
          </a:p>
        </p:txBody>
      </p:sp>
      <p:graphicFrame>
        <p:nvGraphicFramePr>
          <p:cNvPr id="4" name="Sisällön paikkamerkki 3">
            <a:extLst>
              <a:ext uri="{FF2B5EF4-FFF2-40B4-BE49-F238E27FC236}">
                <a16:creationId xmlns:a16="http://schemas.microsoft.com/office/drawing/2014/main" id="{8E0609A3-706F-43AB-A75F-69F106DBD3CD}"/>
              </a:ext>
            </a:extLst>
          </p:cNvPr>
          <p:cNvGraphicFramePr>
            <a:graphicFrameLocks noGrp="1"/>
          </p:cNvGraphicFramePr>
          <p:nvPr>
            <p:ph idx="1"/>
            <p:extLst>
              <p:ext uri="{D42A27DB-BD31-4B8C-83A1-F6EECF244321}">
                <p14:modId xmlns:p14="http://schemas.microsoft.com/office/powerpoint/2010/main" val="496358325"/>
              </p:ext>
            </p:extLst>
          </p:nvPr>
        </p:nvGraphicFramePr>
        <p:xfrm>
          <a:off x="524786" y="1009816"/>
          <a:ext cx="11561541" cy="5378952"/>
        </p:xfrm>
        <a:graphic>
          <a:graphicData uri="http://schemas.openxmlformats.org/drawingml/2006/table">
            <a:tbl>
              <a:tblPr firstRow="1" bandRow="1">
                <a:tableStyleId>{5C22544A-7EE6-4342-B048-85BDC9FD1C3A}</a:tableStyleId>
              </a:tblPr>
              <a:tblGrid>
                <a:gridCol w="3262917">
                  <a:extLst>
                    <a:ext uri="{9D8B030D-6E8A-4147-A177-3AD203B41FA5}">
                      <a16:colId xmlns:a16="http://schemas.microsoft.com/office/drawing/2014/main" val="3426697825"/>
                    </a:ext>
                  </a:extLst>
                </a:gridCol>
                <a:gridCol w="3802380">
                  <a:extLst>
                    <a:ext uri="{9D8B030D-6E8A-4147-A177-3AD203B41FA5}">
                      <a16:colId xmlns:a16="http://schemas.microsoft.com/office/drawing/2014/main" val="89208379"/>
                    </a:ext>
                  </a:extLst>
                </a:gridCol>
                <a:gridCol w="4496244">
                  <a:extLst>
                    <a:ext uri="{9D8B030D-6E8A-4147-A177-3AD203B41FA5}">
                      <a16:colId xmlns:a16="http://schemas.microsoft.com/office/drawing/2014/main" val="1378372563"/>
                    </a:ext>
                  </a:extLst>
                </a:gridCol>
              </a:tblGrid>
              <a:tr h="24031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dirty="0">
                          <a:solidFill>
                            <a:schemeClr val="tx1"/>
                          </a:solidFill>
                        </a:rPr>
                        <a:t>QWL-indeksi ja </a:t>
                      </a:r>
                      <a:r>
                        <a:rPr lang="fi-FI" sz="1600" dirty="0">
                          <a:solidFill>
                            <a:schemeClr val="tx1"/>
                          </a:solidFill>
                          <a:cs typeface="Arial"/>
                        </a:rPr>
                        <a:t>vastaus %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dirty="0">
                          <a:solidFill>
                            <a:schemeClr val="tx1"/>
                          </a:solidFill>
                          <a:cs typeface="Arial"/>
                        </a:rPr>
                        <a:t>Kyselyä ei ole tehty tällä ajanjaksolla</a:t>
                      </a:r>
                      <a:endParaRPr lang="fi-FI" sz="1600" b="0"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r>
                        <a:rPr lang="fi-FI" sz="1600" b="1" dirty="0">
                          <a:solidFill>
                            <a:schemeClr val="tx1"/>
                          </a:solidFill>
                        </a:rPr>
                        <a:t>NPS (suositeltavuusindeksi)</a:t>
                      </a:r>
                    </a:p>
                    <a:p>
                      <a:r>
                        <a:rPr lang="fi-FI" sz="1600" b="0" dirty="0">
                          <a:solidFill>
                            <a:schemeClr val="tx1"/>
                          </a:solidFill>
                        </a:rPr>
                        <a:t>Kyselyä ei ole tehty tällä ajanjaksolla</a:t>
                      </a:r>
                    </a:p>
                    <a:p>
                      <a:endParaRPr lang="fi-FI" sz="1600" b="1" dirty="0">
                        <a:solidFill>
                          <a:schemeClr val="tx1"/>
                        </a:solidFill>
                      </a:endParaRPr>
                    </a:p>
                    <a:p>
                      <a:endParaRPr lang="fi-FI" sz="1600" b="1" i="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rowSpan="2">
                  <a:txBody>
                    <a:bodyPr/>
                    <a:lstStyle/>
                    <a:p>
                      <a:r>
                        <a:rPr lang="fi-FI" sz="1600" b="1" dirty="0">
                          <a:solidFill>
                            <a:schemeClr val="tx1"/>
                          </a:solidFill>
                        </a:rPr>
                        <a:t>Työhyvinvointia ja osaamisen kehittämistä edistävät toimenpiteet:</a:t>
                      </a:r>
                    </a:p>
                    <a:p>
                      <a:endParaRPr lang="fi-FI" sz="1600" b="1" dirty="0">
                        <a:solidFill>
                          <a:schemeClr val="tx1"/>
                        </a:solidFill>
                      </a:endParaRPr>
                    </a:p>
                    <a:p>
                      <a:r>
                        <a:rPr lang="fi-FI" sz="1600" b="1" dirty="0">
                          <a:solidFill>
                            <a:schemeClr val="tx1"/>
                          </a:solidFill>
                        </a:rPr>
                        <a:t>Kevään </a:t>
                      </a:r>
                      <a:r>
                        <a:rPr lang="fi-FI" sz="1600" b="1" dirty="0" err="1">
                          <a:solidFill>
                            <a:schemeClr val="tx1"/>
                          </a:solidFill>
                        </a:rPr>
                        <a:t>tyhy</a:t>
                      </a:r>
                      <a:r>
                        <a:rPr lang="fi-FI" sz="1600" b="1" dirty="0">
                          <a:solidFill>
                            <a:schemeClr val="tx1"/>
                          </a:solidFill>
                        </a:rPr>
                        <a:t> päivät on suunniteltu ajalle Tammikuu – Toukokuu </a:t>
                      </a:r>
                    </a:p>
                    <a:p>
                      <a:endParaRPr lang="fi-FI" sz="1600" b="1" dirty="0">
                        <a:solidFill>
                          <a:schemeClr val="tx1"/>
                        </a:solidFill>
                      </a:endParaRPr>
                    </a:p>
                    <a:p>
                      <a:r>
                        <a:rPr lang="fi-FI" sz="1600" b="1" dirty="0">
                          <a:solidFill>
                            <a:schemeClr val="tx1"/>
                          </a:solidFill>
                        </a:rPr>
                        <a:t>Henkilöstön osaamisen kehittämisen suunnitelman mukaisesti toteutetaan:</a:t>
                      </a:r>
                    </a:p>
                    <a:p>
                      <a:pPr marL="285750" indent="-285750">
                        <a:buFontTx/>
                        <a:buChar char="-"/>
                      </a:pPr>
                      <a:r>
                        <a:rPr lang="fi-FI" sz="1600" b="1" dirty="0">
                          <a:solidFill>
                            <a:schemeClr val="tx1"/>
                          </a:solidFill>
                        </a:rPr>
                        <a:t>Sisäiset koulutukset</a:t>
                      </a:r>
                    </a:p>
                    <a:p>
                      <a:pPr marL="285750" indent="-285750">
                        <a:buFontTx/>
                        <a:buChar char="-"/>
                      </a:pPr>
                      <a:r>
                        <a:rPr lang="fi-FI" sz="1600" b="1" dirty="0">
                          <a:solidFill>
                            <a:schemeClr val="tx1"/>
                          </a:solidFill>
                        </a:rPr>
                        <a:t>Yksikön sisällä järjestetään </a:t>
                      </a:r>
                      <a:r>
                        <a:rPr lang="fi-FI" sz="1600" b="1">
                          <a:solidFill>
                            <a:schemeClr val="tx1"/>
                          </a:solidFill>
                        </a:rPr>
                        <a:t>henkilös</a:t>
                      </a:r>
                      <a:endParaRPr lang="fi-FI" sz="1600" b="1" dirty="0">
                        <a:solidFill>
                          <a:schemeClr val="tx1"/>
                        </a:solidFill>
                      </a:endParaRPr>
                    </a:p>
                    <a:p>
                      <a:endParaRPr lang="fi-FI" sz="16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1" dirty="0">
                        <a:solidFill>
                          <a:schemeClr val="tx1"/>
                        </a:solidFill>
                      </a:endParaRPr>
                    </a:p>
                    <a:p>
                      <a:endParaRPr lang="fi-FI" sz="1600" b="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13012888"/>
                  </a:ext>
                </a:extLst>
              </a:tr>
              <a:tr h="2975799">
                <a:tc>
                  <a:txBody>
                    <a:bodyPr/>
                    <a:lstStyle/>
                    <a:p>
                      <a:r>
                        <a:rPr lang="fi-FI" sz="1600" b="1" dirty="0">
                          <a:solidFill>
                            <a:schemeClr val="tx1"/>
                          </a:solidFill>
                        </a:rPr>
                        <a:t> Onnistumiset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fi-FI" sz="1600" b="1" dirty="0" err="1">
                          <a:solidFill>
                            <a:schemeClr val="tx1"/>
                          </a:solidFill>
                        </a:rPr>
                        <a:t>PosiPro</a:t>
                      </a:r>
                      <a:r>
                        <a:rPr lang="fi-FI" sz="1600" b="1" dirty="0">
                          <a:solidFill>
                            <a:schemeClr val="tx1"/>
                          </a:solidFill>
                        </a:rPr>
                        <a:t> -ilmoitusten määrä 7  kpl </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fi-FI" sz="1600" b="0" dirty="0">
                          <a:solidFill>
                            <a:schemeClr val="tx1"/>
                          </a:solidFill>
                          <a:cs typeface="Arial"/>
                        </a:rPr>
                        <a:t>Kiitelty hyvästä yhteistyöstä</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fi-FI" sz="1600" b="0" dirty="0">
                          <a:solidFill>
                            <a:schemeClr val="tx1"/>
                          </a:solidFill>
                          <a:cs typeface="Arial"/>
                        </a:rPr>
                        <a:t>Avunsaamisesta</a:t>
                      </a:r>
                    </a:p>
                    <a:p>
                      <a:pPr marL="742950" marR="0" lvl="1" indent="-285750" algn="l" defTabSz="914400" rtl="0" eaLnBrk="1" fontAlgn="auto" latinLnBrk="0" hangingPunct="1">
                        <a:lnSpc>
                          <a:spcPct val="100000"/>
                        </a:lnSpc>
                        <a:spcBef>
                          <a:spcPts val="0"/>
                        </a:spcBef>
                        <a:spcAft>
                          <a:spcPts val="0"/>
                        </a:spcAft>
                        <a:buClrTx/>
                        <a:buSzTx/>
                        <a:buFontTx/>
                        <a:buChar char="-"/>
                        <a:tabLst/>
                        <a:defRPr/>
                      </a:pPr>
                      <a:r>
                        <a:rPr lang="fi-FI" sz="1600" b="0" dirty="0">
                          <a:solidFill>
                            <a:schemeClr val="tx1"/>
                          </a:solidFill>
                          <a:cs typeface="Arial"/>
                        </a:rPr>
                        <a:t>Asiantuntija avusta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600" b="1" i="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dirty="0">
                          <a:solidFill>
                            <a:schemeClr val="tx1"/>
                          </a:solidFill>
                        </a:rPr>
                        <a:t>Täydennyskoulutuspäivät (pv/</a:t>
                      </a:r>
                      <a:r>
                        <a:rPr lang="fi-FI" sz="1600" b="1" dirty="0" err="1">
                          <a:solidFill>
                            <a:schemeClr val="tx1"/>
                          </a:solidFill>
                        </a:rPr>
                        <a:t>tt</a:t>
                      </a:r>
                      <a:r>
                        <a:rPr lang="fi-FI" sz="1600" b="1"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u="sng" dirty="0">
                          <a:solidFill>
                            <a:schemeClr val="tx1"/>
                          </a:solidFill>
                          <a:cs typeface="Arial"/>
                        </a:rPr>
                        <a:t>Sairaanhoitajat</a:t>
                      </a:r>
                      <a:r>
                        <a:rPr lang="fi-FI" sz="1600" b="0" dirty="0">
                          <a:solidFill>
                            <a:schemeClr val="tx1"/>
                          </a:solidFil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dirty="0" err="1">
                          <a:solidFill>
                            <a:schemeClr val="tx1"/>
                          </a:solidFill>
                          <a:cs typeface="Arial"/>
                        </a:rPr>
                        <a:t>Os</a:t>
                      </a:r>
                      <a:r>
                        <a:rPr lang="fi-FI" sz="1600" b="0" dirty="0">
                          <a:solidFill>
                            <a:schemeClr val="tx1"/>
                          </a:solidFill>
                          <a:cs typeface="Arial"/>
                        </a:rPr>
                        <a:t> A 1,2 pv/</a:t>
                      </a:r>
                      <a:r>
                        <a:rPr lang="fi-FI" sz="1600" b="0" dirty="0" err="1">
                          <a:solidFill>
                            <a:schemeClr val="tx1"/>
                          </a:solidFill>
                          <a:cs typeface="Arial"/>
                        </a:rPr>
                        <a:t>tt</a:t>
                      </a:r>
                      <a:r>
                        <a:rPr lang="fi-FI" sz="1600" b="0" dirty="0">
                          <a:solidFill>
                            <a:schemeClr val="tx1"/>
                          </a:solidFil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dirty="0" err="1">
                          <a:solidFill>
                            <a:schemeClr val="tx1"/>
                          </a:solidFill>
                          <a:cs typeface="Arial"/>
                        </a:rPr>
                        <a:t>Os</a:t>
                      </a:r>
                      <a:r>
                        <a:rPr lang="fi-FI" sz="1600" b="0" dirty="0">
                          <a:solidFill>
                            <a:schemeClr val="tx1"/>
                          </a:solidFill>
                          <a:cs typeface="Arial"/>
                        </a:rPr>
                        <a:t> B 1,7 pv/ </a:t>
                      </a:r>
                      <a:r>
                        <a:rPr lang="fi-FI" sz="1600" b="0" dirty="0" err="1">
                          <a:solidFill>
                            <a:schemeClr val="tx1"/>
                          </a:solidFill>
                          <a:cs typeface="Arial"/>
                        </a:rPr>
                        <a:t>tt</a:t>
                      </a:r>
                      <a:r>
                        <a:rPr lang="fi-FI" sz="1600" b="0" dirty="0">
                          <a:solidFill>
                            <a:schemeClr val="tx1"/>
                          </a:solidFil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u="sng" dirty="0">
                          <a:solidFill>
                            <a:schemeClr val="tx1"/>
                          </a:solidFill>
                          <a:cs typeface="Arial"/>
                        </a:rPr>
                        <a:t>Lähihoitajat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dirty="0" err="1">
                          <a:solidFill>
                            <a:schemeClr val="tx1"/>
                          </a:solidFill>
                          <a:cs typeface="Arial"/>
                        </a:rPr>
                        <a:t>Os</a:t>
                      </a:r>
                      <a:r>
                        <a:rPr lang="fi-FI" sz="1600" b="0" dirty="0">
                          <a:solidFill>
                            <a:schemeClr val="tx1"/>
                          </a:solidFill>
                          <a:cs typeface="Arial"/>
                        </a:rPr>
                        <a:t> A 3,1 pv/</a:t>
                      </a:r>
                      <a:r>
                        <a:rPr lang="fi-FI" sz="1600" b="0" dirty="0" err="1">
                          <a:solidFill>
                            <a:schemeClr val="tx1"/>
                          </a:solidFill>
                          <a:cs typeface="Arial"/>
                        </a:rPr>
                        <a:t>tt</a:t>
                      </a:r>
                      <a:r>
                        <a:rPr lang="fi-FI" sz="1600" b="0" dirty="0">
                          <a:solidFill>
                            <a:schemeClr val="tx1"/>
                          </a:solidFill>
                          <a:cs typeface="Aria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600" b="0" dirty="0" err="1">
                          <a:solidFill>
                            <a:schemeClr val="tx1"/>
                          </a:solidFill>
                          <a:cs typeface="Arial"/>
                        </a:rPr>
                        <a:t>os</a:t>
                      </a:r>
                      <a:r>
                        <a:rPr lang="fi-FI" sz="1600" b="0" dirty="0">
                          <a:solidFill>
                            <a:schemeClr val="tx1"/>
                          </a:solidFill>
                          <a:cs typeface="Arial"/>
                        </a:rPr>
                        <a:t> B 2,5 pv/</a:t>
                      </a:r>
                      <a:r>
                        <a:rPr lang="fi-FI" sz="1600" b="0" dirty="0" err="1">
                          <a:solidFill>
                            <a:schemeClr val="tx1"/>
                          </a:solidFill>
                          <a:cs typeface="Arial"/>
                        </a:rPr>
                        <a:t>tt</a:t>
                      </a:r>
                      <a:endParaRPr lang="fi-FI" sz="1600" b="0" dirty="0">
                        <a:solidFill>
                          <a:schemeClr val="tx1"/>
                        </a:solidFill>
                        <a:cs typeface="Arial"/>
                      </a:endParaRPr>
                    </a:p>
                    <a:p>
                      <a:endParaRPr lang="fi-FI" sz="1600" b="1" i="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vMerge="1">
                  <a:txBody>
                    <a:bodyPr/>
                    <a:lstStyle/>
                    <a:p>
                      <a:endParaRPr lang="fi-FI" b="1">
                        <a:solidFill>
                          <a:srgbClr val="0070C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509603"/>
                  </a:ext>
                </a:extLst>
              </a:tr>
            </a:tbl>
          </a:graphicData>
        </a:graphic>
      </p:graphicFrame>
    </p:spTree>
    <p:extLst>
      <p:ext uri="{BB962C8B-B14F-4D97-AF65-F5344CB8AC3E}">
        <p14:creationId xmlns:p14="http://schemas.microsoft.com/office/powerpoint/2010/main" val="1788820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FF4247-8D2F-4D7B-B01C-BF18B7A0A299}"/>
              </a:ext>
            </a:extLst>
          </p:cNvPr>
          <p:cNvSpPr>
            <a:spLocks noGrp="1"/>
          </p:cNvSpPr>
          <p:nvPr>
            <p:ph type="title"/>
          </p:nvPr>
        </p:nvSpPr>
        <p:spPr>
          <a:xfrm>
            <a:off x="1126894" y="353627"/>
            <a:ext cx="10373128" cy="1325563"/>
          </a:xfrm>
        </p:spPr>
        <p:txBody>
          <a:bodyPr>
            <a:normAutofit/>
          </a:bodyPr>
          <a:lstStyle/>
          <a:p>
            <a:r>
              <a:rPr lang="fi-FI" b="1"/>
              <a:t>Omavalvonnan toteutumisen seuranta ja arviointi</a:t>
            </a:r>
            <a:endParaRPr lang="fi-FI"/>
          </a:p>
        </p:txBody>
      </p:sp>
      <p:sp>
        <p:nvSpPr>
          <p:cNvPr id="3" name="Sisällön paikkamerkki 2">
            <a:extLst>
              <a:ext uri="{FF2B5EF4-FFF2-40B4-BE49-F238E27FC236}">
                <a16:creationId xmlns:a16="http://schemas.microsoft.com/office/drawing/2014/main" id="{59C6B598-36F8-4F68-A024-C558EE9CC53B}"/>
              </a:ext>
            </a:extLst>
          </p:cNvPr>
          <p:cNvSpPr>
            <a:spLocks noGrp="1"/>
          </p:cNvSpPr>
          <p:nvPr>
            <p:ph idx="1"/>
          </p:nvPr>
        </p:nvSpPr>
        <p:spPr>
          <a:xfrm>
            <a:off x="914400" y="1760311"/>
            <a:ext cx="9711084" cy="4351338"/>
          </a:xfrm>
          <a:ln>
            <a:solidFill>
              <a:srgbClr val="00A651"/>
            </a:solidFill>
          </a:ln>
        </p:spPr>
        <p:txBody>
          <a:bodyPr vert="horz" lIns="91440" tIns="45720" rIns="91440" bIns="45720" rtlCol="0" anchor="t">
            <a:normAutofit/>
          </a:bodyPr>
          <a:lstStyle/>
          <a:p>
            <a:r>
              <a:rPr lang="fi-FI" b="1" dirty="0"/>
              <a:t>Omavalvontasuunnitelmassa kuvatun toiminnan toteutumisen havainnot ja toteutetut kehittämistoimenpiteet:</a:t>
            </a:r>
          </a:p>
          <a:p>
            <a:pPr marL="0" indent="0">
              <a:buNone/>
            </a:pPr>
            <a:r>
              <a:rPr lang="fi-FI" sz="1600" dirty="0"/>
              <a:t>Käsihygieniahavainnot pidetty suunnitellusti ja palautteet käsitelty </a:t>
            </a:r>
          </a:p>
          <a:p>
            <a:pPr marL="0" indent="0">
              <a:buNone/>
            </a:pPr>
            <a:r>
              <a:rPr lang="fi-FI" sz="1600" dirty="0"/>
              <a:t>Turvallisuuskävelyjä / poistumisturvallisuusharjoituksia  pidetty </a:t>
            </a:r>
          </a:p>
          <a:p>
            <a:pPr marL="0" indent="0">
              <a:buNone/>
            </a:pPr>
            <a:r>
              <a:rPr lang="fi-FI" sz="1600" dirty="0"/>
              <a:t>Lääkeluvat kunnossa tehtävän mukaisesti </a:t>
            </a:r>
          </a:p>
          <a:p>
            <a:pPr marL="0" indent="0">
              <a:buNone/>
            </a:pPr>
            <a:r>
              <a:rPr lang="fi-FI" sz="1600" dirty="0"/>
              <a:t>Laitepasseja tehty</a:t>
            </a:r>
          </a:p>
          <a:p>
            <a:pPr marL="0" indent="0">
              <a:buNone/>
            </a:pPr>
            <a:r>
              <a:rPr lang="fi-FI" sz="1600" dirty="0"/>
              <a:t>Alkusammutuskoulutuksia pidetty </a:t>
            </a:r>
          </a:p>
          <a:p>
            <a:pPr marL="0" indent="0">
              <a:buNone/>
            </a:pPr>
            <a:endParaRPr lang="fi-FI" sz="1600" dirty="0"/>
          </a:p>
        </p:txBody>
      </p:sp>
    </p:spTree>
    <p:extLst>
      <p:ext uri="{BB962C8B-B14F-4D97-AF65-F5344CB8AC3E}">
        <p14:creationId xmlns:p14="http://schemas.microsoft.com/office/powerpoint/2010/main" val="6368029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605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B7098D6-701D-40F6-8E1F-5D643C11D817}"/>
              </a:ext>
            </a:extLst>
          </p:cNvPr>
          <p:cNvSpPr>
            <a:spLocks noGrp="1"/>
          </p:cNvSpPr>
          <p:nvPr>
            <p:ph type="ctrTitle"/>
          </p:nvPr>
        </p:nvSpPr>
        <p:spPr>
          <a:xfrm>
            <a:off x="754602" y="350005"/>
            <a:ext cx="10363200" cy="1372262"/>
          </a:xfrm>
        </p:spPr>
        <p:txBody>
          <a:bodyPr/>
          <a:lstStyle/>
          <a:p>
            <a:r>
              <a:rPr lang="fi-FI" b="1"/>
              <a:t>Omavalvonnan osavuosiraportti 3 kk jakso</a:t>
            </a:r>
          </a:p>
        </p:txBody>
      </p:sp>
      <p:sp>
        <p:nvSpPr>
          <p:cNvPr id="3" name="Alaotsikko 2">
            <a:extLst>
              <a:ext uri="{FF2B5EF4-FFF2-40B4-BE49-F238E27FC236}">
                <a16:creationId xmlns:a16="http://schemas.microsoft.com/office/drawing/2014/main" id="{B3C6F595-2D30-41A7-ABCE-BDC55EA7607A}"/>
              </a:ext>
            </a:extLst>
          </p:cNvPr>
          <p:cNvSpPr>
            <a:spLocks noGrp="1"/>
          </p:cNvSpPr>
          <p:nvPr>
            <p:ph type="subTitle" idx="1"/>
          </p:nvPr>
        </p:nvSpPr>
        <p:spPr>
          <a:xfrm>
            <a:off x="1195526" y="1941914"/>
            <a:ext cx="9144000" cy="1655762"/>
          </a:xfrm>
        </p:spPr>
        <p:txBody>
          <a:bodyPr vert="horz" lIns="91440" tIns="45720" rIns="91440" bIns="45720" rtlCol="0" anchor="t">
            <a:normAutofit lnSpcReduction="10000"/>
          </a:bodyPr>
          <a:lstStyle/>
          <a:p>
            <a:r>
              <a:rPr lang="fi-FI" dirty="0"/>
              <a:t>Palveluyksikkö:</a:t>
            </a:r>
          </a:p>
          <a:p>
            <a:r>
              <a:rPr lang="fi-FI" dirty="0"/>
              <a:t>________ESH Osastohoito osastot A ja B_______________ </a:t>
            </a:r>
          </a:p>
          <a:p>
            <a:r>
              <a:rPr lang="fi-FI" dirty="0"/>
              <a:t>Raportoitava ajanjakso:</a:t>
            </a:r>
            <a:endParaRPr lang="fi-FI" dirty="0">
              <a:cs typeface="Arial"/>
            </a:endParaRPr>
          </a:p>
          <a:p>
            <a:r>
              <a:rPr lang="fi-FI" dirty="0"/>
              <a:t>____1.1.- 30.6.2025_______________</a:t>
            </a:r>
          </a:p>
          <a:p>
            <a:endParaRPr lang="fi-FI" dirty="0"/>
          </a:p>
        </p:txBody>
      </p:sp>
      <p:graphicFrame>
        <p:nvGraphicFramePr>
          <p:cNvPr id="4" name="Taulukko 3">
            <a:extLst>
              <a:ext uri="{FF2B5EF4-FFF2-40B4-BE49-F238E27FC236}">
                <a16:creationId xmlns:a16="http://schemas.microsoft.com/office/drawing/2014/main" id="{5C6AD2FD-D53F-4D27-A802-FCCB56996EC0}"/>
              </a:ext>
            </a:extLst>
          </p:cNvPr>
          <p:cNvGraphicFramePr>
            <a:graphicFrameLocks noGrp="1"/>
          </p:cNvGraphicFramePr>
          <p:nvPr>
            <p:extLst>
              <p:ext uri="{D42A27DB-BD31-4B8C-83A1-F6EECF244321}">
                <p14:modId xmlns:p14="http://schemas.microsoft.com/office/powerpoint/2010/main" val="284970844"/>
              </p:ext>
            </p:extLst>
          </p:nvPr>
        </p:nvGraphicFramePr>
        <p:xfrm>
          <a:off x="411892" y="4519750"/>
          <a:ext cx="9341708" cy="1988245"/>
        </p:xfrm>
        <a:graphic>
          <a:graphicData uri="http://schemas.openxmlformats.org/drawingml/2006/table">
            <a:tbl>
              <a:tblPr firstRow="1" bandRow="1">
                <a:tableStyleId>{5C22544A-7EE6-4342-B048-85BDC9FD1C3A}</a:tableStyleId>
              </a:tblPr>
              <a:tblGrid>
                <a:gridCol w="9341708">
                  <a:extLst>
                    <a:ext uri="{9D8B030D-6E8A-4147-A177-3AD203B41FA5}">
                      <a16:colId xmlns:a16="http://schemas.microsoft.com/office/drawing/2014/main" val="1999172454"/>
                    </a:ext>
                  </a:extLst>
                </a:gridCol>
              </a:tblGrid>
              <a:tr h="1988245">
                <a:tc>
                  <a:txBody>
                    <a:bodyPr/>
                    <a:lstStyle/>
                    <a:p>
                      <a:r>
                        <a:rPr lang="fi-FI" sz="1300" b="1">
                          <a:solidFill>
                            <a:schemeClr val="tx1"/>
                          </a:solidFill>
                        </a:rPr>
                        <a:t>Lyhenteet:</a:t>
                      </a:r>
                    </a:p>
                    <a:p>
                      <a:endParaRPr lang="fi-FI" sz="1300" b="0">
                        <a:solidFill>
                          <a:schemeClr val="tx1"/>
                        </a:solidFill>
                      </a:endParaRPr>
                    </a:p>
                    <a:p>
                      <a:r>
                        <a:rPr lang="fi-FI" sz="1400" b="0">
                          <a:solidFill>
                            <a:schemeClr val="tx1"/>
                          </a:solidFill>
                        </a:rPr>
                        <a:t>NPS (Net Promoter Score); Suositteluindeksi (asiakkaat ja henkilöstö)</a:t>
                      </a:r>
                    </a:p>
                    <a:p>
                      <a:r>
                        <a:rPr lang="fi-FI" sz="1400" b="0">
                          <a:solidFill>
                            <a:schemeClr val="tx1"/>
                          </a:solidFill>
                        </a:rPr>
                        <a:t>NSS: (</a:t>
                      </a:r>
                      <a:r>
                        <a:rPr lang="fi-FI" sz="1400" b="0" i="0" kern="1200">
                          <a:solidFill>
                            <a:schemeClr val="tx1"/>
                          </a:solidFill>
                          <a:effectLst/>
                          <a:latin typeface="+mn-lt"/>
                          <a:ea typeface="+mn-ea"/>
                          <a:cs typeface="+mn-cs"/>
                        </a:rPr>
                        <a:t>Net Safety Score)</a:t>
                      </a:r>
                      <a:r>
                        <a:rPr lang="fi-FI" sz="1400" b="0">
                          <a:solidFill>
                            <a:schemeClr val="tx1"/>
                          </a:solidFill>
                        </a:rPr>
                        <a:t> Henkilöstön turvallisuusindeksi (</a:t>
                      </a:r>
                      <a:r>
                        <a:rPr lang="fi-FI" sz="1400" b="0" i="0" kern="1200">
                          <a:solidFill>
                            <a:schemeClr val="tx1"/>
                          </a:solidFill>
                          <a:effectLst/>
                          <a:latin typeface="+mn-lt"/>
                          <a:ea typeface="+mn-ea"/>
                          <a:cs typeface="+mn-cs"/>
                        </a:rPr>
                        <a:t>henkilöstön kokemus organisaation turvallisuudesta)</a:t>
                      </a:r>
                      <a:endParaRPr lang="fi-FI" sz="1400" b="0">
                        <a:solidFill>
                          <a:schemeClr val="tx1"/>
                        </a:solidFill>
                      </a:endParaRPr>
                    </a:p>
                    <a:p>
                      <a:r>
                        <a:rPr lang="fi-FI" sz="1400" b="0">
                          <a:solidFill>
                            <a:schemeClr val="tx1"/>
                          </a:solidFill>
                        </a:rPr>
                        <a:t>Haipro: Haitta- ja vaaratapatumien ilmoitusjärjestelmä</a:t>
                      </a:r>
                    </a:p>
                    <a:p>
                      <a:r>
                        <a:rPr lang="fi-FI" sz="1400" b="0">
                          <a:solidFill>
                            <a:schemeClr val="tx1"/>
                          </a:solidFill>
                        </a:rPr>
                        <a:t>Spro: E</a:t>
                      </a:r>
                      <a:r>
                        <a:rPr lang="fi-FI" sz="1400" b="0" i="0" kern="1200">
                          <a:solidFill>
                            <a:schemeClr val="tx1"/>
                          </a:solidFill>
                          <a:effectLst/>
                          <a:latin typeface="+mn-lt"/>
                          <a:ea typeface="+mn-ea"/>
                          <a:cs typeface="+mn-cs"/>
                        </a:rPr>
                        <a:t>päkohdan tai epäkohdan uhan ilmoitusjärjestelmä sosiaalihuollon toteuttamisessa</a:t>
                      </a:r>
                      <a:endParaRPr lang="fi-FI" sz="1400" b="0">
                        <a:solidFill>
                          <a:schemeClr val="tx1"/>
                        </a:solidFill>
                      </a:endParaRPr>
                    </a:p>
                    <a:p>
                      <a:r>
                        <a:rPr lang="fi-FI" sz="1400" b="0">
                          <a:solidFill>
                            <a:schemeClr val="tx1"/>
                          </a:solidFill>
                        </a:rPr>
                        <a:t>PosiPro: O</a:t>
                      </a:r>
                      <a:r>
                        <a:rPr lang="fi-FI" sz="1400" b="0" i="0" kern="1200">
                          <a:solidFill>
                            <a:schemeClr val="tx1"/>
                          </a:solidFill>
                          <a:effectLst/>
                          <a:latin typeface="+mn-lt"/>
                          <a:ea typeface="+mn-ea"/>
                          <a:cs typeface="+mn-cs"/>
                        </a:rPr>
                        <a:t>nnistumisten ilmoittamiseen tarkoitettu osio</a:t>
                      </a:r>
                      <a:endParaRPr lang="fi-FI" sz="1400" b="0">
                        <a:solidFill>
                          <a:schemeClr val="tx1"/>
                        </a:solidFill>
                      </a:endParaRPr>
                    </a:p>
                    <a:p>
                      <a:r>
                        <a:rPr lang="fi-FI" sz="1400" b="0">
                          <a:solidFill>
                            <a:schemeClr val="tx1"/>
                          </a:solidFill>
                        </a:rPr>
                        <a:t>QWL: </a:t>
                      </a:r>
                      <a:r>
                        <a:rPr lang="fi-FI" sz="1400" b="0" i="0" kern="1200">
                          <a:solidFill>
                            <a:schemeClr val="tx1"/>
                          </a:solidFill>
                          <a:effectLst/>
                          <a:latin typeface="+mn-lt"/>
                          <a:ea typeface="+mn-ea"/>
                          <a:cs typeface="+mn-cs"/>
                        </a:rPr>
                        <a:t>QWL-kysely on henkilöstökysely, joka tuottaa viidentoista kohdennetun ja validoidun kysymysten avulla työelämän laadun indeksin, eli QWL-indeksin.  </a:t>
                      </a:r>
                      <a:endParaRPr lang="fi-FI" sz="1400">
                        <a:solidFill>
                          <a:schemeClr val="tx1"/>
                        </a:solidFill>
                      </a:endParaRPr>
                    </a:p>
                  </a:txBody>
                  <a:tcPr>
                    <a:solidFill>
                      <a:schemeClr val="bg1">
                        <a:lumMod val="95000"/>
                      </a:schemeClr>
                    </a:solidFill>
                  </a:tcPr>
                </a:tc>
                <a:extLst>
                  <a:ext uri="{0D108BD9-81ED-4DB2-BD59-A6C34878D82A}">
                    <a16:rowId xmlns:a16="http://schemas.microsoft.com/office/drawing/2014/main" val="3167599307"/>
                  </a:ext>
                </a:extLst>
              </a:tr>
            </a:tbl>
          </a:graphicData>
        </a:graphic>
      </p:graphicFrame>
    </p:spTree>
    <p:extLst>
      <p:ext uri="{BB962C8B-B14F-4D97-AF65-F5344CB8AC3E}">
        <p14:creationId xmlns:p14="http://schemas.microsoft.com/office/powerpoint/2010/main" val="26075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66418D7-C862-4FE0-8E0C-391FDFC96204}"/>
              </a:ext>
            </a:extLst>
          </p:cNvPr>
          <p:cNvSpPr>
            <a:spLocks noGrp="1"/>
          </p:cNvSpPr>
          <p:nvPr>
            <p:ph type="title"/>
          </p:nvPr>
        </p:nvSpPr>
        <p:spPr>
          <a:xfrm>
            <a:off x="1934202" y="204187"/>
            <a:ext cx="9135702" cy="185778"/>
          </a:xfrm>
        </p:spPr>
        <p:txBody>
          <a:bodyPr>
            <a:noAutofit/>
          </a:bodyPr>
          <a:lstStyle/>
          <a:p>
            <a:r>
              <a:rPr lang="fi-FI" sz="1600" b="1" dirty="0"/>
              <a:t>Palvelujen saatavuus ja jatkuvuus</a:t>
            </a:r>
          </a:p>
        </p:txBody>
      </p:sp>
      <p:graphicFrame>
        <p:nvGraphicFramePr>
          <p:cNvPr id="4" name="Sisällön paikkamerkki 3">
            <a:extLst>
              <a:ext uri="{FF2B5EF4-FFF2-40B4-BE49-F238E27FC236}">
                <a16:creationId xmlns:a16="http://schemas.microsoft.com/office/drawing/2014/main" id="{0062CD00-10B8-4C96-A876-2A99681621FD}"/>
              </a:ext>
            </a:extLst>
          </p:cNvPr>
          <p:cNvGraphicFramePr>
            <a:graphicFrameLocks noGrp="1"/>
          </p:cNvGraphicFramePr>
          <p:nvPr>
            <p:ph idx="1"/>
            <p:extLst>
              <p:ext uri="{D42A27DB-BD31-4B8C-83A1-F6EECF244321}">
                <p14:modId xmlns:p14="http://schemas.microsoft.com/office/powerpoint/2010/main" val="1115154271"/>
              </p:ext>
            </p:extLst>
          </p:nvPr>
        </p:nvGraphicFramePr>
        <p:xfrm>
          <a:off x="365760" y="389965"/>
          <a:ext cx="11603375" cy="8058781"/>
        </p:xfrm>
        <a:graphic>
          <a:graphicData uri="http://schemas.openxmlformats.org/drawingml/2006/table">
            <a:tbl>
              <a:tblPr firstRow="1" bandRow="1">
                <a:tableStyleId>{5C22544A-7EE6-4342-B048-85BDC9FD1C3A}</a:tableStyleId>
              </a:tblPr>
              <a:tblGrid>
                <a:gridCol w="3816863">
                  <a:extLst>
                    <a:ext uri="{9D8B030D-6E8A-4147-A177-3AD203B41FA5}">
                      <a16:colId xmlns:a16="http://schemas.microsoft.com/office/drawing/2014/main" val="2209970846"/>
                    </a:ext>
                  </a:extLst>
                </a:gridCol>
                <a:gridCol w="3893256">
                  <a:extLst>
                    <a:ext uri="{9D8B030D-6E8A-4147-A177-3AD203B41FA5}">
                      <a16:colId xmlns:a16="http://schemas.microsoft.com/office/drawing/2014/main" val="94152254"/>
                    </a:ext>
                  </a:extLst>
                </a:gridCol>
                <a:gridCol w="3893256">
                  <a:extLst>
                    <a:ext uri="{9D8B030D-6E8A-4147-A177-3AD203B41FA5}">
                      <a16:colId xmlns:a16="http://schemas.microsoft.com/office/drawing/2014/main" val="1323570505"/>
                    </a:ext>
                  </a:extLst>
                </a:gridCol>
              </a:tblGrid>
              <a:tr h="8058781">
                <a:tc>
                  <a:txBody>
                    <a:bodyPr/>
                    <a:lstStyle/>
                    <a:p>
                      <a:r>
                        <a:rPr lang="fi-FI" sz="1600" dirty="0">
                          <a:solidFill>
                            <a:schemeClr val="tx1"/>
                          </a:solidFill>
                        </a:rPr>
                        <a:t>Hoitoon/palveluun pääsy, jonot/ odotusaika vs. tavoiteaika</a:t>
                      </a:r>
                    </a:p>
                    <a:p>
                      <a:endParaRPr lang="fi-FI" sz="1600" dirty="0">
                        <a:solidFill>
                          <a:schemeClr val="tx1"/>
                        </a:solidFill>
                      </a:endParaRPr>
                    </a:p>
                    <a:p>
                      <a:endParaRPr lang="fi-FI" sz="1600" i="1" dirty="0">
                        <a:solidFill>
                          <a:schemeClr val="tx1"/>
                        </a:solidFill>
                      </a:endParaRPr>
                    </a:p>
                    <a:p>
                      <a:endParaRPr lang="fi-FI" sz="1600" i="1" dirty="0">
                        <a:solidFill>
                          <a:schemeClr val="tx1"/>
                        </a:solidFill>
                      </a:endParaRPr>
                    </a:p>
                    <a:p>
                      <a:r>
                        <a:rPr lang="fi-FI" sz="1600" b="1" i="0" dirty="0">
                          <a:solidFill>
                            <a:schemeClr val="tx1"/>
                          </a:solidFill>
                        </a:rPr>
                        <a:t>Lakisääteinen hoitoon/palveluun pääsy/palvelutarpeen arviointi</a:t>
                      </a:r>
                    </a:p>
                    <a:p>
                      <a:endParaRPr lang="fi-FI" sz="1600" b="1" i="0" dirty="0">
                        <a:solidFill>
                          <a:schemeClr val="tx1"/>
                        </a:solidFill>
                      </a:endParaRPr>
                    </a:p>
                    <a:p>
                      <a:r>
                        <a:rPr lang="fi-FI" sz="1600" b="1" i="0" dirty="0">
                          <a:solidFill>
                            <a:schemeClr val="tx1"/>
                          </a:solidFill>
                        </a:rPr>
                        <a:t>- Kaikille potilaille tehdään jatkuvaa  hoidontarpeen arviointia ja hoitosuunnitelma osastolle tullessa</a:t>
                      </a:r>
                    </a:p>
                    <a:p>
                      <a:endParaRPr lang="fi-FI" sz="1600" b="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r>
                        <a:rPr lang="fi-FI" sz="1600" dirty="0">
                          <a:solidFill>
                            <a:schemeClr val="tx1"/>
                          </a:solidFill>
                        </a:rPr>
                        <a:t>Toiminnan keskeiset tunnusluvut/suoritteet</a:t>
                      </a:r>
                      <a:endParaRPr lang="fi-FI" sz="1600" b="1" i="1" dirty="0">
                        <a:solidFill>
                          <a:schemeClr val="tx1"/>
                        </a:solidFill>
                      </a:endParaRPr>
                    </a:p>
                    <a:p>
                      <a:r>
                        <a:rPr lang="fi-FI" sz="1600" b="1" i="1" dirty="0">
                          <a:solidFill>
                            <a:schemeClr val="tx1"/>
                          </a:solidFill>
                        </a:rPr>
                        <a:t>Bruttokuormitus tavoite n.85 %</a:t>
                      </a:r>
                    </a:p>
                    <a:p>
                      <a:pPr marL="285750" indent="-285750">
                        <a:buFontTx/>
                        <a:buChar char="-"/>
                      </a:pPr>
                      <a:r>
                        <a:rPr lang="fi-FI" sz="1600" b="1" i="1" dirty="0" err="1">
                          <a:solidFill>
                            <a:schemeClr val="tx1"/>
                          </a:solidFill>
                        </a:rPr>
                        <a:t>Os</a:t>
                      </a:r>
                      <a:r>
                        <a:rPr lang="fi-FI" sz="1600" b="1" i="1" dirty="0">
                          <a:solidFill>
                            <a:schemeClr val="tx1"/>
                          </a:solidFill>
                        </a:rPr>
                        <a:t> A bruttokuormitus 79% ja </a:t>
                      </a:r>
                      <a:r>
                        <a:rPr lang="fi-FI" sz="1600" b="1" i="1" dirty="0" err="1">
                          <a:solidFill>
                            <a:schemeClr val="tx1"/>
                          </a:solidFill>
                        </a:rPr>
                        <a:t>keskim</a:t>
                      </a:r>
                      <a:r>
                        <a:rPr lang="fi-FI" sz="1600" b="1" i="1" dirty="0">
                          <a:solidFill>
                            <a:schemeClr val="tx1"/>
                          </a:solidFill>
                        </a:rPr>
                        <a:t>. </a:t>
                      </a:r>
                      <a:r>
                        <a:rPr lang="fi-FI" sz="1600" b="1" i="1" dirty="0" err="1">
                          <a:solidFill>
                            <a:schemeClr val="tx1"/>
                          </a:solidFill>
                        </a:rPr>
                        <a:t>Hoitojakson</a:t>
                      </a:r>
                      <a:r>
                        <a:rPr lang="fi-FI" sz="1600" b="1" i="1" dirty="0">
                          <a:solidFill>
                            <a:schemeClr val="tx1"/>
                          </a:solidFill>
                        </a:rPr>
                        <a:t> pituus 5,04 pv(brutto) nettopäivät  4,16</a:t>
                      </a:r>
                    </a:p>
                    <a:p>
                      <a:pPr marL="285750" indent="-285750">
                        <a:buFontTx/>
                        <a:buChar char="-"/>
                      </a:pPr>
                      <a:r>
                        <a:rPr lang="fi-FI" sz="1600" b="1" i="1" dirty="0" err="1">
                          <a:solidFill>
                            <a:schemeClr val="tx1"/>
                          </a:solidFill>
                        </a:rPr>
                        <a:t>Os</a:t>
                      </a:r>
                      <a:r>
                        <a:rPr lang="fi-FI" sz="1600" b="1" i="1" dirty="0">
                          <a:solidFill>
                            <a:schemeClr val="tx1"/>
                          </a:solidFill>
                        </a:rPr>
                        <a:t> B bruttokuormitus 85% ja </a:t>
                      </a:r>
                      <a:r>
                        <a:rPr lang="fi-FI" sz="1600" b="1" i="1" dirty="0" err="1">
                          <a:solidFill>
                            <a:schemeClr val="tx1"/>
                          </a:solidFill>
                        </a:rPr>
                        <a:t>keskim</a:t>
                      </a:r>
                      <a:r>
                        <a:rPr lang="fi-FI" sz="1600" b="1" i="1" dirty="0">
                          <a:solidFill>
                            <a:schemeClr val="tx1"/>
                          </a:solidFill>
                        </a:rPr>
                        <a:t>. </a:t>
                      </a:r>
                      <a:r>
                        <a:rPr lang="fi-FI" sz="1600" b="1" i="1" dirty="0" err="1">
                          <a:solidFill>
                            <a:schemeClr val="tx1"/>
                          </a:solidFill>
                        </a:rPr>
                        <a:t>hoitojakson</a:t>
                      </a:r>
                      <a:r>
                        <a:rPr lang="fi-FI" sz="1600" b="1" i="1" dirty="0">
                          <a:solidFill>
                            <a:schemeClr val="tx1"/>
                          </a:solidFill>
                        </a:rPr>
                        <a:t> pituus brutto 4,16pv ja nettopäivät  3,21</a:t>
                      </a:r>
                      <a:endParaRPr lang="fi-FI" sz="1600" b="0" i="1" dirty="0">
                        <a:solidFill>
                          <a:schemeClr val="tx1"/>
                        </a:solidFill>
                      </a:endParaRPr>
                    </a:p>
                    <a:p>
                      <a:endParaRPr lang="fi-FI" sz="1600" b="1" i="0" dirty="0">
                        <a:solidFill>
                          <a:schemeClr val="tx1"/>
                        </a:solidFill>
                      </a:endParaRPr>
                    </a:p>
                    <a:p>
                      <a:r>
                        <a:rPr lang="fi-FI" sz="1600" b="1" i="0" dirty="0">
                          <a:solidFill>
                            <a:schemeClr val="tx1"/>
                          </a:solidFill>
                        </a:rPr>
                        <a:t>Jatkuvuus</a:t>
                      </a:r>
                    </a:p>
                    <a:p>
                      <a:r>
                        <a:rPr lang="fi-FI" sz="1600" b="0" i="1" dirty="0">
                          <a:solidFill>
                            <a:schemeClr val="tx1"/>
                          </a:solidFill>
                        </a:rPr>
                        <a:t>Hoidon/palvelun jatkuvuuteen liittyvät havainnot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solidFill>
                            <a:schemeClr val="tx1"/>
                          </a:solidFill>
                        </a:rPr>
                        <a:t>Jatkohoitoonpääsy</a:t>
                      </a:r>
                      <a:r>
                        <a:rPr lang="fi-FI" sz="1200" dirty="0">
                          <a:solidFill>
                            <a:schemeClr val="tx1"/>
                          </a:solidFill>
                        </a:rPr>
                        <a:t> UOMA  raportin mukaan (sähköinen potilassiirtojärjestelmä)</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dirty="0">
                          <a:solidFill>
                            <a:schemeClr val="tx1"/>
                          </a:solidFill>
                        </a:rPr>
                        <a:t>Osastolta A </a:t>
                      </a:r>
                      <a:r>
                        <a:rPr lang="fi-FI" sz="1200" dirty="0" err="1">
                          <a:solidFill>
                            <a:schemeClr val="tx1"/>
                          </a:solidFill>
                        </a:rPr>
                        <a:t>Pth</a:t>
                      </a:r>
                      <a:r>
                        <a:rPr lang="fi-FI" sz="1200" dirty="0">
                          <a:solidFill>
                            <a:schemeClr val="tx1"/>
                          </a:solidFill>
                        </a:rPr>
                        <a:t> osastoille jonottajat </a:t>
                      </a:r>
                      <a:r>
                        <a:rPr lang="fi-FI" sz="1200" dirty="0" err="1">
                          <a:solidFill>
                            <a:schemeClr val="tx1"/>
                          </a:solidFill>
                        </a:rPr>
                        <a:t>yht</a:t>
                      </a:r>
                      <a:r>
                        <a:rPr lang="fi-FI" sz="1200" dirty="0">
                          <a:solidFill>
                            <a:schemeClr val="tx1"/>
                          </a:solidFill>
                        </a:rPr>
                        <a:t> 71 potilasta , </a:t>
                      </a:r>
                      <a:r>
                        <a:rPr lang="fi-FI" sz="1200" dirty="0" err="1">
                          <a:solidFill>
                            <a:schemeClr val="tx1"/>
                          </a:solidFill>
                        </a:rPr>
                        <a:t>keskim</a:t>
                      </a:r>
                      <a:r>
                        <a:rPr lang="fi-FI" sz="1200" dirty="0">
                          <a:solidFill>
                            <a:schemeClr val="tx1"/>
                          </a:solidFill>
                        </a:rPr>
                        <a:t> jonotusaika Kajaani </a:t>
                      </a:r>
                      <a:r>
                        <a:rPr lang="fi-FI" sz="1200" dirty="0" err="1">
                          <a:solidFill>
                            <a:schemeClr val="tx1"/>
                          </a:solidFill>
                        </a:rPr>
                        <a:t>os</a:t>
                      </a:r>
                      <a:r>
                        <a:rPr lang="fi-FI" sz="1200" dirty="0">
                          <a:solidFill>
                            <a:schemeClr val="tx1"/>
                          </a:solidFill>
                        </a:rPr>
                        <a:t> D ja vaativa kuntoutusyksikkö n 26 h (</a:t>
                      </a:r>
                      <a:r>
                        <a:rPr lang="fi-FI" sz="1200" dirty="0" err="1">
                          <a:solidFill>
                            <a:schemeClr val="tx1"/>
                          </a:solidFill>
                        </a:rPr>
                        <a:t>yht</a:t>
                      </a:r>
                      <a:r>
                        <a:rPr lang="fi-FI" sz="1200" dirty="0">
                          <a:solidFill>
                            <a:schemeClr val="tx1"/>
                          </a:solidFill>
                        </a:rPr>
                        <a:t> 42 potilasta. Suomussalmi TK 10,3 h ja Sotkamo 1,82 h.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dirty="0" err="1">
                          <a:solidFill>
                            <a:schemeClr val="tx1"/>
                          </a:solidFill>
                        </a:rPr>
                        <a:t>Os</a:t>
                      </a:r>
                      <a:r>
                        <a:rPr lang="fi-FI" sz="1200" dirty="0">
                          <a:solidFill>
                            <a:schemeClr val="tx1"/>
                          </a:solidFill>
                        </a:rPr>
                        <a:t> A:lta kotisairaalaan 6 potilasta</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dirty="0">
                          <a:solidFill>
                            <a:schemeClr val="tx1"/>
                          </a:solidFill>
                        </a:rPr>
                        <a:t>Osasto B </a:t>
                      </a:r>
                      <a:r>
                        <a:rPr lang="fi-FI" sz="1200" dirty="0" err="1">
                          <a:solidFill>
                            <a:schemeClr val="tx1"/>
                          </a:solidFill>
                        </a:rPr>
                        <a:t>Pth</a:t>
                      </a:r>
                      <a:r>
                        <a:rPr lang="fi-FI" sz="1200" dirty="0">
                          <a:solidFill>
                            <a:schemeClr val="tx1"/>
                          </a:solidFill>
                        </a:rPr>
                        <a:t> osastoille jonottajat </a:t>
                      </a:r>
                      <a:r>
                        <a:rPr lang="fi-FI" sz="1200" dirty="0" err="1">
                          <a:solidFill>
                            <a:schemeClr val="tx1"/>
                          </a:solidFill>
                        </a:rPr>
                        <a:t>yht</a:t>
                      </a:r>
                      <a:r>
                        <a:rPr lang="fi-FI" sz="1200" dirty="0">
                          <a:solidFill>
                            <a:schemeClr val="tx1"/>
                          </a:solidFill>
                        </a:rPr>
                        <a:t> 78 potilasta. Kajaanin  </a:t>
                      </a:r>
                      <a:r>
                        <a:rPr lang="fi-FI" sz="1200" dirty="0" err="1">
                          <a:solidFill>
                            <a:schemeClr val="tx1"/>
                          </a:solidFill>
                        </a:rPr>
                        <a:t>Tk</a:t>
                      </a:r>
                      <a:r>
                        <a:rPr lang="fi-FI" sz="1200" dirty="0">
                          <a:solidFill>
                            <a:schemeClr val="tx1"/>
                          </a:solidFill>
                        </a:rPr>
                        <a:t> ja vaativa kuntoutus </a:t>
                      </a:r>
                      <a:r>
                        <a:rPr lang="fi-FI" sz="1200" dirty="0" err="1">
                          <a:solidFill>
                            <a:schemeClr val="tx1"/>
                          </a:solidFill>
                        </a:rPr>
                        <a:t>yht</a:t>
                      </a:r>
                      <a:r>
                        <a:rPr lang="fi-FI" sz="1200" dirty="0">
                          <a:solidFill>
                            <a:schemeClr val="tx1"/>
                          </a:solidFill>
                        </a:rPr>
                        <a:t> 23 potilasta ja </a:t>
                      </a:r>
                      <a:r>
                        <a:rPr lang="fi-FI" sz="1200" dirty="0" err="1">
                          <a:solidFill>
                            <a:schemeClr val="tx1"/>
                          </a:solidFill>
                        </a:rPr>
                        <a:t>keskim</a:t>
                      </a:r>
                      <a:r>
                        <a:rPr lang="fi-FI" sz="1200" dirty="0">
                          <a:solidFill>
                            <a:schemeClr val="tx1"/>
                          </a:solidFill>
                        </a:rPr>
                        <a:t> jonotusaika n 1,8 vrk. Sotkamo ja Suomussalmi </a:t>
                      </a:r>
                      <a:r>
                        <a:rPr lang="fi-FI" sz="1200" dirty="0" err="1">
                          <a:solidFill>
                            <a:schemeClr val="tx1"/>
                          </a:solidFill>
                        </a:rPr>
                        <a:t>yht</a:t>
                      </a:r>
                      <a:r>
                        <a:rPr lang="fi-FI" sz="1200" dirty="0">
                          <a:solidFill>
                            <a:schemeClr val="tx1"/>
                          </a:solidFill>
                        </a:rPr>
                        <a:t>  55 potilasta, </a:t>
                      </a:r>
                      <a:r>
                        <a:rPr lang="fi-FI" sz="1200" dirty="0" err="1">
                          <a:solidFill>
                            <a:schemeClr val="tx1"/>
                          </a:solidFill>
                        </a:rPr>
                        <a:t>keskim</a:t>
                      </a:r>
                      <a:r>
                        <a:rPr lang="fi-FI" sz="1200" dirty="0">
                          <a:solidFill>
                            <a:schemeClr val="tx1"/>
                          </a:solidFill>
                        </a:rPr>
                        <a:t> odotusaika n. 8 h.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dirty="0">
                          <a:solidFill>
                            <a:schemeClr val="tx1"/>
                          </a:solidFill>
                        </a:rPr>
                        <a:t>Kotisairaalaan 23 potilasta, odotusaika n.½-1h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sz="1200" dirty="0">
                          <a:solidFill>
                            <a:schemeClr val="tx1"/>
                          </a:solidFill>
                        </a:rPr>
                        <a:t>UOMA järjestelmän kautta myös sisäiset siirrot Teholta </a:t>
                      </a:r>
                      <a:r>
                        <a:rPr lang="fi-FI" sz="1200" dirty="0" err="1">
                          <a:solidFill>
                            <a:schemeClr val="tx1"/>
                          </a:solidFill>
                        </a:rPr>
                        <a:t>yht</a:t>
                      </a:r>
                      <a:r>
                        <a:rPr lang="fi-FI" sz="1200" dirty="0">
                          <a:solidFill>
                            <a:schemeClr val="tx1"/>
                          </a:solidFill>
                        </a:rPr>
                        <a:t> 175 potilasta  ja Päivystyksestä yhteensä 566 potilasta, siirto hyväksytty n ½ tunnin sisällä. </a:t>
                      </a:r>
                    </a:p>
                    <a:p>
                      <a:endParaRPr lang="fi-FI" sz="1200" b="0" i="1" dirty="0">
                        <a:solidFill>
                          <a:schemeClr val="tx1"/>
                        </a:solidFill>
                      </a:endParaRPr>
                    </a:p>
                    <a:p>
                      <a:endParaRPr lang="fi-FI" sz="1600" b="0" i="0"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a:txBody>
                    <a:bodyPr/>
                    <a:lstStyle/>
                    <a:p>
                      <a:r>
                        <a:rPr lang="fi-FI" sz="1600" dirty="0">
                          <a:solidFill>
                            <a:schemeClr val="tx1"/>
                          </a:solidFill>
                        </a:rPr>
                        <a:t>Korjaavat toimenpiteet</a:t>
                      </a:r>
                    </a:p>
                    <a:p>
                      <a:pPr marL="285750" indent="-285750">
                        <a:buFontTx/>
                        <a:buChar char="-"/>
                      </a:pPr>
                      <a:r>
                        <a:rPr lang="fi-FI" sz="1600" dirty="0">
                          <a:solidFill>
                            <a:schemeClr val="tx1"/>
                          </a:solidFill>
                        </a:rPr>
                        <a:t>Kuntouttava hoitotyö</a:t>
                      </a:r>
                    </a:p>
                    <a:p>
                      <a:pPr marL="285750" indent="-285750">
                        <a:buFontTx/>
                        <a:buChar char="-"/>
                      </a:pPr>
                      <a:r>
                        <a:rPr lang="fi-FI" sz="1600" dirty="0">
                          <a:solidFill>
                            <a:schemeClr val="tx1"/>
                          </a:solidFill>
                        </a:rPr>
                        <a:t>Ennakoivat kotiutukset</a:t>
                      </a:r>
                    </a:p>
                    <a:p>
                      <a:pPr marL="285750" indent="-285750">
                        <a:buFontTx/>
                        <a:buChar char="-"/>
                      </a:pPr>
                      <a:r>
                        <a:rPr lang="fi-FI" sz="1600" dirty="0" err="1">
                          <a:solidFill>
                            <a:schemeClr val="tx1"/>
                          </a:solidFill>
                        </a:rPr>
                        <a:t>Kotisairaalalan</a:t>
                      </a:r>
                      <a:r>
                        <a:rPr lang="fi-FI" sz="1600" dirty="0">
                          <a:solidFill>
                            <a:schemeClr val="tx1"/>
                          </a:solidFill>
                        </a:rPr>
                        <a:t> käyttö </a:t>
                      </a:r>
                    </a:p>
                    <a:p>
                      <a:endParaRPr lang="fi-FI" sz="1600" dirty="0">
                        <a:solidFill>
                          <a:schemeClr val="tx1"/>
                        </a:solidFill>
                      </a:endParaRPr>
                    </a:p>
                    <a:p>
                      <a:r>
                        <a:rPr lang="fi-FI" sz="1600" dirty="0" err="1">
                          <a:solidFill>
                            <a:schemeClr val="tx1"/>
                          </a:solidFill>
                        </a:rPr>
                        <a:t>Esh</a:t>
                      </a:r>
                      <a:r>
                        <a:rPr lang="fi-FI" sz="1600" dirty="0">
                          <a:solidFill>
                            <a:schemeClr val="tx1"/>
                          </a:solidFill>
                        </a:rPr>
                        <a:t> osastopaikkojen joustava käyttö tarpeen mukaisesti</a:t>
                      </a: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endParaRPr lang="fi-FI" sz="1600" dirty="0">
                        <a:solidFill>
                          <a:schemeClr val="tx1"/>
                        </a:solidFill>
                      </a:endParaRPr>
                    </a:p>
                    <a:p>
                      <a:r>
                        <a:rPr lang="fi-FI" sz="1600" dirty="0">
                          <a:solidFill>
                            <a:schemeClr val="tx1"/>
                          </a:solidFill>
                        </a:rPr>
                        <a:t>Kotiutuskoordinaatiotoiminnan kehittäminen etenee hankkeen avulla edelleen v. 2025 loppuun saakka </a:t>
                      </a:r>
                    </a:p>
                    <a:p>
                      <a:endParaRPr lang="fi-FI" sz="1600"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96486474"/>
                  </a:ext>
                </a:extLst>
              </a:tr>
            </a:tbl>
          </a:graphicData>
        </a:graphic>
      </p:graphicFrame>
    </p:spTree>
    <p:extLst>
      <p:ext uri="{BB962C8B-B14F-4D97-AF65-F5344CB8AC3E}">
        <p14:creationId xmlns:p14="http://schemas.microsoft.com/office/powerpoint/2010/main" val="3309200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C772DDE-A2CF-6EE1-D8FC-CE1545ED9C51}"/>
              </a:ext>
            </a:extLst>
          </p:cNvPr>
          <p:cNvSpPr>
            <a:spLocks noGrp="1"/>
          </p:cNvSpPr>
          <p:nvPr>
            <p:ph type="title"/>
          </p:nvPr>
        </p:nvSpPr>
        <p:spPr>
          <a:xfrm>
            <a:off x="1934202" y="320676"/>
            <a:ext cx="7820426" cy="225589"/>
          </a:xfrm>
        </p:spPr>
        <p:txBody>
          <a:bodyPr>
            <a:normAutofit fontScale="90000"/>
          </a:bodyPr>
          <a:lstStyle/>
          <a:p>
            <a:r>
              <a:rPr lang="fi-FI" sz="3200" b="1" dirty="0"/>
              <a:t>Asiakaskokemus 1)</a:t>
            </a:r>
          </a:p>
        </p:txBody>
      </p:sp>
      <p:sp>
        <p:nvSpPr>
          <p:cNvPr id="3" name="Sisällön paikkamerkki 2">
            <a:extLst>
              <a:ext uri="{FF2B5EF4-FFF2-40B4-BE49-F238E27FC236}">
                <a16:creationId xmlns:a16="http://schemas.microsoft.com/office/drawing/2014/main" id="{3D507338-2F29-4B55-FDFF-0A0B83086094}"/>
              </a:ext>
            </a:extLst>
          </p:cNvPr>
          <p:cNvSpPr>
            <a:spLocks noGrp="1"/>
          </p:cNvSpPr>
          <p:nvPr>
            <p:ph idx="1"/>
          </p:nvPr>
        </p:nvSpPr>
        <p:spPr>
          <a:xfrm>
            <a:off x="755374" y="653144"/>
            <a:ext cx="9424837" cy="5165765"/>
          </a:xfrm>
        </p:spPr>
        <p:txBody>
          <a:bodyPr>
            <a:normAutofit/>
          </a:bodyPr>
          <a:lstStyle/>
          <a:p>
            <a:r>
              <a:rPr lang="fi-FI" sz="1200" b="1" dirty="0" err="1"/>
              <a:t>Qpro</a:t>
            </a:r>
            <a:r>
              <a:rPr lang="fi-FI" sz="1200" b="1" dirty="0"/>
              <a:t>-järjestelmä kaaviokuva väittämistä raportoitavalta ajanjaksolta ja vertailu edellisen vuoden vastaavaan ajanjaksoon</a:t>
            </a:r>
          </a:p>
          <a:p>
            <a:r>
              <a:rPr lang="fi-FI" sz="1200" b="1" dirty="0"/>
              <a:t>- palautteita </a:t>
            </a:r>
            <a:r>
              <a:rPr lang="fi-FI" sz="1200" b="1" dirty="0" err="1"/>
              <a:t>ko</a:t>
            </a:r>
            <a:r>
              <a:rPr lang="fi-FI" sz="1200" b="1" dirty="0"/>
              <a:t> ajalla 1.1.- 30.6.2025 yhteensä 11 kpl</a:t>
            </a:r>
          </a:p>
          <a:p>
            <a:endParaRPr lang="fi-FI" sz="1200" b="1" dirty="0"/>
          </a:p>
          <a:p>
            <a:r>
              <a:rPr lang="fi-FI" sz="1200" b="1" dirty="0"/>
              <a:t> </a:t>
            </a:r>
            <a:endParaRPr lang="fi-FI" sz="1800" b="1" dirty="0"/>
          </a:p>
          <a:p>
            <a:endParaRPr lang="fi-FI" sz="1800" b="1" dirty="0"/>
          </a:p>
          <a:p>
            <a:endParaRPr lang="fi-FI" sz="1800" b="1" dirty="0"/>
          </a:p>
        </p:txBody>
      </p:sp>
      <p:pic>
        <p:nvPicPr>
          <p:cNvPr id="5" name="Kuva 4">
            <a:extLst>
              <a:ext uri="{FF2B5EF4-FFF2-40B4-BE49-F238E27FC236}">
                <a16:creationId xmlns:a16="http://schemas.microsoft.com/office/drawing/2014/main" id="{DF6525F4-0EEF-4A5F-AB5F-AB45A2EE0E15}"/>
              </a:ext>
            </a:extLst>
          </p:cNvPr>
          <p:cNvPicPr>
            <a:picLocks noChangeAspect="1"/>
          </p:cNvPicPr>
          <p:nvPr/>
        </p:nvPicPr>
        <p:blipFill>
          <a:blip r:embed="rId2"/>
          <a:stretch>
            <a:fillRect/>
          </a:stretch>
        </p:blipFill>
        <p:spPr>
          <a:xfrm>
            <a:off x="755374" y="1508166"/>
            <a:ext cx="10359930" cy="4441372"/>
          </a:xfrm>
          <a:prstGeom prst="rect">
            <a:avLst/>
          </a:prstGeom>
        </p:spPr>
      </p:pic>
      <p:pic>
        <p:nvPicPr>
          <p:cNvPr id="6" name="Kuva 5">
            <a:extLst>
              <a:ext uri="{FF2B5EF4-FFF2-40B4-BE49-F238E27FC236}">
                <a16:creationId xmlns:a16="http://schemas.microsoft.com/office/drawing/2014/main" id="{5EC070F5-AA8E-45C2-B6A4-77A1DD59C90B}"/>
              </a:ext>
            </a:extLst>
          </p:cNvPr>
          <p:cNvPicPr>
            <a:picLocks noChangeAspect="1"/>
          </p:cNvPicPr>
          <p:nvPr/>
        </p:nvPicPr>
        <p:blipFill>
          <a:blip r:embed="rId3"/>
          <a:stretch>
            <a:fillRect/>
          </a:stretch>
        </p:blipFill>
        <p:spPr>
          <a:xfrm>
            <a:off x="1076696" y="5925788"/>
            <a:ext cx="9096004" cy="748142"/>
          </a:xfrm>
          <a:prstGeom prst="rect">
            <a:avLst/>
          </a:prstGeom>
        </p:spPr>
      </p:pic>
    </p:spTree>
    <p:extLst>
      <p:ext uri="{BB962C8B-B14F-4D97-AF65-F5344CB8AC3E}">
        <p14:creationId xmlns:p14="http://schemas.microsoft.com/office/powerpoint/2010/main" val="1139827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081CCFA-B0CB-7FF4-C4C3-4FBADC1029C5}"/>
              </a:ext>
            </a:extLst>
          </p:cNvPr>
          <p:cNvSpPr>
            <a:spLocks noGrp="1"/>
          </p:cNvSpPr>
          <p:nvPr>
            <p:ph type="title"/>
          </p:nvPr>
        </p:nvSpPr>
        <p:spPr>
          <a:xfrm>
            <a:off x="1934202" y="320675"/>
            <a:ext cx="7916808" cy="724354"/>
          </a:xfrm>
        </p:spPr>
        <p:txBody>
          <a:bodyPr>
            <a:noAutofit/>
          </a:bodyPr>
          <a:lstStyle/>
          <a:p>
            <a:r>
              <a:rPr lang="fi-FI" sz="1400" dirty="0"/>
              <a:t>Viikolla 23 kerätty Hoitotyön asiakaspalaute, joka sisältää myös kansalliset </a:t>
            </a:r>
            <a:r>
              <a:rPr lang="fi-FI" sz="1400" dirty="0" err="1"/>
              <a:t>THL;n</a:t>
            </a:r>
            <a:r>
              <a:rPr lang="fi-FI" sz="1400" dirty="0"/>
              <a:t> kysymykset (kysymysryhmä 1 Palautteita yhteensä 68 ajalla 1.1.- 30.6.2025. Ryhmä 1 kysymykset kansalliset (THL) Ryhmä 2 kysymykset Hoitotyön </a:t>
            </a:r>
            <a:r>
              <a:rPr lang="fi-FI" sz="1400" dirty="0" err="1"/>
              <a:t>potllaspalaute</a:t>
            </a:r>
            <a:r>
              <a:rPr lang="fi-FI" sz="1400" dirty="0"/>
              <a:t> </a:t>
            </a:r>
          </a:p>
        </p:txBody>
      </p:sp>
      <p:pic>
        <p:nvPicPr>
          <p:cNvPr id="9" name="Sisällön paikkamerkki 8">
            <a:extLst>
              <a:ext uri="{FF2B5EF4-FFF2-40B4-BE49-F238E27FC236}">
                <a16:creationId xmlns:a16="http://schemas.microsoft.com/office/drawing/2014/main" id="{8DEB23C6-B73D-4532-9EF6-FAD2DB149B14}"/>
              </a:ext>
            </a:extLst>
          </p:cNvPr>
          <p:cNvPicPr>
            <a:picLocks noGrp="1" noChangeAspect="1"/>
          </p:cNvPicPr>
          <p:nvPr>
            <p:ph idx="1"/>
          </p:nvPr>
        </p:nvPicPr>
        <p:blipFill>
          <a:blip r:embed="rId2"/>
          <a:stretch>
            <a:fillRect/>
          </a:stretch>
        </p:blipFill>
        <p:spPr>
          <a:xfrm>
            <a:off x="451262" y="1128156"/>
            <a:ext cx="10877798" cy="5409169"/>
          </a:xfrm>
          <a:prstGeom prst="rect">
            <a:avLst/>
          </a:prstGeom>
        </p:spPr>
      </p:pic>
    </p:spTree>
    <p:extLst>
      <p:ext uri="{BB962C8B-B14F-4D97-AF65-F5344CB8AC3E}">
        <p14:creationId xmlns:p14="http://schemas.microsoft.com/office/powerpoint/2010/main" val="1852914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69FF74-F949-47CC-87C4-7A6565BAC760}"/>
              </a:ext>
            </a:extLst>
          </p:cNvPr>
          <p:cNvSpPr>
            <a:spLocks noGrp="1"/>
          </p:cNvSpPr>
          <p:nvPr>
            <p:ph type="title"/>
          </p:nvPr>
        </p:nvSpPr>
        <p:spPr>
          <a:xfrm>
            <a:off x="1934202" y="320675"/>
            <a:ext cx="7820426" cy="307975"/>
          </a:xfrm>
        </p:spPr>
        <p:txBody>
          <a:bodyPr>
            <a:normAutofit fontScale="90000"/>
          </a:bodyPr>
          <a:lstStyle/>
          <a:p>
            <a:endParaRPr lang="fi-FI" dirty="0"/>
          </a:p>
        </p:txBody>
      </p:sp>
      <p:pic>
        <p:nvPicPr>
          <p:cNvPr id="10" name="Sisällön paikkamerkki 9">
            <a:extLst>
              <a:ext uri="{FF2B5EF4-FFF2-40B4-BE49-F238E27FC236}">
                <a16:creationId xmlns:a16="http://schemas.microsoft.com/office/drawing/2014/main" id="{AAFCC5BD-C818-49B0-A304-08B10DC5F294}"/>
              </a:ext>
            </a:extLst>
          </p:cNvPr>
          <p:cNvPicPr>
            <a:picLocks noGrp="1" noChangeAspect="1"/>
          </p:cNvPicPr>
          <p:nvPr>
            <p:ph idx="1"/>
          </p:nvPr>
        </p:nvPicPr>
        <p:blipFill>
          <a:blip r:embed="rId2"/>
          <a:stretch>
            <a:fillRect/>
          </a:stretch>
        </p:blipFill>
        <p:spPr>
          <a:xfrm>
            <a:off x="985652" y="225632"/>
            <a:ext cx="10521538" cy="5498274"/>
          </a:xfrm>
          <a:prstGeom prst="rect">
            <a:avLst/>
          </a:prstGeom>
        </p:spPr>
      </p:pic>
      <p:pic>
        <p:nvPicPr>
          <p:cNvPr id="11" name="Kuva 10">
            <a:extLst>
              <a:ext uri="{FF2B5EF4-FFF2-40B4-BE49-F238E27FC236}">
                <a16:creationId xmlns:a16="http://schemas.microsoft.com/office/drawing/2014/main" id="{3103044D-E8D6-4636-AA3A-D771609EE92D}"/>
              </a:ext>
            </a:extLst>
          </p:cNvPr>
          <p:cNvPicPr>
            <a:picLocks noChangeAspect="1"/>
          </p:cNvPicPr>
          <p:nvPr/>
        </p:nvPicPr>
        <p:blipFill>
          <a:blip r:embed="rId3"/>
          <a:stretch>
            <a:fillRect/>
          </a:stretch>
        </p:blipFill>
        <p:spPr>
          <a:xfrm>
            <a:off x="1175658" y="5723906"/>
            <a:ext cx="10331532" cy="1134093"/>
          </a:xfrm>
          <a:prstGeom prst="rect">
            <a:avLst/>
          </a:prstGeom>
        </p:spPr>
      </p:pic>
    </p:spTree>
    <p:extLst>
      <p:ext uri="{BB962C8B-B14F-4D97-AF65-F5344CB8AC3E}">
        <p14:creationId xmlns:p14="http://schemas.microsoft.com/office/powerpoint/2010/main" val="1968371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E0D4D18-08C1-47C8-867D-10A4E4AE26CD}"/>
              </a:ext>
            </a:extLst>
          </p:cNvPr>
          <p:cNvSpPr>
            <a:spLocks noGrp="1"/>
          </p:cNvSpPr>
          <p:nvPr>
            <p:ph type="title"/>
          </p:nvPr>
        </p:nvSpPr>
        <p:spPr>
          <a:xfrm>
            <a:off x="1934202" y="320676"/>
            <a:ext cx="7820426" cy="789034"/>
          </a:xfrm>
        </p:spPr>
        <p:txBody>
          <a:bodyPr>
            <a:normAutofit/>
          </a:bodyPr>
          <a:lstStyle/>
          <a:p>
            <a:r>
              <a:rPr lang="fi-FI" sz="3200" b="1"/>
              <a:t>Asiakaskokemus 2)</a:t>
            </a:r>
          </a:p>
        </p:txBody>
      </p:sp>
      <p:sp>
        <p:nvSpPr>
          <p:cNvPr id="3" name="Sisällön paikkamerkki 2">
            <a:extLst>
              <a:ext uri="{FF2B5EF4-FFF2-40B4-BE49-F238E27FC236}">
                <a16:creationId xmlns:a16="http://schemas.microsoft.com/office/drawing/2014/main" id="{1B63ABE2-D2DD-41B7-9FBF-FD42BE18C2AE}"/>
              </a:ext>
            </a:extLst>
          </p:cNvPr>
          <p:cNvSpPr>
            <a:spLocks noGrp="1"/>
          </p:cNvSpPr>
          <p:nvPr>
            <p:ph idx="1"/>
          </p:nvPr>
        </p:nvSpPr>
        <p:spPr>
          <a:xfrm>
            <a:off x="806442" y="1272631"/>
            <a:ext cx="10550562" cy="5265738"/>
          </a:xfrm>
        </p:spPr>
        <p:txBody>
          <a:bodyPr/>
          <a:lstStyle/>
          <a:p>
            <a:endParaRPr lang="fi-FI"/>
          </a:p>
        </p:txBody>
      </p:sp>
      <p:graphicFrame>
        <p:nvGraphicFramePr>
          <p:cNvPr id="4" name="Taulukko 3">
            <a:extLst>
              <a:ext uri="{FF2B5EF4-FFF2-40B4-BE49-F238E27FC236}">
                <a16:creationId xmlns:a16="http://schemas.microsoft.com/office/drawing/2014/main" id="{29E8FEC8-34EE-4B33-B143-761123A84984}"/>
              </a:ext>
            </a:extLst>
          </p:cNvPr>
          <p:cNvGraphicFramePr>
            <a:graphicFrameLocks noGrp="1"/>
          </p:cNvGraphicFramePr>
          <p:nvPr>
            <p:extLst>
              <p:ext uri="{D42A27DB-BD31-4B8C-83A1-F6EECF244321}">
                <p14:modId xmlns:p14="http://schemas.microsoft.com/office/powerpoint/2010/main" val="2290331040"/>
              </p:ext>
            </p:extLst>
          </p:nvPr>
        </p:nvGraphicFramePr>
        <p:xfrm>
          <a:off x="546265" y="1270000"/>
          <a:ext cx="10798496" cy="6675120"/>
        </p:xfrm>
        <a:graphic>
          <a:graphicData uri="http://schemas.openxmlformats.org/drawingml/2006/table">
            <a:tbl>
              <a:tblPr firstRow="1" bandRow="1">
                <a:tableStyleId>{5C22544A-7EE6-4342-B048-85BDC9FD1C3A}</a:tableStyleId>
              </a:tblPr>
              <a:tblGrid>
                <a:gridCol w="6814958">
                  <a:extLst>
                    <a:ext uri="{9D8B030D-6E8A-4147-A177-3AD203B41FA5}">
                      <a16:colId xmlns:a16="http://schemas.microsoft.com/office/drawing/2014/main" val="2030147946"/>
                    </a:ext>
                  </a:extLst>
                </a:gridCol>
                <a:gridCol w="3983538">
                  <a:extLst>
                    <a:ext uri="{9D8B030D-6E8A-4147-A177-3AD203B41FA5}">
                      <a16:colId xmlns:a16="http://schemas.microsoft.com/office/drawing/2014/main" val="3545996338"/>
                    </a:ext>
                  </a:extLst>
                </a:gridCol>
              </a:tblGrid>
              <a:tr h="3096260">
                <a:tc>
                  <a:txBody>
                    <a:bodyPr/>
                    <a:lstStyle/>
                    <a:p>
                      <a:r>
                        <a:rPr lang="fi-FI" sz="1600" i="0" dirty="0">
                          <a:solidFill>
                            <a:schemeClr val="tx1"/>
                          </a:solidFill>
                        </a:rPr>
                        <a:t>Asiakkaiden suositteluhalukkuus, NPS </a:t>
                      </a:r>
                    </a:p>
                    <a:p>
                      <a:pPr lvl="0">
                        <a:buNone/>
                      </a:pPr>
                      <a:r>
                        <a:rPr lang="fi-FI" sz="1200" b="0" i="1" u="none" strike="noStrike" noProof="0" dirty="0">
                          <a:solidFill>
                            <a:srgbClr val="000000"/>
                          </a:solidFill>
                          <a:latin typeface="Arial"/>
                        </a:rPr>
                        <a:t>Kuinka todennäköisesti suosittelisit saamaasi palvelua läheisellesi?</a:t>
                      </a:r>
                      <a:endParaRPr lang="en-US" sz="1200" b="1" i="1" u="none" strike="noStrike" noProof="0" dirty="0">
                        <a:solidFill>
                          <a:srgbClr val="FFFFFF"/>
                        </a:solidFill>
                        <a:latin typeface="Arial"/>
                      </a:endParaRPr>
                    </a:p>
                    <a:p>
                      <a:pPr lvl="0">
                        <a:buNone/>
                      </a:pPr>
                      <a:r>
                        <a:rPr lang="fi-FI" sz="1200" b="0" i="1" u="none" strike="noStrike" noProof="0" dirty="0">
                          <a:solidFill>
                            <a:srgbClr val="000000"/>
                          </a:solidFill>
                          <a:latin typeface="Arial"/>
                        </a:rPr>
                        <a:t>asteikko 1-10, suositteluindeksi välillä –100-100</a:t>
                      </a:r>
                    </a:p>
                    <a:p>
                      <a:pPr lvl="0">
                        <a:buNone/>
                      </a:pPr>
                      <a:endParaRPr lang="fi-FI" sz="1200" b="0" i="1" u="none" strike="noStrike" noProof="0" dirty="0">
                        <a:solidFill>
                          <a:srgbClr val="000000"/>
                        </a:solidFill>
                        <a:latin typeface="Arial"/>
                      </a:endParaRPr>
                    </a:p>
                    <a:p>
                      <a:pPr lvl="0">
                        <a:buNone/>
                      </a:pPr>
                      <a:r>
                        <a:rPr lang="fi-FI" sz="1400" b="1" i="1" u="none" strike="noStrike" noProof="0" dirty="0">
                          <a:solidFill>
                            <a:srgbClr val="000000"/>
                          </a:solidFill>
                          <a:latin typeface="+mj-lt"/>
                        </a:rPr>
                        <a:t>Arvio saamasta palvelusta, Palautteita kerätty viikoilla 9 ja 23</a:t>
                      </a:r>
                    </a:p>
                    <a:p>
                      <a:pPr lvl="0">
                        <a:buNone/>
                      </a:pPr>
                      <a:r>
                        <a:rPr lang="fi-FI" sz="1400" b="1" i="1" u="none" strike="noStrike" noProof="0" dirty="0">
                          <a:solidFill>
                            <a:srgbClr val="000000"/>
                          </a:solidFill>
                          <a:latin typeface="+mj-lt"/>
                        </a:rPr>
                        <a:t>2024 NPS 92 Palautteita 50</a:t>
                      </a:r>
                    </a:p>
                    <a:p>
                      <a:pPr lvl="0">
                        <a:buNone/>
                      </a:pPr>
                      <a:r>
                        <a:rPr lang="fi-FI" sz="1400" b="1" i="1" u="none" strike="noStrike" noProof="0" dirty="0">
                          <a:solidFill>
                            <a:srgbClr val="000000"/>
                          </a:solidFill>
                          <a:latin typeface="+mj-lt"/>
                        </a:rPr>
                        <a:t>2025 NPS 91 Palautteita 68</a:t>
                      </a:r>
                    </a:p>
                    <a:p>
                      <a:pPr lvl="0">
                        <a:buNone/>
                      </a:pPr>
                      <a:endParaRPr lang="fi-FI" sz="1400" b="1" i="1" u="none" strike="noStrike" noProof="0" dirty="0">
                        <a:solidFill>
                          <a:srgbClr val="000000"/>
                        </a:solidFill>
                        <a:latin typeface="+mj-lt"/>
                      </a:endParaRPr>
                    </a:p>
                    <a:p>
                      <a:pPr lvl="0">
                        <a:buNone/>
                      </a:pPr>
                      <a:r>
                        <a:rPr lang="fi-FI" sz="1400" b="1" i="1" u="none" strike="noStrike" noProof="0" dirty="0" err="1">
                          <a:solidFill>
                            <a:srgbClr val="000000"/>
                          </a:solidFill>
                          <a:latin typeface="+mj-lt"/>
                        </a:rPr>
                        <a:t>Qpro;hon</a:t>
                      </a:r>
                      <a:r>
                        <a:rPr lang="fi-FI" sz="1400" b="1" i="1" u="none" strike="noStrike" noProof="0" dirty="0">
                          <a:solidFill>
                            <a:srgbClr val="000000"/>
                          </a:solidFill>
                          <a:latin typeface="+mj-lt"/>
                        </a:rPr>
                        <a:t> muina aikoina tulleet asiakaspalautteet</a:t>
                      </a:r>
                    </a:p>
                    <a:p>
                      <a:pPr marL="342900" indent="-342900">
                        <a:buAutoNum type="arabicPlain" startAt="2025"/>
                      </a:pPr>
                      <a:r>
                        <a:rPr lang="fi-FI" sz="1600" i="0" dirty="0">
                          <a:solidFill>
                            <a:schemeClr val="accent6">
                              <a:lumMod val="50000"/>
                            </a:schemeClr>
                          </a:solidFill>
                        </a:rPr>
                        <a:t> Yhteensä 10 kpl NPS -86</a:t>
                      </a:r>
                    </a:p>
                    <a:p>
                      <a:pPr marL="0" indent="0">
                        <a:buNone/>
                      </a:pPr>
                      <a:r>
                        <a:rPr lang="fi-FI" sz="1600" i="0" dirty="0">
                          <a:solidFill>
                            <a:schemeClr val="accent6">
                              <a:lumMod val="50000"/>
                            </a:schemeClr>
                          </a:solidFill>
                        </a:rPr>
                        <a:t>2024 Yhteensä 6 kpl NPS 40</a:t>
                      </a:r>
                    </a:p>
                    <a:p>
                      <a:endParaRPr lang="fi-FI" sz="1600" i="0" dirty="0"/>
                    </a:p>
                    <a:p>
                      <a:r>
                        <a:rPr lang="fi-FI" sz="1600" i="0" dirty="0"/>
                        <a:t>Esim. 5</a:t>
                      </a:r>
                    </a:p>
                    <a:p>
                      <a:endParaRPr lang="fi-FI" sz="1600" i="0" dirty="0"/>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rgbClr val="FFFFFF"/>
                    </a:solidFill>
                  </a:tcPr>
                </a:tc>
                <a:tc>
                  <a:txBody>
                    <a:bodyPr/>
                    <a:lstStyle/>
                    <a:p>
                      <a:r>
                        <a:rPr lang="fi-FI" sz="1600" i="0" dirty="0">
                          <a:solidFill>
                            <a:schemeClr val="tx1"/>
                          </a:solidFill>
                        </a:rPr>
                        <a:t>Positiiviset havainnot:</a:t>
                      </a:r>
                    </a:p>
                    <a:p>
                      <a:r>
                        <a:rPr lang="fi-FI" sz="1600" b="0" i="0" dirty="0">
                          <a:solidFill>
                            <a:schemeClr val="tx1"/>
                          </a:solidFill>
                        </a:rPr>
                        <a:t>Hoitohenkilökunnasta ja lääkäreistä tulee hyvää palautetta, hoito on pääsääntöisesti sujunut hyvin </a:t>
                      </a:r>
                    </a:p>
                    <a:p>
                      <a:endParaRPr lang="fi-FI" sz="1600" b="0" i="0" dirty="0">
                        <a:solidFill>
                          <a:schemeClr val="tx1"/>
                        </a:solidFill>
                      </a:endParaRPr>
                    </a:p>
                    <a:p>
                      <a:endParaRPr lang="fi-FI" sz="1600" b="0" i="0" dirty="0">
                        <a:solidFill>
                          <a:schemeClr val="tx1"/>
                        </a:solidFill>
                      </a:endParaRPr>
                    </a:p>
                    <a:p>
                      <a:endParaRPr lang="fi-FI" sz="1600" b="0" i="0" dirty="0">
                        <a:solidFill>
                          <a:schemeClr val="tx1"/>
                        </a:solidFill>
                      </a:endParaRPr>
                    </a:p>
                    <a:p>
                      <a:r>
                        <a:rPr lang="fi-FI" sz="1600" b="0" i="0" dirty="0">
                          <a:solidFill>
                            <a:schemeClr val="tx1"/>
                          </a:solidFill>
                        </a:rPr>
                        <a:t>Viikolla 23 tehty asiakaspalaute kysely: </a:t>
                      </a:r>
                    </a:p>
                    <a:p>
                      <a:r>
                        <a:rPr lang="fi-FI" sz="1600" b="0" i="0" dirty="0">
                          <a:solidFill>
                            <a:schemeClr val="tx1"/>
                          </a:solidFill>
                        </a:rPr>
                        <a:t>Arvio saadusta palvelusta ka 4,8</a:t>
                      </a:r>
                    </a:p>
                    <a:p>
                      <a:r>
                        <a:rPr lang="fi-FI" sz="1600" b="0" i="0" dirty="0">
                          <a:solidFill>
                            <a:schemeClr val="tx1"/>
                          </a:solidFill>
                        </a:rPr>
                        <a:t>Hoitotyön potilaspalaute  ka  4,8</a:t>
                      </a:r>
                    </a:p>
                    <a:p>
                      <a:endParaRPr lang="fi-FI" sz="1600" i="0"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919929772"/>
                  </a:ext>
                </a:extLst>
              </a:tr>
              <a:tr h="3106294">
                <a:tc>
                  <a:txBody>
                    <a:bodyPr/>
                    <a:lstStyle/>
                    <a:p>
                      <a:r>
                        <a:rPr lang="fi-FI" sz="1600" b="1" dirty="0">
                          <a:solidFill>
                            <a:schemeClr val="tx1"/>
                          </a:solidFill>
                        </a:rPr>
                        <a:t>Palautteiden perusteella toteutetut kehittämistoimenpiteet:</a:t>
                      </a:r>
                    </a:p>
                    <a:p>
                      <a:endParaRPr lang="fi-FI" sz="1600" b="1" dirty="0">
                        <a:solidFill>
                          <a:schemeClr val="tx1"/>
                        </a:solidFill>
                      </a:endParaRPr>
                    </a:p>
                    <a:p>
                      <a:r>
                        <a:rPr lang="fi-FI" sz="1600" b="0" dirty="0">
                          <a:solidFill>
                            <a:schemeClr val="tx1"/>
                          </a:solidFill>
                        </a:rPr>
                        <a:t>Kiinnitetään huomiota potilaan ja omaisen tiedonsaantiin </a:t>
                      </a:r>
                      <a:r>
                        <a:rPr lang="fi-FI" sz="1600" b="0" dirty="0" err="1">
                          <a:solidFill>
                            <a:schemeClr val="tx1"/>
                          </a:solidFill>
                        </a:rPr>
                        <a:t>hoitojakson</a:t>
                      </a:r>
                      <a:r>
                        <a:rPr lang="fi-FI" sz="1600" b="0" dirty="0">
                          <a:solidFill>
                            <a:schemeClr val="tx1"/>
                          </a:solidFill>
                        </a:rPr>
                        <a:t> aikana. </a:t>
                      </a:r>
                    </a:p>
                    <a:p>
                      <a:endParaRPr lang="fi-FI" sz="1600" b="0" dirty="0">
                        <a:solidFill>
                          <a:schemeClr val="tx1"/>
                        </a:solidFill>
                      </a:endParaRPr>
                    </a:p>
                    <a:p>
                      <a:r>
                        <a:rPr lang="fi-FI" sz="1600" b="0" dirty="0">
                          <a:solidFill>
                            <a:schemeClr val="tx1"/>
                          </a:solidFill>
                        </a:rPr>
                        <a:t>Kehitetään kotiuttamista</a:t>
                      </a:r>
                    </a:p>
                    <a:p>
                      <a:pPr marL="285750" indent="-285750">
                        <a:buFontTx/>
                        <a:buChar char="-"/>
                      </a:pPr>
                      <a:r>
                        <a:rPr lang="fi-FI" sz="1600" b="0" dirty="0">
                          <a:solidFill>
                            <a:schemeClr val="tx1"/>
                          </a:solidFill>
                        </a:rPr>
                        <a:t>Ennakoiva kotiutus</a:t>
                      </a:r>
                    </a:p>
                    <a:p>
                      <a:pPr marL="285750" indent="-285750">
                        <a:buFontTx/>
                        <a:buChar char="-"/>
                      </a:pPr>
                      <a:r>
                        <a:rPr lang="fi-FI" sz="1600" b="0" dirty="0">
                          <a:solidFill>
                            <a:schemeClr val="tx1"/>
                          </a:solidFill>
                        </a:rPr>
                        <a:t>Tiedonkeruu asiakkaalta ajoissa kotitilanteesta ja tukipalveluista </a:t>
                      </a:r>
                      <a:r>
                        <a:rPr lang="fi-FI" sz="1600" b="0" dirty="0" err="1">
                          <a:solidFill>
                            <a:schemeClr val="tx1"/>
                          </a:solidFill>
                        </a:rPr>
                        <a:t>yms</a:t>
                      </a:r>
                      <a:endParaRPr lang="fi-FI" sz="1600" b="0" dirty="0">
                        <a:solidFill>
                          <a:schemeClr val="tx1"/>
                        </a:solidFill>
                      </a:endParaRPr>
                    </a:p>
                    <a:p>
                      <a:pPr marL="285750" indent="-285750">
                        <a:buFontTx/>
                        <a:buChar char="-"/>
                      </a:pPr>
                      <a:r>
                        <a:rPr lang="fi-FI" sz="1600" b="0" dirty="0">
                          <a:solidFill>
                            <a:schemeClr val="tx1"/>
                          </a:solidFill>
                        </a:rPr>
                        <a:t>Kotiutuskoordinaatiohanke kehittämisen tukena</a:t>
                      </a:r>
                    </a:p>
                    <a:p>
                      <a:endParaRPr lang="fi-FI" sz="1600" b="0" dirty="0">
                        <a:solidFill>
                          <a:schemeClr val="accent5">
                            <a:lumMod val="75000"/>
                          </a:schemeClr>
                        </a:solidFill>
                      </a:endParaRPr>
                    </a:p>
                    <a:p>
                      <a:endParaRPr lang="fi-FI" sz="1600" b="1" dirty="0">
                        <a:solidFill>
                          <a:schemeClr val="accent5">
                            <a:lumMod val="75000"/>
                          </a:schemeClr>
                        </a:solidFill>
                      </a:endParaRPr>
                    </a:p>
                    <a:p>
                      <a:endParaRPr lang="fi-FI" sz="1600" b="1" dirty="0">
                        <a:solidFill>
                          <a:schemeClr val="accent5">
                            <a:lumMod val="75000"/>
                          </a:schemeClr>
                        </a:solidFill>
                      </a:endParaRPr>
                    </a:p>
                    <a:p>
                      <a:endParaRPr lang="fi-FI" sz="1600" b="1" dirty="0">
                        <a:solidFill>
                          <a:schemeClr val="accent5">
                            <a:lumMod val="75000"/>
                          </a:schemeClr>
                        </a:solidFill>
                      </a:endParaRPr>
                    </a:p>
                    <a:p>
                      <a:endParaRPr lang="fi-FI" sz="1600" b="1" dirty="0">
                        <a:solidFill>
                          <a:schemeClr val="accent5">
                            <a:lumMod val="75000"/>
                          </a:schemeClr>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rgbClr val="FFFFFF"/>
                    </a:solidFill>
                  </a:tcPr>
                </a:tc>
                <a:tc>
                  <a:txBody>
                    <a:bodyPr/>
                    <a:lstStyle/>
                    <a:p>
                      <a:r>
                        <a:rPr lang="fi-FI" sz="1600" b="1" i="0" dirty="0">
                          <a:solidFill>
                            <a:schemeClr val="tx1"/>
                          </a:solidFill>
                        </a:rPr>
                        <a:t>Kehitettävää:</a:t>
                      </a:r>
                    </a:p>
                    <a:p>
                      <a:r>
                        <a:rPr lang="fi-FI" sz="1600" b="0" i="0" dirty="0">
                          <a:solidFill>
                            <a:schemeClr val="tx1"/>
                          </a:solidFill>
                        </a:rPr>
                        <a:t>Potilasruoan laatuun ei olla tyytyväisiä</a:t>
                      </a:r>
                    </a:p>
                    <a:p>
                      <a:r>
                        <a:rPr lang="fi-FI" sz="1600" b="0" i="0" dirty="0">
                          <a:solidFill>
                            <a:schemeClr val="tx1"/>
                          </a:solidFill>
                        </a:rPr>
                        <a:t>Hoidon viivästyminen </a:t>
                      </a:r>
                    </a:p>
                    <a:p>
                      <a:endParaRPr lang="fi-FI" sz="1600" b="1" i="0" dirty="0">
                        <a:solidFill>
                          <a:schemeClr val="tx1"/>
                        </a:solidFill>
                      </a:endParaRPr>
                    </a:p>
                    <a:p>
                      <a:endParaRPr lang="fi-FI" sz="1600" b="1" i="0" dirty="0">
                        <a:solidFill>
                          <a:schemeClr val="tx1"/>
                        </a:solidFill>
                      </a:endParaRPr>
                    </a:p>
                    <a:p>
                      <a:endParaRPr lang="fi-FI" sz="1600" b="1" i="0" dirty="0">
                        <a:solidFill>
                          <a:schemeClr val="tx1"/>
                        </a:solidFill>
                      </a:endParaRPr>
                    </a:p>
                    <a:p>
                      <a:r>
                        <a:rPr lang="fi-FI" sz="1600" b="1" i="0" dirty="0">
                          <a:solidFill>
                            <a:schemeClr val="tx1"/>
                          </a:solidFill>
                        </a:rPr>
                        <a:t>Tiedonkulku </a:t>
                      </a:r>
                    </a:p>
                    <a:p>
                      <a:r>
                        <a:rPr lang="fi-FI" sz="1600" b="0" i="0" dirty="0">
                          <a:solidFill>
                            <a:schemeClr val="tx1"/>
                          </a:solidFill>
                        </a:rPr>
                        <a:t>A</a:t>
                      </a:r>
                      <a:r>
                        <a:rPr lang="fi-FI" sz="1600" i="0" dirty="0">
                          <a:solidFill>
                            <a:schemeClr val="tx1"/>
                          </a:solidFill>
                        </a:rPr>
                        <a:t>siakkaat odottavat että ammattilaiset (lääkärit ja hoitajat) kuuntelisivat potilasta tai potilaalle kerrotaan selkeästi hoidon tarpeesta ja kulusta</a:t>
                      </a:r>
                    </a:p>
                    <a:p>
                      <a:endParaRPr lang="fi-FI" sz="1600" b="1" i="0"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rgbClr val="FFFFFF"/>
                    </a:solidFill>
                  </a:tcPr>
                </a:tc>
                <a:extLst>
                  <a:ext uri="{0D108BD9-81ED-4DB2-BD59-A6C34878D82A}">
                    <a16:rowId xmlns:a16="http://schemas.microsoft.com/office/drawing/2014/main" val="1022030795"/>
                  </a:ext>
                </a:extLst>
              </a:tr>
            </a:tbl>
          </a:graphicData>
        </a:graphic>
      </p:graphicFrame>
      <p:pic>
        <p:nvPicPr>
          <p:cNvPr id="5" name="Kuva 4" descr="Peukalo pystyssä">
            <a:extLst>
              <a:ext uri="{FF2B5EF4-FFF2-40B4-BE49-F238E27FC236}">
                <a16:creationId xmlns:a16="http://schemas.microsoft.com/office/drawing/2014/main" id="{CFE67824-0D67-9A28-3A50-FE1AED5C92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70662" y="1270000"/>
            <a:ext cx="850676" cy="615950"/>
          </a:xfrm>
          <a:prstGeom prst="rect">
            <a:avLst/>
          </a:prstGeom>
        </p:spPr>
      </p:pic>
      <p:pic>
        <p:nvPicPr>
          <p:cNvPr id="6" name="Kuva 5" descr="Peukalo pystyssä">
            <a:extLst>
              <a:ext uri="{FF2B5EF4-FFF2-40B4-BE49-F238E27FC236}">
                <a16:creationId xmlns:a16="http://schemas.microsoft.com/office/drawing/2014/main" id="{AF0C7FF9-5F56-72DC-47E5-1DF3205F3E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0800000">
            <a:off x="6903720" y="4697730"/>
            <a:ext cx="468630" cy="708660"/>
          </a:xfrm>
          <a:prstGeom prst="rect">
            <a:avLst/>
          </a:prstGeom>
        </p:spPr>
      </p:pic>
    </p:spTree>
    <p:extLst>
      <p:ext uri="{BB962C8B-B14F-4D97-AF65-F5344CB8AC3E}">
        <p14:creationId xmlns:p14="http://schemas.microsoft.com/office/powerpoint/2010/main" val="2988985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B5D001D-88E1-481B-82A3-6C47075C3AAA}"/>
              </a:ext>
            </a:extLst>
          </p:cNvPr>
          <p:cNvSpPr>
            <a:spLocks noGrp="1"/>
          </p:cNvSpPr>
          <p:nvPr>
            <p:ph type="title"/>
          </p:nvPr>
        </p:nvSpPr>
        <p:spPr/>
        <p:txBody>
          <a:bodyPr>
            <a:normAutofit/>
          </a:bodyPr>
          <a:lstStyle/>
          <a:p>
            <a:r>
              <a:rPr lang="fi-FI" sz="3200" b="1"/>
              <a:t>Asiakaskokemus 3)</a:t>
            </a:r>
            <a:endParaRPr lang="fi-FI" sz="3200"/>
          </a:p>
        </p:txBody>
      </p:sp>
      <p:sp>
        <p:nvSpPr>
          <p:cNvPr id="3" name="Sisällön paikkamerkki 2">
            <a:extLst>
              <a:ext uri="{FF2B5EF4-FFF2-40B4-BE49-F238E27FC236}">
                <a16:creationId xmlns:a16="http://schemas.microsoft.com/office/drawing/2014/main" id="{50B04CC4-BE41-40A3-91D0-6EF3023A2124}"/>
              </a:ext>
            </a:extLst>
          </p:cNvPr>
          <p:cNvSpPr>
            <a:spLocks noGrp="1"/>
          </p:cNvSpPr>
          <p:nvPr>
            <p:ph idx="1"/>
          </p:nvPr>
        </p:nvSpPr>
        <p:spPr>
          <a:xfrm>
            <a:off x="996970" y="1646238"/>
            <a:ext cx="9193086" cy="4351338"/>
          </a:xfrm>
        </p:spPr>
        <p:style>
          <a:lnRef idx="2">
            <a:schemeClr val="accent3"/>
          </a:lnRef>
          <a:fillRef idx="1">
            <a:schemeClr val="lt1"/>
          </a:fillRef>
          <a:effectRef idx="0">
            <a:schemeClr val="accent3"/>
          </a:effectRef>
          <a:fontRef idx="minor">
            <a:schemeClr val="dk1"/>
          </a:fontRef>
        </p:style>
        <p:txBody>
          <a:bodyPr>
            <a:normAutofit/>
          </a:bodyPr>
          <a:lstStyle/>
          <a:p>
            <a:pPr marL="0" indent="0">
              <a:buNone/>
            </a:pPr>
            <a:r>
              <a:rPr lang="fi-FI" sz="2000" i="1" dirty="0" err="1">
                <a:solidFill>
                  <a:schemeClr val="accent6">
                    <a:lumMod val="50000"/>
                  </a:schemeClr>
                </a:solidFill>
              </a:rPr>
              <a:t>Happy</a:t>
            </a:r>
            <a:r>
              <a:rPr lang="fi-FI" sz="2000" i="1" dirty="0">
                <a:solidFill>
                  <a:schemeClr val="accent6">
                    <a:lumMod val="50000"/>
                  </a:schemeClr>
                </a:solidFill>
              </a:rPr>
              <a:t> </a:t>
            </a:r>
            <a:r>
              <a:rPr lang="fi-FI" sz="2000" i="1" dirty="0" err="1">
                <a:solidFill>
                  <a:schemeClr val="accent6">
                    <a:lumMod val="50000"/>
                  </a:schemeClr>
                </a:solidFill>
              </a:rPr>
              <a:t>or</a:t>
            </a:r>
            <a:r>
              <a:rPr lang="fi-FI" sz="2000" i="1" dirty="0">
                <a:solidFill>
                  <a:schemeClr val="accent6">
                    <a:lumMod val="50000"/>
                  </a:schemeClr>
                </a:solidFill>
              </a:rPr>
              <a:t> </a:t>
            </a:r>
            <a:r>
              <a:rPr lang="fi-FI" sz="2000" i="1" dirty="0" err="1">
                <a:solidFill>
                  <a:schemeClr val="accent6">
                    <a:lumMod val="50000"/>
                  </a:schemeClr>
                </a:solidFill>
              </a:rPr>
              <a:t>Not</a:t>
            </a:r>
            <a:r>
              <a:rPr lang="fi-FI" sz="2000" i="1" dirty="0">
                <a:solidFill>
                  <a:schemeClr val="accent6">
                    <a:lumMod val="50000"/>
                  </a:schemeClr>
                </a:solidFill>
              </a:rPr>
              <a:t> palautetta kerätään yksiköissä jatkuvana palautteena</a:t>
            </a:r>
          </a:p>
          <a:p>
            <a:pPr marL="0" indent="0">
              <a:buNone/>
            </a:pPr>
            <a:r>
              <a:rPr lang="fi-FI" sz="2000" i="1" dirty="0">
                <a:solidFill>
                  <a:schemeClr val="accent6">
                    <a:lumMod val="50000"/>
                  </a:schemeClr>
                </a:solidFill>
              </a:rPr>
              <a:t>- </a:t>
            </a:r>
            <a:r>
              <a:rPr lang="fi-FI" sz="2000" i="1" dirty="0" err="1">
                <a:solidFill>
                  <a:schemeClr val="accent6">
                    <a:lumMod val="50000"/>
                  </a:schemeClr>
                </a:solidFill>
              </a:rPr>
              <a:t>Happy</a:t>
            </a:r>
            <a:r>
              <a:rPr lang="fi-FI" sz="2000" i="1" dirty="0">
                <a:solidFill>
                  <a:schemeClr val="accent6">
                    <a:lumMod val="50000"/>
                  </a:schemeClr>
                </a:solidFill>
              </a:rPr>
              <a:t> </a:t>
            </a:r>
            <a:r>
              <a:rPr lang="fi-FI" sz="2000" i="1" dirty="0" err="1">
                <a:solidFill>
                  <a:schemeClr val="accent6">
                    <a:lumMod val="50000"/>
                  </a:schemeClr>
                </a:solidFill>
              </a:rPr>
              <a:t>or</a:t>
            </a:r>
            <a:r>
              <a:rPr lang="fi-FI" sz="2000" i="1" dirty="0">
                <a:solidFill>
                  <a:schemeClr val="accent6">
                    <a:lumMod val="50000"/>
                  </a:schemeClr>
                </a:solidFill>
              </a:rPr>
              <a:t> </a:t>
            </a:r>
            <a:r>
              <a:rPr lang="fi-FI" sz="2000" i="1" dirty="0" err="1">
                <a:solidFill>
                  <a:schemeClr val="accent6">
                    <a:lumMod val="50000"/>
                  </a:schemeClr>
                </a:solidFill>
              </a:rPr>
              <a:t>Not</a:t>
            </a:r>
            <a:r>
              <a:rPr lang="fi-FI" sz="2000" i="1" dirty="0">
                <a:solidFill>
                  <a:schemeClr val="accent6">
                    <a:lumMod val="50000"/>
                  </a:schemeClr>
                </a:solidFill>
              </a:rPr>
              <a:t> </a:t>
            </a:r>
            <a:r>
              <a:rPr lang="fi-FI" sz="2000" i="1" dirty="0" err="1">
                <a:solidFill>
                  <a:schemeClr val="accent6">
                    <a:lumMod val="50000"/>
                  </a:schemeClr>
                </a:solidFill>
              </a:rPr>
              <a:t>indexi</a:t>
            </a:r>
            <a:r>
              <a:rPr lang="fi-FI" sz="2000" i="1" dirty="0">
                <a:solidFill>
                  <a:schemeClr val="accent6">
                    <a:lumMod val="50000"/>
                  </a:schemeClr>
                </a:solidFill>
              </a:rPr>
              <a:t> molemmilla osastoilla &gt; 90</a:t>
            </a:r>
          </a:p>
        </p:txBody>
      </p:sp>
    </p:spTree>
    <p:extLst>
      <p:ext uri="{BB962C8B-B14F-4D97-AF65-F5344CB8AC3E}">
        <p14:creationId xmlns:p14="http://schemas.microsoft.com/office/powerpoint/2010/main" val="329727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33001FB-854E-7D9B-80A2-39C7381694A7}"/>
              </a:ext>
            </a:extLst>
          </p:cNvPr>
          <p:cNvSpPr>
            <a:spLocks noGrp="1"/>
          </p:cNvSpPr>
          <p:nvPr>
            <p:ph type="title"/>
          </p:nvPr>
        </p:nvSpPr>
        <p:spPr>
          <a:xfrm>
            <a:off x="948239" y="243280"/>
            <a:ext cx="9241817" cy="1325563"/>
          </a:xfrm>
        </p:spPr>
        <p:txBody>
          <a:bodyPr>
            <a:normAutofit/>
          </a:bodyPr>
          <a:lstStyle/>
          <a:p>
            <a:r>
              <a:rPr lang="fi-FI" sz="3200" b="1"/>
              <a:t>Asiakkaiden raportoima turvallisuustieto</a:t>
            </a:r>
          </a:p>
        </p:txBody>
      </p:sp>
      <p:sp>
        <p:nvSpPr>
          <p:cNvPr id="3" name="Sisällön paikkamerkki 2">
            <a:extLst>
              <a:ext uri="{FF2B5EF4-FFF2-40B4-BE49-F238E27FC236}">
                <a16:creationId xmlns:a16="http://schemas.microsoft.com/office/drawing/2014/main" id="{C7E8DA43-0DEB-4FEB-C6AF-86B5300F8C16}"/>
              </a:ext>
            </a:extLst>
          </p:cNvPr>
          <p:cNvSpPr>
            <a:spLocks noGrp="1"/>
          </p:cNvSpPr>
          <p:nvPr>
            <p:ph idx="1"/>
          </p:nvPr>
        </p:nvSpPr>
        <p:spPr>
          <a:xfrm>
            <a:off x="569885" y="1349905"/>
            <a:ext cx="10863384" cy="4429685"/>
          </a:xfrm>
        </p:spPr>
        <p:txBody>
          <a:bodyPr/>
          <a:lstStyle/>
          <a:p>
            <a:endParaRPr lang="fi-FI"/>
          </a:p>
        </p:txBody>
      </p:sp>
      <p:graphicFrame>
        <p:nvGraphicFramePr>
          <p:cNvPr id="4" name="Taulukko 3">
            <a:extLst>
              <a:ext uri="{FF2B5EF4-FFF2-40B4-BE49-F238E27FC236}">
                <a16:creationId xmlns:a16="http://schemas.microsoft.com/office/drawing/2014/main" id="{ACFD521C-12D5-438E-B01E-4C80EB140902}"/>
              </a:ext>
            </a:extLst>
          </p:cNvPr>
          <p:cNvGraphicFramePr>
            <a:graphicFrameLocks noGrp="1"/>
          </p:cNvGraphicFramePr>
          <p:nvPr>
            <p:extLst>
              <p:ext uri="{D42A27DB-BD31-4B8C-83A1-F6EECF244321}">
                <p14:modId xmlns:p14="http://schemas.microsoft.com/office/powerpoint/2010/main" val="2071401505"/>
              </p:ext>
            </p:extLst>
          </p:nvPr>
        </p:nvGraphicFramePr>
        <p:xfrm>
          <a:off x="771896" y="1343025"/>
          <a:ext cx="10658458" cy="5536074"/>
        </p:xfrm>
        <a:graphic>
          <a:graphicData uri="http://schemas.openxmlformats.org/drawingml/2006/table">
            <a:tbl>
              <a:tblPr firstRow="1" bandRow="1">
                <a:tableStyleId>{5C22544A-7EE6-4342-B048-85BDC9FD1C3A}</a:tableStyleId>
              </a:tblPr>
              <a:tblGrid>
                <a:gridCol w="4981626">
                  <a:extLst>
                    <a:ext uri="{9D8B030D-6E8A-4147-A177-3AD203B41FA5}">
                      <a16:colId xmlns:a16="http://schemas.microsoft.com/office/drawing/2014/main" val="3856587348"/>
                    </a:ext>
                  </a:extLst>
                </a:gridCol>
                <a:gridCol w="5676832">
                  <a:extLst>
                    <a:ext uri="{9D8B030D-6E8A-4147-A177-3AD203B41FA5}">
                      <a16:colId xmlns:a16="http://schemas.microsoft.com/office/drawing/2014/main" val="467338485"/>
                    </a:ext>
                  </a:extLst>
                </a:gridCol>
              </a:tblGrid>
              <a:tr h="1789473">
                <a:tc>
                  <a:txBody>
                    <a:bodyPr/>
                    <a:lstStyle/>
                    <a:p>
                      <a:pPr marL="0" marR="0" lvl="0" indent="0" algn="l" rtl="0" eaLnBrk="1" fontAlgn="auto" latinLnBrk="0" hangingPunct="1">
                        <a:lnSpc>
                          <a:spcPct val="100000"/>
                        </a:lnSpc>
                        <a:spcBef>
                          <a:spcPts val="0"/>
                        </a:spcBef>
                        <a:spcAft>
                          <a:spcPts val="0"/>
                        </a:spcAft>
                        <a:buClrTx/>
                        <a:buSzTx/>
                        <a:buFontTx/>
                        <a:buNone/>
                      </a:pPr>
                      <a:r>
                        <a:rPr lang="fi-FI" dirty="0">
                          <a:solidFill>
                            <a:schemeClr val="tx1"/>
                          </a:solidFill>
                        </a:rPr>
                        <a:t>Asiakkaiden tekemät vaaratapahtumailmoitukset (</a:t>
                      </a:r>
                      <a:r>
                        <a:rPr lang="fi-FI" dirty="0" err="1">
                          <a:solidFill>
                            <a:schemeClr val="tx1"/>
                          </a:solidFill>
                        </a:rPr>
                        <a:t>HaiPro</a:t>
                      </a:r>
                      <a:r>
                        <a:rPr lang="fi-FI" dirty="0">
                          <a:solidFill>
                            <a:schemeClr val="tx1"/>
                          </a:solidFill>
                        </a:rPr>
                        <a:t>) 0% osuus, kaikista ilmoituksista</a:t>
                      </a:r>
                    </a:p>
                    <a:p>
                      <a:pPr marL="0" marR="0" lvl="0" indent="0" algn="l" rtl="0" eaLnBrk="1" fontAlgn="auto" latinLnBrk="0" hangingPunct="1">
                        <a:lnSpc>
                          <a:spcPct val="100000"/>
                        </a:lnSpc>
                        <a:spcBef>
                          <a:spcPts val="0"/>
                        </a:spcBef>
                        <a:spcAft>
                          <a:spcPts val="0"/>
                        </a:spcAft>
                        <a:buClrTx/>
                        <a:buSzTx/>
                        <a:buFontTx/>
                        <a:buNone/>
                      </a:pPr>
                      <a:r>
                        <a:rPr lang="fi-FI" dirty="0">
                          <a:solidFill>
                            <a:schemeClr val="tx1"/>
                          </a:solidFill>
                        </a:rPr>
                        <a:t>- </a:t>
                      </a:r>
                      <a:r>
                        <a:rPr lang="fi-FI" b="0" dirty="0">
                          <a:solidFill>
                            <a:schemeClr val="tx1"/>
                          </a:solidFill>
                        </a:rPr>
                        <a:t>Asiakkaiden tekemiä ilmoituksia ei tällä jaksolla</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solidFill>
                            <a:schemeClr val="tx1"/>
                          </a:solidFill>
                        </a:rPr>
                        <a:t>Palautteiden perusteella toteutetut kehittämistoimenpiteet:</a:t>
                      </a:r>
                    </a:p>
                    <a:p>
                      <a:endParaRPr lang="fi-FI" b="1" dirty="0">
                        <a:solidFill>
                          <a:schemeClr val="tx1"/>
                        </a:solidFill>
                      </a:endParaRPr>
                    </a:p>
                    <a:p>
                      <a:endParaRPr lang="fi-FI" b="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112425623"/>
                  </a:ext>
                </a:extLst>
              </a:tr>
              <a:tr h="11862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solidFill>
                            <a:schemeClr val="tx1"/>
                          </a:solidFill>
                        </a:rPr>
                        <a:t>Yhteydenotot potilas- ja sosiaaliasiavastaavaan, määrä </a:t>
                      </a:r>
                    </a:p>
                    <a:p>
                      <a:r>
                        <a:rPr lang="fi-FI" b="1" dirty="0">
                          <a:solidFill>
                            <a:schemeClr val="tx1"/>
                          </a:solidFill>
                        </a:rPr>
                        <a:t>- </a:t>
                      </a:r>
                      <a:r>
                        <a:rPr lang="fi-FI" b="0" dirty="0">
                          <a:solidFill>
                            <a:schemeClr val="tx1"/>
                          </a:solidFill>
                        </a:rPr>
                        <a:t>Tietoa ei ole saatu </a:t>
                      </a:r>
                      <a:r>
                        <a:rPr lang="fi-FI" b="0" dirty="0" err="1">
                          <a:solidFill>
                            <a:schemeClr val="tx1"/>
                          </a:solidFill>
                        </a:rPr>
                        <a:t>ko</a:t>
                      </a:r>
                      <a:r>
                        <a:rPr lang="fi-FI" b="0" dirty="0">
                          <a:solidFill>
                            <a:schemeClr val="tx1"/>
                          </a:solidFill>
                        </a:rPr>
                        <a:t> ajalta </a:t>
                      </a: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vMerge="1">
                  <a:txBody>
                    <a:bodyPr/>
                    <a:lstStyle/>
                    <a:p>
                      <a:endParaRPr lang="fi-FI" b="1">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55836611"/>
                  </a:ext>
                </a:extLst>
              </a:tr>
              <a:tr h="1457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solidFill>
                            <a:schemeClr val="tx1"/>
                          </a:solidFill>
                        </a:rPr>
                        <a:t>Kantelut ja muistutukset, määrä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solidFill>
                            <a:schemeClr val="tx1"/>
                          </a:solidFill>
                        </a:rPr>
                        <a:t>- </a:t>
                      </a:r>
                      <a:r>
                        <a:rPr lang="fi-FI" b="0" dirty="0">
                          <a:solidFill>
                            <a:schemeClr val="tx1"/>
                          </a:solidFill>
                        </a:rPr>
                        <a:t>Tietoa ei ole </a:t>
                      </a:r>
                      <a:r>
                        <a:rPr lang="fi-FI" b="0" dirty="0" err="1">
                          <a:solidFill>
                            <a:schemeClr val="tx1"/>
                          </a:solidFill>
                        </a:rPr>
                        <a:t>ko</a:t>
                      </a:r>
                      <a:r>
                        <a:rPr lang="fi-FI" b="0" dirty="0">
                          <a:solidFill>
                            <a:schemeClr val="tx1"/>
                          </a:solidFill>
                        </a:rPr>
                        <a:t> ajalta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b="1" dirty="0" err="1">
                          <a:solidFill>
                            <a:schemeClr val="tx1"/>
                          </a:solidFill>
                        </a:rPr>
                        <a:t>Os</a:t>
                      </a:r>
                      <a:r>
                        <a:rPr lang="fi-FI" b="1" dirty="0">
                          <a:solidFill>
                            <a:schemeClr val="tx1"/>
                          </a:solidFill>
                        </a:rPr>
                        <a:t> B </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fi-FI" b="1" dirty="0" err="1">
                          <a:solidFill>
                            <a:schemeClr val="tx1"/>
                          </a:solidFill>
                        </a:rPr>
                        <a:t>Os</a:t>
                      </a:r>
                      <a:r>
                        <a:rPr lang="fi-FI" b="1" dirty="0">
                          <a:solidFill>
                            <a:schemeClr val="tx1"/>
                          </a:solidFill>
                        </a:rPr>
                        <a:t> 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a:solidFill>
                            <a:schemeClr val="tx1"/>
                          </a:solidFill>
                        </a:rPr>
                        <a:t>Potilasvahingot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err="1">
                          <a:solidFill>
                            <a:schemeClr val="tx1"/>
                          </a:solidFill>
                        </a:rPr>
                        <a:t>Os</a:t>
                      </a:r>
                      <a:r>
                        <a:rPr lang="fi-FI" b="1" dirty="0">
                          <a:solidFill>
                            <a:schemeClr val="tx1"/>
                          </a:solidFill>
                        </a:rPr>
                        <a:t> 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b="1" dirty="0" err="1">
                          <a:solidFill>
                            <a:schemeClr val="tx1"/>
                          </a:solidFill>
                        </a:rPr>
                        <a:t>Os</a:t>
                      </a:r>
                      <a:r>
                        <a:rPr lang="fi-FI" b="1" dirty="0">
                          <a:solidFill>
                            <a:schemeClr val="tx1"/>
                          </a:solidFill>
                        </a:rPr>
                        <a:t> B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fi-FI" b="1" dirty="0">
                        <a:solidFill>
                          <a:schemeClr val="tx1"/>
                        </a:solidFill>
                      </a:endParaRPr>
                    </a:p>
                    <a:p>
                      <a:endParaRPr lang="fi-FI" b="1" dirty="0">
                        <a:solidFill>
                          <a:schemeClr val="tx1"/>
                        </a:solidFill>
                      </a:endParaRPr>
                    </a:p>
                  </a:txBody>
                  <a:tcPr>
                    <a:lnL w="12700" cap="flat" cmpd="sng" algn="ctr">
                      <a:solidFill>
                        <a:schemeClr val="accent6">
                          <a:lumMod val="50000"/>
                        </a:schemeClr>
                      </a:solidFill>
                      <a:prstDash val="solid"/>
                      <a:round/>
                      <a:headEnd type="none" w="med" len="med"/>
                      <a:tailEnd type="none" w="med" len="med"/>
                    </a:lnL>
                    <a:lnR w="12700" cap="flat" cmpd="sng" algn="ctr">
                      <a:solidFill>
                        <a:schemeClr val="accent6">
                          <a:lumMod val="50000"/>
                        </a:schemeClr>
                      </a:solidFill>
                      <a:prstDash val="solid"/>
                      <a:round/>
                      <a:headEnd type="none" w="med" len="med"/>
                      <a:tailEnd type="none" w="med" len="med"/>
                    </a:lnR>
                    <a:lnT w="12700" cap="flat" cmpd="sng" algn="ctr">
                      <a:solidFill>
                        <a:schemeClr val="accent6">
                          <a:lumMod val="50000"/>
                        </a:schemeClr>
                      </a:solidFill>
                      <a:prstDash val="solid"/>
                      <a:round/>
                      <a:headEnd type="none" w="med" len="med"/>
                      <a:tailEnd type="none" w="med" len="med"/>
                    </a:lnT>
                    <a:lnB w="12700" cap="flat" cmpd="sng" algn="ctr">
                      <a:solidFill>
                        <a:schemeClr val="accent6">
                          <a:lumMod val="50000"/>
                        </a:schemeClr>
                      </a:solidFill>
                      <a:prstDash val="solid"/>
                      <a:round/>
                      <a:headEnd type="none" w="med" len="med"/>
                      <a:tailEnd type="none" w="med" len="med"/>
                    </a:lnB>
                    <a:solidFill>
                      <a:schemeClr val="bg1"/>
                    </a:solidFill>
                  </a:tcPr>
                </a:tc>
                <a:tc vMerge="1">
                  <a:txBody>
                    <a:bodyPr/>
                    <a:lstStyle/>
                    <a:p>
                      <a:endParaRPr lang="fi-FI"/>
                    </a:p>
                  </a:txBody>
                  <a:tcPr/>
                </a:tc>
                <a:extLst>
                  <a:ext uri="{0D108BD9-81ED-4DB2-BD59-A6C34878D82A}">
                    <a16:rowId xmlns:a16="http://schemas.microsoft.com/office/drawing/2014/main" val="3400290763"/>
                  </a:ext>
                </a:extLst>
              </a:tr>
            </a:tbl>
          </a:graphicData>
        </a:graphic>
      </p:graphicFrame>
    </p:spTree>
    <p:extLst>
      <p:ext uri="{BB962C8B-B14F-4D97-AF65-F5344CB8AC3E}">
        <p14:creationId xmlns:p14="http://schemas.microsoft.com/office/powerpoint/2010/main" val="4028057490"/>
      </p:ext>
    </p:extLst>
  </p:cSld>
  <p:clrMapOvr>
    <a:masterClrMapping/>
  </p:clrMapOvr>
</p:sld>
</file>

<file path=ppt/theme/theme1.xml><?xml version="1.0" encoding="utf-8"?>
<a:theme xmlns:a="http://schemas.openxmlformats.org/drawingml/2006/main" name="Office-teema">
  <a:themeElements>
    <a:clrScheme name="Office-te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ainuun hyvinvointialue PP-pohja" id="{27D20629-15E1-47A6-B736-73D54627FE51}" vid="{62829828-F29B-4D44-950F-AC579BBB9F50}"/>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HB_ApprovedBy xmlns="57774dac-5171-47f4-8925-8bec5173786e">
      <UserInfo>
        <DisplayName/>
        <AccountId xsi:nil="true"/>
        <AccountType/>
      </UserInfo>
    </HB_ApprovedBy>
    <HB_ReviewDate xmlns="57774dac-5171-47f4-8925-8bec5173786e">2027-01-14T22:00:00+00:00</HB_ReviewDate>
    <HB_OrganizationIDs_FullPath xmlns="57774dac-5171-47f4-8925-8bec5173786e" xsi:nil="true"/>
    <HB_ParentID_FullPath xmlns="57774dac-5171-47f4-8925-8bec5173786e">Järjestämisen tuki/Laadunhallinta ja valvonta
</HB_ParentID_FullPath>
    <HB_RefStdIDs xmlns="57774dac-5171-47f4-8925-8bec5173786e" xsi:nil="true"/>
    <HB_ApproversGroup xmlns="57774dac-5171-47f4-8925-8bec5173786e">Korhonen Virpi</HB_ApproversGroup>
    <HB_ValidEnd xmlns="57774dac-5171-47f4-8925-8bec5173786e" xsi:nil="true"/>
    <HB_RefStdIDs_FullPath xmlns="57774dac-5171-47f4-8925-8bec5173786e" xsi:nil="true"/>
    <HB_DocCode xmlns="57774dac-5171-47f4-8925-8bec5173786e">21857</HB_DocCode>
    <HB_ParentID xmlns="57774dac-5171-47f4-8925-8bec5173786e">73</HB_ParentID>
    <HB_ProcessIDs xmlns="57774dac-5171-47f4-8925-8bec5173786e" xsi:nil="true"/>
    <HB_DocumentSigned xmlns="57774dac-5171-47f4-8925-8bec5173786e" xsi:nil="true"/>
    <HB_ValidBegin xmlns="57774dac-5171-47f4-8925-8bec5173786e" xsi:nil="true"/>
    <HB_DocumentVersionSystem xmlns="57774dac-5171-47f4-8925-8bec5173786e">1</HB_DocumentVersionSystem>
    <HB_CreateDate xmlns="57774dac-5171-47f4-8925-8bec5173786e">2025-01-15T13:33:46+00:00</HB_CreateDate>
    <HB_ProcessIDs_FullPath xmlns="57774dac-5171-47f4-8925-8bec5173786e" xsi:nil="true"/>
    <HB_VersionComments xmlns="57774dac-5171-47f4-8925-8bec5173786e" xsi:nil="true"/>
    <HB_OrganizationIDs xmlns="57774dac-5171-47f4-8925-8bec5173786e" xsi:nil="true"/>
    <TaxCatchAll xmlns="57774dac-5171-47f4-8925-8bec5173786e">
      <Value>4</Value>
    </TaxCatchAll>
    <HB_ApproversGroupDate xmlns="57774dac-5171-47f4-8925-8bec5173786e">2025-01-15T13:50:25+00:00</HB_ApproversGroupDate>
    <HB_Reviewer xmlns="57774dac-5171-47f4-8925-8bec5173786e">
      <UserInfo>
        <DisplayName>Suomalainen Tarja</DisplayName>
        <AccountId>19</AccountId>
        <AccountType/>
      </UserInfo>
    </HB_Reviewer>
    <HB_Author xmlns="57774dac-5171-47f4-8925-8bec5173786e">
      <UserInfo>
        <DisplayName>Näsänen Merja</DisplayName>
        <AccountId>39</AccountId>
        <AccountType/>
      </UserInfo>
    </HB_Author>
    <HB_DocType xmlns="57774dac-5171-47f4-8925-8bec5173786e">Hallinnollinen lomake</HB_DocType>
    <HB_InspectionDate xmlns="57774dac-5171-47f4-8925-8bec5173786e" xsi:nil="true"/>
    <HB_Inspector xmlns="57774dac-5171-47f4-8925-8bec5173786e" xsi:nil="true"/>
    <HB_References xmlns="57774dac-5171-47f4-8925-8bec5173786e" xsi:nil="true"/>
    <HB_SourceWorkspace xmlns="57774dac-5171-47f4-8925-8bec5173786e">handbook</HB_SourceWorkspace>
    <HB_DocTitle xmlns="57774dac-5171-47f4-8925-8bec5173786e">Palvelyksikkö Omavalvonnan osavuosiraportti pohja 3 kk jakso</HB_DocTitle>
    <SharedWithUsers xmlns="7075b817-c215-4363-a115-bd0ab826d931">
      <UserInfo>
        <DisplayName>Kanervo Ritva</DisplayName>
        <AccountId>36</AccountId>
        <AccountType/>
      </UserInfo>
      <UserInfo>
        <DisplayName>Mäklin Jaana</DisplayName>
        <AccountId>48</AccountId>
        <AccountType/>
      </UserInfo>
    </SharedWithUsers>
    <lcf76f155ced4ddcb4097134ff3c332f xmlns="bb6d859f-7529-4784-9e62-bbc119a138f2">
      <Terms xmlns="http://schemas.microsoft.com/office/infopath/2007/PartnerControls"/>
    </lcf76f155ced4ddcb4097134ff3c332f>
    <MassRunTimestamp xmlns="bb6d859f-7529-4784-9e62-bbc119a138f2" xsi:nil="true"/>
    <HB_MajorVersionNumber xmlns="bb6d859f-7529-4784-9e62-bbc119a138f2">1</HB_MajorVersionNumber>
    <MassEditTimestamp xmlns="bb6d859f-7529-4784-9e62-bbc119a138f2" xsi:nil="true"/>
    <URL xmlns="bb6d859f-7529-4784-9e62-bbc119a138f2">
      <Url xsi:nil="true"/>
      <Description xsi:nil="true"/>
    </URL>
    <HB_MetaData xmlns="bb6d859f-7529-4784-9e62-bbc119a138f2">22758</HB_MetaData>
    <HB_ReviewStatusID xmlns="bb6d859f-7529-4784-9e62-bbc119a138f2" xsi:nil="true"/>
    <b3cdd1ba41c647e2920555d9302ce4a9 xmlns="bb6d859f-7529-4784-9e62-bbc119a138f2">
      <Terms xmlns="http://schemas.microsoft.com/office/infopath/2007/PartnerControls">
        <TermInfo xmlns="http://schemas.microsoft.com/office/infopath/2007/PartnerControls">
          <TermName xmlns="http://schemas.microsoft.com/office/infopath/2007/PartnerControls">Ei julkaista ulkoisella verkkosivulla</TermName>
          <TermId xmlns="http://schemas.microsoft.com/office/infopath/2007/PartnerControls">e9166925-b574-4edf-8436-6361d014d391</TermId>
        </TermInfo>
      </Terms>
    </b3cdd1ba41c647e2920555d9302ce4a9>
    <HB_ReadReceipts xmlns="bb6d859f-7529-4784-9e62-bbc119a138f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QualityFirst Handbook Library item" ma:contentTypeID="0x010100DB1082CD175B4113BAA831FD9ECCBD5700560857CDE9B9F54DBD99F3565CD00978" ma:contentTypeVersion="52" ma:contentTypeDescription="QualityFirst Handbook Library item" ma:contentTypeScope="" ma:versionID="bf009de4024fd2e7ec5177498cd5f662">
  <xsd:schema xmlns:xsd="http://www.w3.org/2001/XMLSchema" xmlns:xs="http://www.w3.org/2001/XMLSchema" xmlns:p="http://schemas.microsoft.com/office/2006/metadata/properties" xmlns:ns2="57774dac-5171-47f4-8925-8bec5173786e" xmlns:ns3="bb6d859f-7529-4784-9e62-bbc119a138f2" xmlns:ns4="7075b817-c215-4363-a115-bd0ab826d931" targetNamespace="http://schemas.microsoft.com/office/2006/metadata/properties" ma:root="true" ma:fieldsID="ed07a0e0e5e5d9cf57381ddbf771b8e5" ns2:_="" ns3:_="" ns4:_="">
    <xsd:import namespace="57774dac-5171-47f4-8925-8bec5173786e"/>
    <xsd:import namespace="bb6d859f-7529-4784-9e62-bbc119a138f2"/>
    <xsd:import namespace="7075b817-c215-4363-a115-bd0ab826d931"/>
    <xsd:element name="properties">
      <xsd:complexType>
        <xsd:sequence>
          <xsd:element name="documentManagement">
            <xsd:complexType>
              <xsd:all>
                <xsd:element ref="ns2:HB_DocTitle" minOccurs="0"/>
                <xsd:element ref="ns2:HB_Author" minOccurs="0"/>
                <xsd:element ref="ns2:HB_Reviewer" minOccurs="0"/>
                <xsd:element ref="ns2:HB_ApprovedBy" minOccurs="0"/>
                <xsd:element ref="ns2:HB_CreateDate" minOccurs="0"/>
                <xsd:element ref="ns2:HB_ValidBegin" minOccurs="0"/>
                <xsd:element ref="ns2:HB_ValidEnd" minOccurs="0"/>
                <xsd:element ref="ns2:HB_ReviewDate" minOccurs="0"/>
                <xsd:element ref="ns2:HB_ApproversGroupDate" minOccurs="0"/>
                <xsd:element ref="ns2:HB_InspectionDate" minOccurs="0"/>
                <xsd:element ref="ns2:HB_DocCode" minOccurs="0"/>
                <xsd:element ref="ns2:HB_DocType" minOccurs="0"/>
                <xsd:element ref="ns2:HB_ParentID" minOccurs="0"/>
                <xsd:element ref="ns2:HB_ParentID_FullPath" minOccurs="0"/>
                <xsd:element ref="ns2:HB_OrganizationIDs" minOccurs="0"/>
                <xsd:element ref="ns2:HB_OrganizationIDs_FullPath" minOccurs="0"/>
                <xsd:element ref="ns2:HB_ProcessIDs" minOccurs="0"/>
                <xsd:element ref="ns2:HB_ProcessIDs_FullPath" minOccurs="0"/>
                <xsd:element ref="ns2:HB_RefStdIDs" minOccurs="0"/>
                <xsd:element ref="ns2:HB_RefStdIDs_FullPath" minOccurs="0"/>
                <xsd:element ref="ns2:HB_DocumentVersionSystem" minOccurs="0"/>
                <xsd:element ref="ns2:HB_ApproversGroup" minOccurs="0"/>
                <xsd:element ref="ns2:HB_SourceWorkspace" minOccurs="0"/>
                <xsd:element ref="ns2:HB_Inspector" minOccurs="0"/>
                <xsd:element ref="ns2:HB_VersionComments" minOccurs="0"/>
                <xsd:element ref="ns2:HB_References" minOccurs="0"/>
                <xsd:element ref="ns2:HB_DocumentSigned" minOccurs="0"/>
                <xsd:element ref="ns3:HB_MetaData" minOccurs="0"/>
                <xsd:element ref="ns3:HB_MajorVersionNumber" minOccurs="0"/>
                <xsd:element ref="ns3:URL" minOccurs="0"/>
                <xsd:element ref="ns3:b3cdd1ba41c647e2920555d9302ce4a9" minOccurs="0"/>
                <xsd:element ref="ns2:TaxCatchAll" minOccurs="0"/>
                <xsd:element ref="ns3:MediaServiceMetadata" minOccurs="0"/>
                <xsd:element ref="ns3:MediaServiceFastMetadata" minOccurs="0"/>
                <xsd:element ref="ns3:lcf76f155ced4ddcb4097134ff3c332f" minOccurs="0"/>
                <xsd:element ref="ns3:MediaServiceOCR" minOccurs="0"/>
                <xsd:element ref="ns3:MediaServiceGenerationTime" minOccurs="0"/>
                <xsd:element ref="ns3:MediaServiceEventHashCode" minOccurs="0"/>
                <xsd:element ref="ns3:HB_ReadReceipts" minOccurs="0"/>
                <xsd:element ref="ns3:HB_ReviewStatusID" minOccurs="0"/>
                <xsd:element ref="ns3:MediaLengthInSeconds" minOccurs="0"/>
                <xsd:element ref="ns3:MediaServiceDateTaken" minOccurs="0"/>
                <xsd:element ref="ns3:MediaServiceObjectDetectorVersions" minOccurs="0"/>
                <xsd:element ref="ns4:SharedWithUsers" minOccurs="0"/>
                <xsd:element ref="ns4:SharedWithDetails" minOccurs="0"/>
                <xsd:element ref="ns3:MediaServiceSearchProperties" minOccurs="0"/>
                <xsd:element ref="ns3:MassEditTimestamp" minOccurs="0"/>
                <xsd:element ref="ns3:MassRunTimestam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74dac-5171-47f4-8925-8bec5173786e" elementFormDefault="qualified">
    <xsd:import namespace="http://schemas.microsoft.com/office/2006/documentManagement/types"/>
    <xsd:import namespace="http://schemas.microsoft.com/office/infopath/2007/PartnerControls"/>
    <xsd:element name="HB_DocTitle" ma:index="8" nillable="true" ma:displayName="HB Otsikko" ma:indexed="true" ma:internalName="HB_DocTitle">
      <xsd:simpleType>
        <xsd:restriction base="dms:Text"/>
      </xsd:simpleType>
    </xsd:element>
    <xsd:element name="HB_Author" ma:index="9" nillable="true" ma:displayName="HB Laatija" ma:internalName="HB_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B_Reviewer" ma:index="10" nillable="true" ma:displayName="HB Katselmoija" ma:internalName="HB_Review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B_ApprovedBy" ma:index="11" nillable="true" ma:displayName="HB_ApprovedBy" ma:internalName="HB_Approv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B_CreateDate" ma:index="12" nillable="true" ma:displayName="HB Luotu" ma:format="DateOnly" ma:internalName="HB_CreateDate">
      <xsd:simpleType>
        <xsd:restriction base="dms:DateTime"/>
      </xsd:simpleType>
    </xsd:element>
    <xsd:element name="HB_ValidBegin" ma:index="13" nillable="true" ma:displayName="HB Voimassa alkaen" ma:format="DateOnly" ma:internalName="HB_ValidBegin">
      <xsd:simpleType>
        <xsd:restriction base="dms:DateTime"/>
      </xsd:simpleType>
    </xsd:element>
    <xsd:element name="HB_ValidEnd" ma:index="14" nillable="true" ma:displayName="HB Voimassa päättyy" ma:format="DateOnly" ma:internalName="HB_ValidEnd">
      <xsd:simpleType>
        <xsd:restriction base="dms:DateTime"/>
      </xsd:simpleType>
    </xsd:element>
    <xsd:element name="HB_ReviewDate" ma:index="15" nillable="true" ma:displayName="HB Katselmointi pvm" ma:format="DateOnly" ma:internalName="HB_ReviewDate">
      <xsd:simpleType>
        <xsd:restriction base="dms:DateTime"/>
      </xsd:simpleType>
    </xsd:element>
    <xsd:element name="HB_ApproversGroupDate" ma:index="16" nillable="true" ma:displayName="HB Hyväksytty" ma:format="DateOnly" ma:internalName="HB_ApproversGroupDate">
      <xsd:simpleType>
        <xsd:restriction base="dms:DateTime"/>
      </xsd:simpleType>
    </xsd:element>
    <xsd:element name="HB_InspectionDate" ma:index="17" nillable="true" ma:displayName="HB Tarkastettu" ma:format="DateOnly" ma:internalName="HB_InspectionDate">
      <xsd:simpleType>
        <xsd:restriction base="dms:DateTime"/>
      </xsd:simpleType>
    </xsd:element>
    <xsd:element name="HB_DocCode" ma:index="18" nillable="true" ma:displayName="HB Tunniste" ma:indexed="true" ma:internalName="HB_DocCode">
      <xsd:simpleType>
        <xsd:restriction base="dms:Text"/>
      </xsd:simpleType>
    </xsd:element>
    <xsd:element name="HB_DocType" ma:index="19" nillable="true" ma:displayName="HB Tyyppi" ma:internalName="HB_DocType">
      <xsd:simpleType>
        <xsd:restriction base="dms:Text"/>
      </xsd:simpleType>
    </xsd:element>
    <xsd:element name="HB_ParentID" ma:index="20" nillable="true" ma:displayName="HB_ParentID" ma:internalName="HB_ParentID">
      <xsd:simpleType>
        <xsd:restriction base="dms:Text"/>
      </xsd:simpleType>
    </xsd:element>
    <xsd:element name="HB_ParentID_FullPath" ma:index="21" nillable="true" ma:displayName="HB_ParentID_FullPath" ma:internalName="HB_ParentID_FullPath">
      <xsd:simpleType>
        <xsd:restriction base="dms:Note"/>
      </xsd:simpleType>
    </xsd:element>
    <xsd:element name="HB_OrganizationIDs" ma:index="22" nillable="true" ma:displayName="HB_OrganizationIDs" ma:internalName="HB_OrganizationIDs">
      <xsd:simpleType>
        <xsd:restriction base="dms:Text"/>
      </xsd:simpleType>
    </xsd:element>
    <xsd:element name="HB_OrganizationIDs_FullPath" ma:index="23" nillable="true" ma:displayName="HB_OrganizationIDs_FullPath" ma:internalName="HB_OrganizationIDs_FullPath">
      <xsd:simpleType>
        <xsd:restriction base="dms:Note"/>
      </xsd:simpleType>
    </xsd:element>
    <xsd:element name="HB_ProcessIDs" ma:index="24" nillable="true" ma:displayName="HB_ProcessIDs" ma:internalName="HB_ProcessIDs">
      <xsd:simpleType>
        <xsd:restriction base="dms:Text"/>
      </xsd:simpleType>
    </xsd:element>
    <xsd:element name="HB_ProcessIDs_FullPath" ma:index="25" nillable="true" ma:displayName="HB_ProcessIDs_FullPath" ma:internalName="HB_ProcessIDs_FullPath">
      <xsd:simpleType>
        <xsd:restriction base="dms:Note"/>
      </xsd:simpleType>
    </xsd:element>
    <xsd:element name="HB_RefStdIDs" ma:index="26" nillable="true" ma:displayName="HB_RefStdIDs" ma:internalName="HB_RefStdIDs">
      <xsd:simpleType>
        <xsd:restriction base="dms:Text"/>
      </xsd:simpleType>
    </xsd:element>
    <xsd:element name="HB_RefStdIDs_FullPath" ma:index="27" nillable="true" ma:displayName="HB_RefStdIDs_FullPath" ma:internalName="HB_RefStdIDs_FullPath">
      <xsd:simpleType>
        <xsd:restriction base="dms:Note"/>
      </xsd:simpleType>
    </xsd:element>
    <xsd:element name="HB_DocumentVersionSystem" ma:index="28" nillable="true" ma:displayName="HB Versio" ma:internalName="HB_DocumentVersionSystem">
      <xsd:simpleType>
        <xsd:restriction base="dms:Text"/>
      </xsd:simpleType>
    </xsd:element>
    <xsd:element name="HB_ApproversGroup" ma:index="29" nillable="true" ma:displayName="HB Hyväksyjä" ma:internalName="HB_ApproversGroup">
      <xsd:simpleType>
        <xsd:restriction base="dms:Text"/>
      </xsd:simpleType>
    </xsd:element>
    <xsd:element name="HB_SourceWorkspace" ma:index="30" nillable="true" ma:displayName="HB Lähdetyötila" ma:internalName="HB_SourceWorkspace">
      <xsd:simpleType>
        <xsd:restriction base="dms:Text"/>
      </xsd:simpleType>
    </xsd:element>
    <xsd:element name="HB_Inspector" ma:index="31" nillable="true" ma:displayName="HB Tarkastaja" ma:internalName="HB_Inspector">
      <xsd:simpleType>
        <xsd:restriction base="dms:Text"/>
      </xsd:simpleType>
    </xsd:element>
    <xsd:element name="HB_VersionComments" ma:index="32" nillable="true" ma:displayName="HB Version kommentit" ma:internalName="HB_VersionComments">
      <xsd:simpleType>
        <xsd:restriction base="dms:Note"/>
      </xsd:simpleType>
    </xsd:element>
    <xsd:element name="HB_References" ma:index="33" nillable="true" ma:displayName="HB_References" ma:internalName="HB_References">
      <xsd:simpleType>
        <xsd:restriction base="dms:Note"/>
      </xsd:simpleType>
    </xsd:element>
    <xsd:element name="HB_DocumentSigned" ma:index="34" nillable="true" ma:displayName="HB Asiakirja allekirjoitettu" ma:internalName="HB_DocumentSigned">
      <xsd:simpleType>
        <xsd:restriction base="dms:Boolean"/>
      </xsd:simpleType>
    </xsd:element>
    <xsd:element name="TaxCatchAll" ma:index="41" nillable="true" ma:displayName="Taxonomy Catch All Column" ma:hidden="true" ma:list="{8432e53c-ef81-4e10-bfc3-ee7399345f87}" ma:internalName="TaxCatchAll" ma:showField="CatchAllData" ma:web="57774dac-5171-47f4-8925-8bec5173786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b6d859f-7529-4784-9e62-bbc119a138f2" elementFormDefault="qualified">
    <xsd:import namespace="http://schemas.microsoft.com/office/2006/documentManagement/types"/>
    <xsd:import namespace="http://schemas.microsoft.com/office/infopath/2007/PartnerControls"/>
    <xsd:element name="HB_MetaData" ma:index="35" nillable="true" ma:displayName="HB_MetaData" ma:indexed="true" ma:list="b3888174-fae7-41a9-9251-8ab9e602b7a9" ma:internalName="HB_MetaData" ma:showField="HB_DocTitle">
      <xsd:simpleType>
        <xsd:restriction base="dms:Lookup"/>
      </xsd:simpleType>
    </xsd:element>
    <xsd:element name="HB_MajorVersionNumber" ma:index="36" nillable="true" ma:displayName="HB_MajorVersionNumber" ma:internalName="HB_MajorVersionNumber">
      <xsd:simpleType>
        <xsd:restriction base="dms:Number"/>
      </xsd:simpleType>
    </xsd:element>
    <xsd:element name="URL" ma:index="38" nillable="true" ma:displayName="URL"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b3cdd1ba41c647e2920555d9302ce4a9" ma:index="40" nillable="true" ma:taxonomy="true" ma:internalName="b3cdd1ba41c647e2920555d9302ce4a9" ma:taxonomyFieldName="Publish_To_ExtSite" ma:displayName="Publish_To_ExtSite" ma:default="4;#Ei julkaista ulkoisella verkkosivulla|e9166925-b574-4edf-8436-6361d014d391" ma:fieldId="{b3cdd1ba-41c6-47e2-9205-55d9302ce4a9}" ma:sspId="64b60abb-ae65-4666-86fa-ffebd4072f79" ma:termSetId="8278df5a-1f46-47fa-832a-fcf057da3723" ma:anchorId="00000000-0000-0000-0000-000000000000" ma:open="false" ma:isKeyword="false">
      <xsd:complexType>
        <xsd:sequence>
          <xsd:element ref="pc:Terms" minOccurs="0" maxOccurs="1"/>
        </xsd:sequence>
      </xsd:complexType>
    </xsd:element>
    <xsd:element name="MediaServiceMetadata" ma:index="42" nillable="true" ma:displayName="MediaServiceMetadata" ma:hidden="true" ma:internalName="MediaServiceMetadata" ma:readOnly="true">
      <xsd:simpleType>
        <xsd:restriction base="dms:Note"/>
      </xsd:simpleType>
    </xsd:element>
    <xsd:element name="MediaServiceFastMetadata" ma:index="43" nillable="true" ma:displayName="MediaServiceFastMetadata" ma:hidden="true" ma:internalName="MediaServiceFastMetadata" ma:readOnly="true">
      <xsd:simpleType>
        <xsd:restriction base="dms:Note"/>
      </xsd:simpleType>
    </xsd:element>
    <xsd:element name="lcf76f155ced4ddcb4097134ff3c332f" ma:index="45"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46" nillable="true" ma:displayName="Extracted Text" ma:internalName="MediaServiceOCR" ma:readOnly="true">
      <xsd:simpleType>
        <xsd:restriction base="dms:Note">
          <xsd:maxLength value="255"/>
        </xsd:restriction>
      </xsd:simpleType>
    </xsd:element>
    <xsd:element name="MediaServiceGenerationTime" ma:index="47" nillable="true" ma:displayName="MediaServiceGenerationTime" ma:hidden="true" ma:internalName="MediaServiceGenerationTime" ma:readOnly="true">
      <xsd:simpleType>
        <xsd:restriction base="dms:Text"/>
      </xsd:simpleType>
    </xsd:element>
    <xsd:element name="MediaServiceEventHashCode" ma:index="48" nillable="true" ma:displayName="MediaServiceEventHashCode" ma:hidden="true" ma:internalName="MediaServiceEventHashCode" ma:readOnly="true">
      <xsd:simpleType>
        <xsd:restriction base="dms:Text"/>
      </xsd:simpleType>
    </xsd:element>
    <xsd:element name="HB_ReadReceipts" ma:index="49" nillable="true" ma:displayName="HB_ReadReceipts" ma:internalName="HB_ReadReceipts">
      <xsd:simpleType>
        <xsd:restriction base="dms:Text"/>
      </xsd:simpleType>
    </xsd:element>
    <xsd:element name="HB_ReviewStatusID" ma:index="50" nillable="true" ma:displayName="HB_ReviewStatusID" ma:internalName="HB_ReviewStatusID">
      <xsd:simpleType>
        <xsd:restriction base="dms:Text"/>
      </xsd:simpleType>
    </xsd:element>
    <xsd:element name="MediaLengthInSeconds" ma:index="51" nillable="true" ma:displayName="MediaLengthInSeconds" ma:hidden="true" ma:internalName="MediaLengthInSeconds" ma:readOnly="true">
      <xsd:simpleType>
        <xsd:restriction base="dms:Unknown"/>
      </xsd:simpleType>
    </xsd:element>
    <xsd:element name="MediaServiceDateTaken" ma:index="52" nillable="true" ma:displayName="MediaServiceDateTaken" ma:hidden="true" ma:indexed="true" ma:internalName="MediaServiceDateTaken" ma:readOnly="true">
      <xsd:simpleType>
        <xsd:restriction base="dms:Text"/>
      </xsd:simpleType>
    </xsd:element>
    <xsd:element name="MediaServiceObjectDetectorVersions" ma:index="53" nillable="true" ma:displayName="MediaServiceObjectDetectorVersions" ma:hidden="true" ma:indexed="true" ma:internalName="MediaServiceObjectDetectorVersions" ma:readOnly="true">
      <xsd:simpleType>
        <xsd:restriction base="dms:Text"/>
      </xsd:simpleType>
    </xsd:element>
    <xsd:element name="MediaServiceSearchProperties" ma:index="56" nillable="true" ma:displayName="MediaServiceSearchProperties" ma:hidden="true" ma:internalName="MediaServiceSearchProperties" ma:readOnly="true">
      <xsd:simpleType>
        <xsd:restriction base="dms:Note"/>
      </xsd:simpleType>
    </xsd:element>
    <xsd:element name="MassEditTimestamp" ma:index="57" nillable="true" ma:displayName="MassEditTimestamp" ma:format="DateTime" ma:internalName="MassEditTimestamp">
      <xsd:simpleType>
        <xsd:restriction base="dms:DateTime"/>
      </xsd:simpleType>
    </xsd:element>
    <xsd:element name="MassRunTimestamp" ma:index="58" nillable="true" ma:displayName="MassRunTimestamp" ma:format="DateTime" ma:internalName="MassRunTimestamp">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075b817-c215-4363-a115-bd0ab826d931" elementFormDefault="qualified">
    <xsd:import namespace="http://schemas.microsoft.com/office/2006/documentManagement/types"/>
    <xsd:import namespace="http://schemas.microsoft.com/office/infopath/2007/PartnerControls"/>
    <xsd:element name="SharedWithUsers" ma:index="54"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5"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51CFE66-BFAD-4FD8-9D18-4AF4A853F65B}">
  <ds:schemaRefs>
    <ds:schemaRef ds:uri="http://schemas.microsoft.com/office/infopath/2007/PartnerControls"/>
    <ds:schemaRef ds:uri="http://www.w3.org/XML/1998/namespace"/>
    <ds:schemaRef ds:uri="http://purl.org/dc/terms/"/>
    <ds:schemaRef ds:uri="http://schemas.microsoft.com/office/2006/documentManagement/types"/>
    <ds:schemaRef ds:uri="7075b817-c215-4363-a115-bd0ab826d931"/>
    <ds:schemaRef ds:uri="http://schemas.openxmlformats.org/package/2006/metadata/core-properties"/>
    <ds:schemaRef ds:uri="bb6d859f-7529-4784-9e62-bbc119a138f2"/>
    <ds:schemaRef ds:uri="57774dac-5171-47f4-8925-8bec5173786e"/>
    <ds:schemaRef ds:uri="http://schemas.microsoft.com/office/2006/metadata/properties"/>
    <ds:schemaRef ds:uri="http://purl.org/dc/dcmitype/"/>
    <ds:schemaRef ds:uri="http://purl.org/dc/elements/1.1/"/>
  </ds:schemaRefs>
</ds:datastoreItem>
</file>

<file path=customXml/itemProps2.xml><?xml version="1.0" encoding="utf-8"?>
<ds:datastoreItem xmlns:ds="http://schemas.openxmlformats.org/officeDocument/2006/customXml" ds:itemID="{1EA422BC-61D4-47A9-AEB4-12CB01EDF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74dac-5171-47f4-8925-8bec5173786e"/>
    <ds:schemaRef ds:uri="bb6d859f-7529-4784-9e62-bbc119a138f2"/>
    <ds:schemaRef ds:uri="7075b817-c215-4363-a115-bd0ab826d9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2E3BBB-A058-4002-9FD3-5FF36B0CD5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Kainuun hyvinvointialue PP-pohja</Template>
  <TotalTime>1227</TotalTime>
  <Words>1227</Words>
  <Application>Microsoft Office PowerPoint</Application>
  <PresentationFormat>Laajakuva</PresentationFormat>
  <Paragraphs>240</Paragraphs>
  <Slides>14</Slides>
  <Notes>2</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14</vt:i4>
      </vt:variant>
    </vt:vector>
  </HeadingPairs>
  <TitlesOfParts>
    <vt:vector size="17" baseType="lpstr">
      <vt:lpstr>Arial</vt:lpstr>
      <vt:lpstr>Calibri</vt:lpstr>
      <vt:lpstr>Office-teema</vt:lpstr>
      <vt:lpstr>Palveluyksikön omavalvonnan osavuosiraportti 3 kk jakso</vt:lpstr>
      <vt:lpstr>Omavalvonnan osavuosiraportti 3 kk jakso</vt:lpstr>
      <vt:lpstr>Palvelujen saatavuus ja jatkuvuus</vt:lpstr>
      <vt:lpstr>Asiakaskokemus 1)</vt:lpstr>
      <vt:lpstr>Viikolla 23 kerätty Hoitotyön asiakaspalaute, joka sisältää myös kansalliset THL;n kysymykset (kysymysryhmä 1 Palautteita yhteensä 68 ajalla 1.1.- 30.6.2025. Ryhmä 1 kysymykset kansalliset (THL) Ryhmä 2 kysymykset Hoitotyön potllaspalaute </vt:lpstr>
      <vt:lpstr>PowerPoint-esitys</vt:lpstr>
      <vt:lpstr>Asiakaskokemus 2)</vt:lpstr>
      <vt:lpstr>Asiakaskokemus 3)</vt:lpstr>
      <vt:lpstr>Asiakkaiden raportoima turvallisuustieto</vt:lpstr>
      <vt:lpstr>Henkilöstön raportoima turvallisuustieto (1) </vt:lpstr>
      <vt:lpstr>Henkilöstö 1)</vt:lpstr>
      <vt:lpstr>Henkilöstö 2)</vt:lpstr>
      <vt:lpstr>Omavalvonnan toteutumisen seuranta ja arviointi</vt:lpstr>
      <vt:lpstr>PowerPoint-esitys</vt:lpstr>
    </vt:vector>
  </TitlesOfParts>
  <Company>Kainuun sosiaali- ja terveydenhuollon kuntayhtymä</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Palvelyksikkö Omavalvonnan osavuosiraportti pohja 3 kk jakso</dc:title>
  <dc:creator>Kainuun hyvinvointialue</dc:creator>
  <cp:lastModifiedBy>Häyrinen Jaana</cp:lastModifiedBy>
  <cp:revision>52</cp:revision>
  <cp:lastPrinted>2024-12-02T06:03:38Z</cp:lastPrinted>
  <dcterms:created xsi:type="dcterms:W3CDTF">2021-11-02T08:16:43Z</dcterms:created>
  <dcterms:modified xsi:type="dcterms:W3CDTF">2025-08-13T08:29:41Z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0x010100DB1082CD175B4113BAA831FD9ECCBD5700560857CDE9B9F54DBD99F3565CD00978</vt:lpwstr>
  </property>
  <property fmtid="{D5CDD505-2E9C-101B-9397-08002B2CF9AE}" pid="4" name="Order">
    <vt:r8>29800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y fmtid="{D5CDD505-2E9C-101B-9397-08002B2CF9AE}" pid="11" name="Publish_To_ExtSite">
    <vt:lpwstr>4;#Ei julkaista ulkoisella verkkosivulla|e9166925-b574-4edf-8436-6361d014d391</vt:lpwstr>
  </property>
</Properties>
</file>