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sldIdLst>
    <p:sldId id="306" r:id="rId6"/>
    <p:sldId id="259" r:id="rId7"/>
    <p:sldId id="302" r:id="rId8"/>
    <p:sldId id="300" r:id="rId9"/>
    <p:sldId id="303" r:id="rId10"/>
    <p:sldId id="305" r:id="rId11"/>
    <p:sldId id="265" r:id="rId12"/>
    <p:sldId id="264" r:id="rId13"/>
    <p:sldId id="263" r:id="rId14"/>
    <p:sldId id="298" r:id="rId15"/>
    <p:sldId id="299" r:id="rId16"/>
    <p:sldId id="262" r:id="rId17"/>
    <p:sldId id="270" r:id="rId18"/>
    <p:sldId id="269" r:id="rId19"/>
    <p:sldId id="271" r:id="rId20"/>
    <p:sldId id="304" r:id="rId21"/>
    <p:sldId id="297"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DCBC3-EADC-5EBA-C369-FA313A2937BA}" v="36" dt="2025-09-01T06:38:45.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8B1DCBC3-EADC-5EBA-C369-FA313A2937BA}"/>
    <pc:docChg chg="addSld delSld modSld addMainMaster">
      <pc:chgData name="Piirainen Niina" userId="S::niina.j.piirainen@kainuu.fi::bb2a0450-75a4-4a71-805f-fec160b09722" providerId="AD" clId="Web-{8B1DCBC3-EADC-5EBA-C369-FA313A2937BA}" dt="2025-09-01T06:38:45.419" v="34"/>
      <pc:docMkLst>
        <pc:docMk/>
      </pc:docMkLst>
      <pc:sldChg chg="del">
        <pc:chgData name="Piirainen Niina" userId="S::niina.j.piirainen@kainuu.fi::bb2a0450-75a4-4a71-805f-fec160b09722" providerId="AD" clId="Web-{8B1DCBC3-EADC-5EBA-C369-FA313A2937BA}" dt="2025-09-01T06:37:28.856" v="17"/>
        <pc:sldMkLst>
          <pc:docMk/>
          <pc:sldMk cId="782385677" sldId="256"/>
        </pc:sldMkLst>
      </pc:sldChg>
      <pc:sldChg chg="modSp add del">
        <pc:chgData name="Piirainen Niina" userId="S::niina.j.piirainen@kainuu.fi::bb2a0450-75a4-4a71-805f-fec160b09722" providerId="AD" clId="Web-{8B1DCBC3-EADC-5EBA-C369-FA313A2937BA}" dt="2025-09-01T06:38:45.419" v="34"/>
        <pc:sldMkLst>
          <pc:docMk/>
          <pc:sldMk cId="2050665264" sldId="258"/>
        </pc:sldMkLst>
        <pc:spChg chg="mod">
          <ac:chgData name="Piirainen Niina" userId="S::niina.j.piirainen@kainuu.fi::bb2a0450-75a4-4a71-805f-fec160b09722" providerId="AD" clId="Web-{8B1DCBC3-EADC-5EBA-C369-FA313A2937BA}" dt="2025-09-01T06:37:44.450" v="19" actId="14100"/>
          <ac:spMkLst>
            <pc:docMk/>
            <pc:sldMk cId="2050665264" sldId="258"/>
            <ac:spMk id="2" creationId="{84A125C4-5267-1C3C-890C-D03A9BDD4D31}"/>
          </ac:spMkLst>
        </pc:spChg>
      </pc:sldChg>
      <pc:sldChg chg="add">
        <pc:chgData name="Piirainen Niina" userId="S::niina.j.piirainen@kainuu.fi::bb2a0450-75a4-4a71-805f-fec160b09722" providerId="AD" clId="Web-{8B1DCBC3-EADC-5EBA-C369-FA313A2937BA}" dt="2025-09-01T06:37:19.981" v="1"/>
        <pc:sldMkLst>
          <pc:docMk/>
          <pc:sldMk cId="354924065" sldId="259"/>
        </pc:sldMkLst>
      </pc:sldChg>
      <pc:sldChg chg="add">
        <pc:chgData name="Piirainen Niina" userId="S::niina.j.piirainen@kainuu.fi::bb2a0450-75a4-4a71-805f-fec160b09722" providerId="AD" clId="Web-{8B1DCBC3-EADC-5EBA-C369-FA313A2937BA}" dt="2025-09-01T06:37:21.747" v="11"/>
        <pc:sldMkLst>
          <pc:docMk/>
          <pc:sldMk cId="689462392" sldId="262"/>
        </pc:sldMkLst>
      </pc:sldChg>
      <pc:sldChg chg="add">
        <pc:chgData name="Piirainen Niina" userId="S::niina.j.piirainen@kainuu.fi::bb2a0450-75a4-4a71-805f-fec160b09722" providerId="AD" clId="Web-{8B1DCBC3-EADC-5EBA-C369-FA313A2937BA}" dt="2025-09-01T06:37:20.809" v="8"/>
        <pc:sldMkLst>
          <pc:docMk/>
          <pc:sldMk cId="549288534" sldId="263"/>
        </pc:sldMkLst>
      </pc:sldChg>
      <pc:sldChg chg="add">
        <pc:chgData name="Piirainen Niina" userId="S::niina.j.piirainen@kainuu.fi::bb2a0450-75a4-4a71-805f-fec160b09722" providerId="AD" clId="Web-{8B1DCBC3-EADC-5EBA-C369-FA313A2937BA}" dt="2025-09-01T06:37:20.513" v="7"/>
        <pc:sldMkLst>
          <pc:docMk/>
          <pc:sldMk cId="1859574788" sldId="264"/>
        </pc:sldMkLst>
      </pc:sldChg>
      <pc:sldChg chg="add">
        <pc:chgData name="Piirainen Niina" userId="S::niina.j.piirainen@kainuu.fi::bb2a0450-75a4-4a71-805f-fec160b09722" providerId="AD" clId="Web-{8B1DCBC3-EADC-5EBA-C369-FA313A2937BA}" dt="2025-09-01T06:37:20.434" v="6"/>
        <pc:sldMkLst>
          <pc:docMk/>
          <pc:sldMk cId="1150276395" sldId="265"/>
        </pc:sldMkLst>
      </pc:sldChg>
      <pc:sldChg chg="add">
        <pc:chgData name="Piirainen Niina" userId="S::niina.j.piirainen@kainuu.fi::bb2a0450-75a4-4a71-805f-fec160b09722" providerId="AD" clId="Web-{8B1DCBC3-EADC-5EBA-C369-FA313A2937BA}" dt="2025-09-01T06:37:22.044" v="13"/>
        <pc:sldMkLst>
          <pc:docMk/>
          <pc:sldMk cId="1212800903" sldId="269"/>
        </pc:sldMkLst>
      </pc:sldChg>
      <pc:sldChg chg="add">
        <pc:chgData name="Piirainen Niina" userId="S::niina.j.piirainen@kainuu.fi::bb2a0450-75a4-4a71-805f-fec160b09722" providerId="AD" clId="Web-{8B1DCBC3-EADC-5EBA-C369-FA313A2937BA}" dt="2025-09-01T06:37:21.825" v="12"/>
        <pc:sldMkLst>
          <pc:docMk/>
          <pc:sldMk cId="1276462079" sldId="270"/>
        </pc:sldMkLst>
      </pc:sldChg>
      <pc:sldChg chg="add">
        <pc:chgData name="Piirainen Niina" userId="S::niina.j.piirainen@kainuu.fi::bb2a0450-75a4-4a71-805f-fec160b09722" providerId="AD" clId="Web-{8B1DCBC3-EADC-5EBA-C369-FA313A2937BA}" dt="2025-09-01T06:37:22.200" v="14"/>
        <pc:sldMkLst>
          <pc:docMk/>
          <pc:sldMk cId="3274574105" sldId="271"/>
        </pc:sldMkLst>
      </pc:sldChg>
      <pc:sldChg chg="add">
        <pc:chgData name="Piirainen Niina" userId="S::niina.j.piirainen@kainuu.fi::bb2a0450-75a4-4a71-805f-fec160b09722" providerId="AD" clId="Web-{8B1DCBC3-EADC-5EBA-C369-FA313A2937BA}" dt="2025-09-01T06:37:22.325" v="16"/>
        <pc:sldMkLst>
          <pc:docMk/>
          <pc:sldMk cId="2823064912" sldId="297"/>
        </pc:sldMkLst>
      </pc:sldChg>
      <pc:sldChg chg="add">
        <pc:chgData name="Piirainen Niina" userId="S::niina.j.piirainen@kainuu.fi::bb2a0450-75a4-4a71-805f-fec160b09722" providerId="AD" clId="Web-{8B1DCBC3-EADC-5EBA-C369-FA313A2937BA}" dt="2025-09-01T06:37:21.169" v="9"/>
        <pc:sldMkLst>
          <pc:docMk/>
          <pc:sldMk cId="859182430" sldId="298"/>
        </pc:sldMkLst>
      </pc:sldChg>
      <pc:sldChg chg="add">
        <pc:chgData name="Piirainen Niina" userId="S::niina.j.piirainen@kainuu.fi::bb2a0450-75a4-4a71-805f-fec160b09722" providerId="AD" clId="Web-{8B1DCBC3-EADC-5EBA-C369-FA313A2937BA}" dt="2025-09-01T06:37:21.450" v="10"/>
        <pc:sldMkLst>
          <pc:docMk/>
          <pc:sldMk cId="524773774" sldId="299"/>
        </pc:sldMkLst>
      </pc:sldChg>
      <pc:sldChg chg="add">
        <pc:chgData name="Piirainen Niina" userId="S::niina.j.piirainen@kainuu.fi::bb2a0450-75a4-4a71-805f-fec160b09722" providerId="AD" clId="Web-{8B1DCBC3-EADC-5EBA-C369-FA313A2937BA}" dt="2025-09-01T06:37:20.169" v="3"/>
        <pc:sldMkLst>
          <pc:docMk/>
          <pc:sldMk cId="3179848195" sldId="300"/>
        </pc:sldMkLst>
      </pc:sldChg>
      <pc:sldChg chg="add">
        <pc:chgData name="Piirainen Niina" userId="S::niina.j.piirainen@kainuu.fi::bb2a0450-75a4-4a71-805f-fec160b09722" providerId="AD" clId="Web-{8B1DCBC3-EADC-5EBA-C369-FA313A2937BA}" dt="2025-09-01T06:37:20.075" v="2"/>
        <pc:sldMkLst>
          <pc:docMk/>
          <pc:sldMk cId="1957386812" sldId="302"/>
        </pc:sldMkLst>
      </pc:sldChg>
      <pc:sldChg chg="add">
        <pc:chgData name="Piirainen Niina" userId="S::niina.j.piirainen@kainuu.fi::bb2a0450-75a4-4a71-805f-fec160b09722" providerId="AD" clId="Web-{8B1DCBC3-EADC-5EBA-C369-FA313A2937BA}" dt="2025-09-01T06:37:20.247" v="4"/>
        <pc:sldMkLst>
          <pc:docMk/>
          <pc:sldMk cId="2952285498" sldId="303"/>
        </pc:sldMkLst>
      </pc:sldChg>
      <pc:sldChg chg="add">
        <pc:chgData name="Piirainen Niina" userId="S::niina.j.piirainen@kainuu.fi::bb2a0450-75a4-4a71-805f-fec160b09722" providerId="AD" clId="Web-{8B1DCBC3-EADC-5EBA-C369-FA313A2937BA}" dt="2025-09-01T06:37:22.247" v="15"/>
        <pc:sldMkLst>
          <pc:docMk/>
          <pc:sldMk cId="1416729744" sldId="304"/>
        </pc:sldMkLst>
      </pc:sldChg>
      <pc:sldChg chg="add">
        <pc:chgData name="Piirainen Niina" userId="S::niina.j.piirainen@kainuu.fi::bb2a0450-75a4-4a71-805f-fec160b09722" providerId="AD" clId="Web-{8B1DCBC3-EADC-5EBA-C369-FA313A2937BA}" dt="2025-09-01T06:37:20.341" v="5"/>
        <pc:sldMkLst>
          <pc:docMk/>
          <pc:sldMk cId="854092609" sldId="305"/>
        </pc:sldMkLst>
      </pc:sldChg>
      <pc:sldChg chg="modSp new">
        <pc:chgData name="Piirainen Niina" userId="S::niina.j.piirainen@kainuu.fi::bb2a0450-75a4-4a71-805f-fec160b09722" providerId="AD" clId="Web-{8B1DCBC3-EADC-5EBA-C369-FA313A2937BA}" dt="2025-09-01T06:38:40.841" v="33" actId="14100"/>
        <pc:sldMkLst>
          <pc:docMk/>
          <pc:sldMk cId="4016207097" sldId="306"/>
        </pc:sldMkLst>
        <pc:spChg chg="mod">
          <ac:chgData name="Piirainen Niina" userId="S::niina.j.piirainen@kainuu.fi::bb2a0450-75a4-4a71-805f-fec160b09722" providerId="AD" clId="Web-{8B1DCBC3-EADC-5EBA-C369-FA313A2937BA}" dt="2025-09-01T06:38:40.841" v="33" actId="14100"/>
          <ac:spMkLst>
            <pc:docMk/>
            <pc:sldMk cId="4016207097" sldId="306"/>
            <ac:spMk id="2" creationId="{46ECAF79-06DB-59CA-5456-980A33CE11F2}"/>
          </ac:spMkLst>
        </pc:spChg>
        <pc:spChg chg="mod">
          <ac:chgData name="Piirainen Niina" userId="S::niina.j.piirainen@kainuu.fi::bb2a0450-75a4-4a71-805f-fec160b09722" providerId="AD" clId="Web-{8B1DCBC3-EADC-5EBA-C369-FA313A2937BA}" dt="2025-09-01T06:38:38.653" v="32" actId="20577"/>
          <ac:spMkLst>
            <pc:docMk/>
            <pc:sldMk cId="4016207097" sldId="306"/>
            <ac:spMk id="3" creationId="{BF3AA93D-192C-C979-04CB-A653BA80919B}"/>
          </ac:spMkLst>
        </pc:spChg>
      </pc:sldChg>
      <pc:sldMasterChg chg="add addSldLayout">
        <pc:chgData name="Piirainen Niina" userId="S::niina.j.piirainen@kainuu.fi::bb2a0450-75a4-4a71-805f-fec160b09722" providerId="AD" clId="Web-{8B1DCBC3-EADC-5EBA-C369-FA313A2937BA}" dt="2025-09-01T06:37:19.981" v="1"/>
        <pc:sldMasterMkLst>
          <pc:docMk/>
          <pc:sldMasterMk cId="3477788586" sldId="2147483660"/>
        </pc:sldMasterMkLst>
        <pc:sldLayoutChg chg="add">
          <pc:chgData name="Piirainen Niina" userId="S::niina.j.piirainen@kainuu.fi::bb2a0450-75a4-4a71-805f-fec160b09722" providerId="AD" clId="Web-{8B1DCBC3-EADC-5EBA-C369-FA313A2937BA}" dt="2025-09-01T06:37:19.981" v="1"/>
          <pc:sldLayoutMkLst>
            <pc:docMk/>
            <pc:sldMasterMk cId="3477788586" sldId="2147483660"/>
            <pc:sldLayoutMk cId="1202613875" sldId="2147483661"/>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1382842980" sldId="2147483662"/>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3224948511" sldId="2147483663"/>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3664614358" sldId="2147483664"/>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644806716" sldId="2147483665"/>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2332644933" sldId="2147483666"/>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1405702828" sldId="2147483667"/>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1847326083" sldId="2147483668"/>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2425495934" sldId="2147483669"/>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2396389264" sldId="2147483670"/>
          </pc:sldLayoutMkLst>
        </pc:sldLayoutChg>
        <pc:sldLayoutChg chg="add">
          <pc:chgData name="Piirainen Niina" userId="S::niina.j.piirainen@kainuu.fi::bb2a0450-75a4-4a71-805f-fec160b09722" providerId="AD" clId="Web-{8B1DCBC3-EADC-5EBA-C369-FA313A2937BA}" dt="2025-09-01T06:37:19.981" v="1"/>
          <pc:sldLayoutMkLst>
            <pc:docMk/>
            <pc:sldMasterMk cId="3477788586" sldId="2147483660"/>
            <pc:sldLayoutMk cId="3134232197" sldId="2147483671"/>
          </pc:sldLayoutMkLst>
        </pc:sldLayoutChg>
      </pc:sldMasterChg>
      <pc:sldMasterChg chg="add addSldLayout">
        <pc:chgData name="Piirainen Niina" userId="S::niina.j.piirainen@kainuu.fi::bb2a0450-75a4-4a71-805f-fec160b09722" providerId="AD" clId="Web-{8B1DCBC3-EADC-5EBA-C369-FA313A2937BA}" dt="2025-09-01T06:37:19.794" v="0"/>
        <pc:sldMasterMkLst>
          <pc:docMk/>
          <pc:sldMasterMk cId="3383462581" sldId="2147483672"/>
        </pc:sldMasterMkLst>
        <pc:sldLayoutChg chg="add">
          <pc:chgData name="Piirainen Niina" userId="S::niina.j.piirainen@kainuu.fi::bb2a0450-75a4-4a71-805f-fec160b09722" providerId="AD" clId="Web-{8B1DCBC3-EADC-5EBA-C369-FA313A2937BA}" dt="2025-09-01T06:37:19.794" v="0"/>
          <pc:sldLayoutMkLst>
            <pc:docMk/>
            <pc:sldMasterMk cId="3383462581" sldId="2147483672"/>
            <pc:sldLayoutMk cId="1356846139" sldId="2147483673"/>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2788741770" sldId="2147483674"/>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2965894234" sldId="2147483675"/>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3703950664" sldId="2147483676"/>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1256527391" sldId="2147483677"/>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1854142525" sldId="2147483678"/>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4190948346" sldId="2147483679"/>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1820481610" sldId="2147483680"/>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3441393296" sldId="2147483681"/>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2943502069" sldId="2147483682"/>
          </pc:sldLayoutMkLst>
        </pc:sldLayoutChg>
        <pc:sldLayoutChg chg="add">
          <pc:chgData name="Piirainen Niina" userId="S::niina.j.piirainen@kainuu.fi::bb2a0450-75a4-4a71-805f-fec160b09722" providerId="AD" clId="Web-{8B1DCBC3-EADC-5EBA-C369-FA313A2937BA}" dt="2025-09-01T06:37:19.794" v="0"/>
          <pc:sldLayoutMkLst>
            <pc:docMk/>
            <pc:sldMasterMk cId="3383462581" sldId="2147483672"/>
            <pc:sldLayoutMk cId="2390746253"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4BD850-A399-1845-C059-EF0A917E4CD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563B6FE-CC6D-C225-F247-ECEFBCE7F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120261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A9593-8D01-D599-DDC8-FA6C1CEED1A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CB10DE-0123-97B1-5BAE-73BFD2C6517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8284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002EEA-4972-AB89-A232-2CE2055867D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50A92B6-723F-B534-430B-F242D6CEF8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22494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4B2AA6-6987-C1E0-A871-75D7F2A44E4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C24F8FF-CE67-975F-698D-98FED270C80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6DC71DA-9892-0F6D-761B-D50ACE5AD72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6461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9C8486-4236-C2A0-9B4E-BBF289DF2E3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6E382E2-1E07-5174-0A4B-19E06AA90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99847C5-F3F8-0728-2BC7-C3310ECE15D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93DF05-7000-2F9E-E4B6-8C8B346E8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76E5D18-2E1A-88ED-CFD1-F7C57917A9E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4480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D02C1E-8B6A-8DDF-E4B2-E46BE70A3B48}"/>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33264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70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3C0B9C-0CF4-75C2-B400-4ACE09141C8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6799814-6342-C02F-C9B9-A7DFD2130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188A172-9D4A-5F42-7CBC-2CCC05F56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4732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4E257-FB9A-70A7-00AE-D172A15B165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9F0DE2B-4966-077A-73D8-3ACB7B4A6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B46DFD-452E-5EDA-7360-5DC9A993F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42549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8E963-15B9-C797-1F67-F9C75FED054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C04A738-0123-15D4-E199-C1D560B2AED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6389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9A4C9F2-F40C-2101-5080-D686BFFD794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F9C1B27-A83F-D831-B37F-43DCCE6E74B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13423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B33F9B5-A1C4-A94A-B7D5-3064381E0DEB}"/>
              </a:ext>
            </a:extLst>
          </p:cNvPr>
          <p:cNvSpPr>
            <a:spLocks noGrp="1"/>
          </p:cNvSpPr>
          <p:nvPr>
            <p:ph type="title"/>
          </p:nvPr>
        </p:nvSpPr>
        <p:spPr>
          <a:xfrm>
            <a:off x="838200" y="737118"/>
            <a:ext cx="10515600" cy="1028218"/>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B1E05EC-0D0D-89A7-2B68-8ABFF092D279}"/>
              </a:ext>
            </a:extLst>
          </p:cNvPr>
          <p:cNvSpPr>
            <a:spLocks noGrp="1"/>
          </p:cNvSpPr>
          <p:nvPr>
            <p:ph type="body" idx="1"/>
          </p:nvPr>
        </p:nvSpPr>
        <p:spPr>
          <a:xfrm>
            <a:off x="838200" y="1825624"/>
            <a:ext cx="10515600" cy="436067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0" name="Kuva 19">
            <a:extLst>
              <a:ext uri="{FF2B5EF4-FFF2-40B4-BE49-F238E27FC236}">
                <a16:creationId xmlns:a16="http://schemas.microsoft.com/office/drawing/2014/main" id="{1CB58160-B521-EF0D-8424-9710E55F669A}"/>
              </a:ext>
              <a:ext uri="{C183D7F6-B498-43B3-948B-1728B52AA6E4}">
                <adec:decorative xmlns:adec="http://schemas.microsoft.com/office/drawing/2017/decorative" val="1"/>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pic>
        <p:nvPicPr>
          <p:cNvPr id="21" name="Kuva 20" descr="Kuva, joka sisältää kohteen teksti, kuvakaappaus, Fontti, Grafiikka">
            <a:extLst>
              <a:ext uri="{FF2B5EF4-FFF2-40B4-BE49-F238E27FC236}">
                <a16:creationId xmlns:a16="http://schemas.microsoft.com/office/drawing/2014/main" id="{7A1D6C1B-3322-EF78-2114-53B2E3EF1B14}"/>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spTree>
    <p:extLst>
      <p:ext uri="{BB962C8B-B14F-4D97-AF65-F5344CB8AC3E}">
        <p14:creationId xmlns:p14="http://schemas.microsoft.com/office/powerpoint/2010/main" val="3477788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lavaoppiminen.blogspot.com/" TargetMode="External"/><Relationship Id="rId2" Type="http://schemas.openxmlformats.org/officeDocument/2006/relationships/hyperlink" Target="https://www.mielenterveystalo.fi/fi" TargetMode="External"/><Relationship Id="rId1" Type="http://schemas.openxmlformats.org/officeDocument/2006/relationships/slideLayout" Target="../slideLayouts/slideLayout2.xml"/><Relationship Id="rId4" Type="http://schemas.openxmlformats.org/officeDocument/2006/relationships/hyperlink" Target="https://www.hyvakysymys.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hyvakysymys.fi/kurssi/et/ajatukset-ja-niiden-tunnistaminen/" TargetMode="External"/><Relationship Id="rId2" Type="http://schemas.openxmlformats.org/officeDocument/2006/relationships/hyperlink" Target="https://www.youtube.com/watch?v=Kxj3J2OvB50"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mielenterveystalo.fi/fi/omahoito/tietoisen-lasnaolon-omahoito-ohjelma/miten-ajatukset-ja-tunteet-vaikuttavat-toisiinsa"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AF79-06DB-59CA-5456-980A33CE11F2}"/>
              </a:ext>
            </a:extLst>
          </p:cNvPr>
          <p:cNvSpPr>
            <a:spLocks noGrp="1"/>
          </p:cNvSpPr>
          <p:nvPr>
            <p:ph type="title"/>
          </p:nvPr>
        </p:nvSpPr>
        <p:spPr>
          <a:xfrm>
            <a:off x="1996440" y="1533525"/>
            <a:ext cx="8676640" cy="553403"/>
          </a:xfrm>
        </p:spPr>
        <p:txBody>
          <a:bodyPr>
            <a:normAutofit fontScale="90000"/>
          </a:bodyPr>
          <a:lstStyle/>
          <a:p>
            <a:pPr algn="ctr"/>
            <a:r>
              <a:rPr lang="fi-FI" sz="5400" dirty="0">
                <a:ea typeface="Calibri Light"/>
                <a:cs typeface="Calibri Light"/>
              </a:rPr>
              <a:t>Mielitunti </a:t>
            </a:r>
            <a:br>
              <a:rPr lang="fi-FI" sz="5400" dirty="0">
                <a:ea typeface="Calibri Light"/>
                <a:cs typeface="Calibri Light"/>
              </a:rPr>
            </a:br>
            <a:r>
              <a:rPr lang="fi-FI" sz="5400" dirty="0">
                <a:ea typeface="Calibri Light"/>
                <a:cs typeface="Calibri Light"/>
              </a:rPr>
              <a:t>ajatukset ja tunteet vuorovaikutuksessa</a:t>
            </a:r>
            <a:endParaRPr lang="en-US"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BF3AA93D-192C-C979-04CB-A653BA80919B}"/>
              </a:ext>
            </a:extLst>
          </p:cNvPr>
          <p:cNvSpPr>
            <a:spLocks noGrp="1"/>
          </p:cNvSpPr>
          <p:nvPr>
            <p:ph idx="1"/>
          </p:nvPr>
        </p:nvSpPr>
        <p:spPr>
          <a:xfrm>
            <a:off x="838200" y="3593465"/>
            <a:ext cx="10515600" cy="2583498"/>
          </a:xfrm>
        </p:spPr>
        <p:txBody>
          <a:bodyPr vert="horz" lIns="91440" tIns="45720" rIns="91440" bIns="45720" rtlCol="0" anchor="t">
            <a:normAutofit/>
          </a:bodyPr>
          <a:lstStyle/>
          <a:p>
            <a:pPr marL="0" indent="0" algn="ctr">
              <a:buNone/>
            </a:pPr>
            <a:r>
              <a:rPr lang="fi-FI" sz="2400" dirty="0">
                <a:ea typeface="Calibri"/>
                <a:cs typeface="Calibri"/>
              </a:rPr>
              <a:t>Ajatukset ja tunteet vuorovaikutuksessa mielitunnin </a:t>
            </a:r>
            <a:r>
              <a:rPr lang="fi-FI" sz="2400" err="1">
                <a:ea typeface="Calibri"/>
                <a:cs typeface="Calibri"/>
              </a:rPr>
              <a:t>tavoiteena</a:t>
            </a:r>
            <a:r>
              <a:rPr lang="fi-FI" sz="2400" dirty="0">
                <a:ea typeface="Calibri"/>
                <a:cs typeface="Calibri"/>
              </a:rPr>
              <a:t> on oppia ymmärtämään ajatuksien, tunteiden ja toiminnan välistä yhteyttä, sekä tarpeita tunteiden takana. </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401620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uvakaappaus, Fontti&#10;&#10;Kuvaus luotu automaattisesti">
            <a:extLst>
              <a:ext uri="{FF2B5EF4-FFF2-40B4-BE49-F238E27FC236}">
                <a16:creationId xmlns:a16="http://schemas.microsoft.com/office/drawing/2014/main" id="{6670D4C0-0F9B-8528-CFB1-FA0D8C3E8F32}"/>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85918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10;&#10;Kuvaus luotu automaattisesti">
            <a:extLst>
              <a:ext uri="{FF2B5EF4-FFF2-40B4-BE49-F238E27FC236}">
                <a16:creationId xmlns:a16="http://schemas.microsoft.com/office/drawing/2014/main" id="{C4930C4B-3559-7E73-AE05-4DC2A28888E3}"/>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52477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uvakaappaus, Fontti, diagrammi&#10;&#10;Kuvaus luotu automaattisesti">
            <a:extLst>
              <a:ext uri="{FF2B5EF4-FFF2-40B4-BE49-F238E27FC236}">
                <a16:creationId xmlns:a16="http://schemas.microsoft.com/office/drawing/2014/main" id="{A7DAA4F8-FCF8-85EF-4852-1C19AF8DB42A}"/>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68946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D58CE3-FF9F-2F76-46B3-12209B4E825A}"/>
              </a:ext>
            </a:extLst>
          </p:cNvPr>
          <p:cNvSpPr>
            <a:spLocks noGrp="1"/>
          </p:cNvSpPr>
          <p:nvPr>
            <p:ph type="title"/>
          </p:nvPr>
        </p:nvSpPr>
        <p:spPr/>
        <p:txBody>
          <a:bodyPr/>
          <a:lstStyle/>
          <a:p>
            <a:r>
              <a:rPr lang="fi-FI" b="1">
                <a:ea typeface="Calibri Light"/>
                <a:cs typeface="Calibri Light"/>
              </a:rPr>
              <a:t>Ryhmätehtävä</a:t>
            </a:r>
            <a:endParaRPr lang="fi-FI" b="1"/>
          </a:p>
        </p:txBody>
      </p:sp>
      <p:sp>
        <p:nvSpPr>
          <p:cNvPr id="3" name="Sisällön paikkamerkki 2">
            <a:extLst>
              <a:ext uri="{FF2B5EF4-FFF2-40B4-BE49-F238E27FC236}">
                <a16:creationId xmlns:a16="http://schemas.microsoft.com/office/drawing/2014/main" id="{F48BEEF0-213D-1074-1D60-82183BA72C40}"/>
              </a:ext>
            </a:extLst>
          </p:cNvPr>
          <p:cNvSpPr>
            <a:spLocks noGrp="1"/>
          </p:cNvSpPr>
          <p:nvPr>
            <p:ph idx="1"/>
          </p:nvPr>
        </p:nvSpPr>
        <p:spPr>
          <a:xfrm>
            <a:off x="838200" y="1482725"/>
            <a:ext cx="10515600" cy="4694238"/>
          </a:xfrm>
        </p:spPr>
        <p:txBody>
          <a:bodyPr vert="horz" lIns="91440" tIns="45720" rIns="91440" bIns="45720" rtlCol="0" anchor="t">
            <a:normAutofit/>
          </a:bodyPr>
          <a:lstStyle/>
          <a:p>
            <a:pPr>
              <a:buNone/>
            </a:pPr>
            <a:endParaRPr lang="fi-FI" sz="1600">
              <a:latin typeface="Calibri"/>
              <a:ea typeface="Calibri" panose="020F0502020204030204"/>
              <a:cs typeface="Times"/>
            </a:endParaRPr>
          </a:p>
          <a:p>
            <a:pPr>
              <a:buNone/>
            </a:pPr>
            <a:r>
              <a:rPr lang="fi-FI" sz="1600">
                <a:latin typeface="Calibri"/>
                <a:ea typeface="Calibri" panose="020F0502020204030204"/>
                <a:cs typeface="Times"/>
              </a:rPr>
              <a:t>4-5 hlö pienryhmissä pohditaan edellisen sivun mukaisesti esimerkki tilanteita. J</a:t>
            </a:r>
            <a:r>
              <a:rPr lang="fi-FI" sz="1600">
                <a:latin typeface="Calibri"/>
                <a:ea typeface="Calibri" panose="020F0502020204030204"/>
                <a:cs typeface="Calibri"/>
              </a:rPr>
              <a:t>okainen ryhmä keksii oman kuvitteellisen päähenkilön ja tilanteen mitä tapahtuu.</a:t>
            </a:r>
            <a:r>
              <a:rPr lang="fi-FI" sz="1600">
                <a:latin typeface="Calibri"/>
                <a:ea typeface="Calibri" panose="020F0502020204030204"/>
                <a:cs typeface="Times"/>
              </a:rPr>
              <a:t> Tilanteessa tehdään näkyväksi:</a:t>
            </a:r>
            <a:endParaRPr lang="fi-FI" sz="1200">
              <a:latin typeface="Calibri"/>
              <a:ea typeface="Calibri" panose="020F0502020204030204"/>
              <a:cs typeface="Times"/>
            </a:endParaRPr>
          </a:p>
          <a:p>
            <a:pPr marL="342900" indent="-342900">
              <a:buAutoNum type="arabicPeriod"/>
            </a:pPr>
            <a:r>
              <a:rPr lang="fi-FI" sz="1600">
                <a:latin typeface="Calibri"/>
                <a:ea typeface="Calibri" panose="020F0502020204030204"/>
                <a:cs typeface="Times"/>
              </a:rPr>
              <a:t>Tilanne, mitä tapahtuu ja kenelle.</a:t>
            </a:r>
          </a:p>
          <a:p>
            <a:pPr marL="342900" indent="-342900">
              <a:buAutoNum type="arabicPeriod"/>
            </a:pPr>
            <a:r>
              <a:rPr lang="fi-FI" sz="1600">
                <a:latin typeface="Calibri"/>
                <a:ea typeface="Calibri" panose="020F0502020204030204"/>
                <a:cs typeface="Times"/>
              </a:rPr>
              <a:t>Tilanteen herättämät ajatukset.</a:t>
            </a:r>
          </a:p>
          <a:p>
            <a:pPr marL="342900" indent="-342900">
              <a:buAutoNum type="arabicPeriod"/>
            </a:pPr>
            <a:r>
              <a:rPr lang="fi-FI" sz="1600">
                <a:latin typeface="Calibri"/>
                <a:ea typeface="Calibri" panose="020F0502020204030204"/>
                <a:cs typeface="Times"/>
              </a:rPr>
              <a:t>Keholliset tuntemukset.</a:t>
            </a:r>
          </a:p>
          <a:p>
            <a:pPr marL="342900" indent="-342900">
              <a:buAutoNum type="arabicPeriod"/>
            </a:pPr>
            <a:r>
              <a:rPr lang="fi-FI" sz="1600">
                <a:latin typeface="Calibri"/>
                <a:ea typeface="Calibri" panose="020F0502020204030204"/>
                <a:cs typeface="Times"/>
              </a:rPr>
              <a:t>Tunne tai tunteet, mitä tunsi.</a:t>
            </a:r>
          </a:p>
          <a:p>
            <a:pPr marL="342900" indent="-342900">
              <a:buAutoNum type="arabicPeriod"/>
            </a:pPr>
            <a:r>
              <a:rPr lang="fi-FI" sz="1600">
                <a:latin typeface="Calibri"/>
                <a:ea typeface="Calibri" panose="020F0502020204030204"/>
                <a:cs typeface="Times"/>
              </a:rPr>
              <a:t>Tarve, mitä olisi kaivannut.</a:t>
            </a:r>
          </a:p>
          <a:p>
            <a:pPr marL="342900" indent="-342900">
              <a:buAutoNum type="arabicPeriod"/>
            </a:pPr>
            <a:r>
              <a:rPr lang="fi-FI" sz="1600">
                <a:latin typeface="Calibri"/>
                <a:ea typeface="Calibri" panose="020F0502020204030204"/>
                <a:cs typeface="Times"/>
              </a:rPr>
              <a:t>Kuvataan toiminta, miten tilanteessa toimi.</a:t>
            </a:r>
          </a:p>
          <a:p>
            <a:pPr marL="342900" indent="-342900">
              <a:buAutoNum type="arabicPeriod"/>
            </a:pPr>
            <a:endParaRPr lang="fi-FI" sz="1600">
              <a:latin typeface="Calibri"/>
              <a:ea typeface="Calibri" panose="020F0502020204030204"/>
              <a:cs typeface="Times"/>
            </a:endParaRPr>
          </a:p>
          <a:p>
            <a:pPr marL="0" indent="0">
              <a:buNone/>
            </a:pPr>
            <a:r>
              <a:rPr lang="fi-FI" sz="1600">
                <a:latin typeface="Calibri"/>
                <a:ea typeface="Calibri" panose="020F0502020204030204"/>
                <a:cs typeface="Times"/>
              </a:rPr>
              <a:t>Annetaan tehtävän pohdintaan aikaa 10 minuuttia. Sitten jokainen ryhmä saa esitellä oman tilanteensa ja siitä seuranneet asiat. Käydään keskustellen pohdintaa tuliko tilanteessa päähenkilön tarve tyydytetyksi? Miten ja missä vaiheessa hän olisi voinut toimia toisin?</a:t>
            </a:r>
          </a:p>
          <a:p>
            <a:pPr marL="0" indent="0">
              <a:buNone/>
            </a:pPr>
            <a:r>
              <a:rPr lang="fi-FI" sz="1600">
                <a:latin typeface="Calibri"/>
                <a:ea typeface="Calibri" panose="020F0502020204030204"/>
                <a:cs typeface="Times"/>
              </a:rPr>
              <a:t>Dian 11 voi tulostaa oppilaille tehtävää varten täydennettäväksi.</a:t>
            </a:r>
          </a:p>
          <a:p>
            <a:pPr marL="342900" indent="-342900">
              <a:buAutoNum type="arabicPeriod"/>
            </a:pPr>
            <a:endParaRPr lang="fi-FI" sz="1600">
              <a:latin typeface="Calibri"/>
              <a:ea typeface="Calibri" panose="020F0502020204030204"/>
              <a:cs typeface="Times"/>
            </a:endParaRPr>
          </a:p>
          <a:p>
            <a:pPr marL="342900" indent="-342900">
              <a:buAutoNum type="arabicPeriod"/>
            </a:pPr>
            <a:endParaRPr lang="fi-FI" sz="1600">
              <a:latin typeface="Calibri"/>
              <a:ea typeface="Calibri" panose="020F0502020204030204"/>
              <a:cs typeface="Times"/>
            </a:endParaRPr>
          </a:p>
          <a:p>
            <a:pPr marL="342900" indent="-342900">
              <a:buAutoNum type="arabicPeriod"/>
            </a:pPr>
            <a:endParaRPr lang="fi-FI" sz="1600">
              <a:latin typeface="Calibri"/>
              <a:ea typeface="Calibri" panose="020F0502020204030204"/>
              <a:cs typeface="Times"/>
            </a:endParaRPr>
          </a:p>
          <a:p>
            <a:pPr marL="0" indent="0">
              <a:buNone/>
            </a:pPr>
            <a:endParaRPr lang="fi-FI">
              <a:latin typeface="Calibri"/>
              <a:ea typeface="Calibri" panose="020F0502020204030204"/>
              <a:cs typeface="Calibri" panose="020F0502020204030204"/>
            </a:endParaRPr>
          </a:p>
        </p:txBody>
      </p:sp>
    </p:spTree>
    <p:extLst>
      <p:ext uri="{BB962C8B-B14F-4D97-AF65-F5344CB8AC3E}">
        <p14:creationId xmlns:p14="http://schemas.microsoft.com/office/powerpoint/2010/main" val="127646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isällön paikkamerkki 3" descr="Kuva, joka sisältää kohteen teksti, kuvakaappaus, diagrammi, Fontti&#10;&#10;Kuvaus luotu automaattisesti">
            <a:extLst>
              <a:ext uri="{FF2B5EF4-FFF2-40B4-BE49-F238E27FC236}">
                <a16:creationId xmlns:a16="http://schemas.microsoft.com/office/drawing/2014/main" id="{91601981-6005-4121-8571-70B906C8ECC3}"/>
              </a:ext>
            </a:extLst>
          </p:cNvPr>
          <p:cNvPicPr>
            <a:picLocks noGrp="1" noChangeAspect="1"/>
          </p:cNvPicPr>
          <p:nvPr>
            <p:ph idx="1"/>
          </p:nvPr>
        </p:nvPicPr>
        <p:blipFill>
          <a:blip r:embed="rId2"/>
          <a:srcRect/>
          <a:stretch/>
        </p:blipFill>
        <p:spPr>
          <a:xfrm>
            <a:off x="20" y="10"/>
            <a:ext cx="12191980" cy="6857990"/>
          </a:xfrm>
          <a:prstGeom prst="rect">
            <a:avLst/>
          </a:prstGeom>
        </p:spPr>
      </p:pic>
      <p:sp>
        <p:nvSpPr>
          <p:cNvPr id="2" name="Otsikko 1">
            <a:extLst>
              <a:ext uri="{FF2B5EF4-FFF2-40B4-BE49-F238E27FC236}">
                <a16:creationId xmlns:a16="http://schemas.microsoft.com/office/drawing/2014/main" id="{FABC2008-9B61-8A64-0178-FE5FA12A6CFC}"/>
              </a:ext>
            </a:extLst>
          </p:cNvPr>
          <p:cNvSpPr>
            <a:spLocks noGrp="1"/>
          </p:cNvSpPr>
          <p:nvPr>
            <p:ph type="title"/>
          </p:nvPr>
        </p:nvSpPr>
        <p:spPr>
          <a:xfrm>
            <a:off x="674394" y="6182722"/>
            <a:ext cx="11210925" cy="744836"/>
          </a:xfrm>
        </p:spPr>
        <p:txBody>
          <a:bodyPr vert="horz" lIns="91440" tIns="45720" rIns="91440" bIns="45720" rtlCol="0" anchor="ctr">
            <a:normAutofit/>
          </a:bodyPr>
          <a:lstStyle/>
          <a:p>
            <a:pPr algn="ctr"/>
            <a:r>
              <a:rPr lang="en-US" sz="3600" b="1" err="1">
                <a:solidFill>
                  <a:schemeClr val="tx1">
                    <a:lumMod val="85000"/>
                    <a:lumOff val="15000"/>
                  </a:schemeClr>
                </a:solidFill>
              </a:rPr>
              <a:t>Ryhmätehtävä</a:t>
            </a:r>
            <a:endParaRPr lang="en-US" sz="3600" b="1">
              <a:solidFill>
                <a:schemeClr val="tx1">
                  <a:lumMod val="85000"/>
                  <a:lumOff val="15000"/>
                </a:schemeClr>
              </a:solidFill>
              <a:ea typeface="Calibri Light"/>
              <a:cs typeface="Calibri Light"/>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80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447D67-EECC-E305-250F-F006C68D2CB3}"/>
              </a:ext>
            </a:extLst>
          </p:cNvPr>
          <p:cNvSpPr>
            <a:spLocks noGrp="1"/>
          </p:cNvSpPr>
          <p:nvPr>
            <p:ph type="title"/>
          </p:nvPr>
        </p:nvSpPr>
        <p:spPr>
          <a:xfrm>
            <a:off x="838200" y="365125"/>
            <a:ext cx="10515600" cy="826971"/>
          </a:xfrm>
        </p:spPr>
        <p:txBody>
          <a:bodyPr/>
          <a:lstStyle/>
          <a:p>
            <a:r>
              <a:rPr lang="fi-FI">
                <a:ea typeface="Calibri Light"/>
                <a:cs typeface="Calibri Light"/>
              </a:rPr>
              <a:t>Harjoite: Kuumailmapallo</a:t>
            </a:r>
            <a:endParaRPr lang="fi-FI"/>
          </a:p>
        </p:txBody>
      </p:sp>
      <p:sp>
        <p:nvSpPr>
          <p:cNvPr id="3" name="Sisällön paikkamerkki 2">
            <a:extLst>
              <a:ext uri="{FF2B5EF4-FFF2-40B4-BE49-F238E27FC236}">
                <a16:creationId xmlns:a16="http://schemas.microsoft.com/office/drawing/2014/main" id="{1CBC6858-FF67-5AF3-BF50-0BCE700C1E62}"/>
              </a:ext>
            </a:extLst>
          </p:cNvPr>
          <p:cNvSpPr>
            <a:spLocks noGrp="1"/>
          </p:cNvSpPr>
          <p:nvPr>
            <p:ph idx="1"/>
          </p:nvPr>
        </p:nvSpPr>
        <p:spPr>
          <a:xfrm>
            <a:off x="838200" y="1317625"/>
            <a:ext cx="5882640" cy="4859338"/>
          </a:xfrm>
        </p:spPr>
        <p:txBody>
          <a:bodyPr vert="horz" lIns="91440" tIns="45720" rIns="91440" bIns="45720" rtlCol="0" anchor="t">
            <a:normAutofit fontScale="85000" lnSpcReduction="20000"/>
          </a:bodyPr>
          <a:lstStyle/>
          <a:p>
            <a:pPr marL="0" indent="0">
              <a:buNone/>
            </a:pPr>
            <a:r>
              <a:rPr lang="fi-FI" sz="2000">
                <a:ea typeface="Calibri"/>
                <a:cs typeface="Calibri"/>
              </a:rPr>
              <a:t>Ohjaaja valmistelee etukäteen valmiiksi kuumailmapallo –pohjan kartongista, taululle tai sähköisesti. Kerro ylös kohottavista ja alas painavista ajatuksista. </a:t>
            </a:r>
            <a:endParaRPr lang="fi-FI"/>
          </a:p>
          <a:p>
            <a:pPr marL="0" indent="0">
              <a:buNone/>
            </a:pPr>
            <a:r>
              <a:rPr lang="fi-FI" sz="2000">
                <a:ea typeface="Calibri"/>
                <a:cs typeface="Calibri"/>
              </a:rPr>
              <a:t>Jaa oppilaille pyöreitä isompia lappuja ylös kohottavia ajatuksia varten ja neliskulmaisia pienempiä lappuja alas painavia ajatuksia. Oppilaat kirjoittavat molempiin lappuihin yksi ajatus kumpaakin. Mitä olet kuullut jonkun sanovan itselle tai toiselle, mitä olet itse ajatellut itsestä tai toisesta? Oppilaat tuovat laput niille varattuihin koreihin. </a:t>
            </a:r>
            <a:endParaRPr lang="fi-FI"/>
          </a:p>
          <a:p>
            <a:pPr marL="0" indent="0">
              <a:buNone/>
            </a:pPr>
            <a:r>
              <a:rPr lang="fi-FI" sz="2000">
                <a:ea typeface="Calibri"/>
                <a:cs typeface="Calibri"/>
              </a:rPr>
              <a:t>Lue ensin alas painavat ajatukset ääneen ja laita ne painosäkeiksi kuumailmapallon koriin. </a:t>
            </a:r>
          </a:p>
          <a:p>
            <a:pPr marL="0" indent="0">
              <a:buNone/>
            </a:pPr>
            <a:r>
              <a:rPr lang="fi-FI" sz="2000">
                <a:ea typeface="Calibri"/>
                <a:cs typeface="Calibri"/>
              </a:rPr>
              <a:t>Lue sitten ylös kohottavat ajatukset ääneen ja laita ne kuumailmapallon pallon sisään kohottavaksi voimaksi.</a:t>
            </a:r>
          </a:p>
          <a:p>
            <a:pPr marL="0" indent="0">
              <a:buNone/>
            </a:pPr>
            <a:r>
              <a:rPr lang="fi-FI" sz="1800" u="sng">
                <a:ea typeface="Calibri"/>
                <a:cs typeface="Calibri"/>
              </a:rPr>
              <a:t>Harjoitteen purkuun kysymyksiä:</a:t>
            </a:r>
          </a:p>
          <a:p>
            <a:pPr marL="0" indent="0">
              <a:buNone/>
            </a:pPr>
            <a:r>
              <a:rPr lang="fi-FI" sz="1800">
                <a:ea typeface="Calibri"/>
                <a:cs typeface="Calibri"/>
              </a:rPr>
              <a:t>Miten voisimme sanoa toisillemme enemmän ylös kohottavia ajatuksia, vähemmän alas painavia?</a:t>
            </a:r>
          </a:p>
          <a:p>
            <a:pPr marL="0" indent="0">
              <a:buNone/>
            </a:pPr>
            <a:r>
              <a:rPr lang="fi-FI" sz="1800">
                <a:ea typeface="Calibri"/>
                <a:cs typeface="Calibri"/>
              </a:rPr>
              <a:t>Miten sitä voi tehdä omien ajatusten kanssa? </a:t>
            </a:r>
          </a:p>
          <a:p>
            <a:pPr marL="0" indent="0">
              <a:buNone/>
            </a:pPr>
            <a:r>
              <a:rPr lang="fi-FI" sz="1800">
                <a:ea typeface="Calibri"/>
                <a:cs typeface="Calibri"/>
              </a:rPr>
              <a:t>Entä miten suhtautua muiden alas painaviin ajatuksiin – voiko itse sanoa itselleen ylös kohottavia ajatuksia?</a:t>
            </a:r>
          </a:p>
          <a:p>
            <a:pPr marL="0" indent="0">
              <a:buNone/>
            </a:pPr>
            <a:r>
              <a:rPr lang="fi-FI" sz="1800">
                <a:ea typeface="Calibri"/>
                <a:cs typeface="Calibri"/>
              </a:rPr>
              <a:t>Milloin toinen erityisesti tarvitsee minulta ylös kohottavia ajatuksia?</a:t>
            </a:r>
          </a:p>
          <a:p>
            <a:pPr marL="0" indent="0">
              <a:buNone/>
            </a:pPr>
            <a:endParaRPr lang="fi-FI" sz="1800">
              <a:ea typeface="Calibri"/>
              <a:cs typeface="Calibri"/>
            </a:endParaRPr>
          </a:p>
          <a:p>
            <a:pPr marL="0" indent="0">
              <a:buNone/>
            </a:pPr>
            <a:endParaRPr lang="en-US" sz="1100" baseline="30000">
              <a:ea typeface="Calibri"/>
              <a:cs typeface="Calibri"/>
            </a:endParaRPr>
          </a:p>
        </p:txBody>
      </p:sp>
      <p:pic>
        <p:nvPicPr>
          <p:cNvPr id="4" name="Kuva 3" descr="Värikäs kuumailmapallo taivaalla auringonlaskun aikaan">
            <a:extLst>
              <a:ext uri="{FF2B5EF4-FFF2-40B4-BE49-F238E27FC236}">
                <a16:creationId xmlns:a16="http://schemas.microsoft.com/office/drawing/2014/main" id="{BF34FD61-40A3-236C-EBBC-ECE64C8989A0}"/>
              </a:ext>
            </a:extLst>
          </p:cNvPr>
          <p:cNvPicPr>
            <a:picLocks noChangeAspect="1"/>
          </p:cNvPicPr>
          <p:nvPr/>
        </p:nvPicPr>
        <p:blipFill>
          <a:blip r:embed="rId2"/>
          <a:srcRect l="4715" t="3310" r="27967" b="1655"/>
          <a:stretch/>
        </p:blipFill>
        <p:spPr>
          <a:xfrm>
            <a:off x="7617321" y="1389468"/>
            <a:ext cx="4201861" cy="4084098"/>
          </a:xfrm>
          <a:prstGeom prst="rect">
            <a:avLst/>
          </a:prstGeom>
        </p:spPr>
      </p:pic>
      <p:sp>
        <p:nvSpPr>
          <p:cNvPr id="5" name="Tekstiruutu 4">
            <a:extLst>
              <a:ext uri="{FF2B5EF4-FFF2-40B4-BE49-F238E27FC236}">
                <a16:creationId xmlns:a16="http://schemas.microsoft.com/office/drawing/2014/main" id="{0314F3CE-A8D8-D439-4C53-37B0A4CE2E67}"/>
              </a:ext>
            </a:extLst>
          </p:cNvPr>
          <p:cNvSpPr txBox="1"/>
          <p:nvPr/>
        </p:nvSpPr>
        <p:spPr>
          <a:xfrm>
            <a:off x="5759215" y="6380104"/>
            <a:ext cx="20376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aseline="30000" err="1"/>
              <a:t>Jääskinen</a:t>
            </a:r>
            <a:r>
              <a:rPr lang="en-US" sz="1400" baseline="30000"/>
              <a:t> &amp; </a:t>
            </a:r>
            <a:r>
              <a:rPr lang="en-US" sz="1400" baseline="30000" err="1"/>
              <a:t>Pelliccioni</a:t>
            </a:r>
            <a:r>
              <a:rPr lang="en-US" sz="1400" baseline="30000"/>
              <a:t> 2017</a:t>
            </a:r>
            <a:endParaRPr lang="fi-FI" sz="1400"/>
          </a:p>
        </p:txBody>
      </p:sp>
    </p:spTree>
    <p:extLst>
      <p:ext uri="{BB962C8B-B14F-4D97-AF65-F5344CB8AC3E}">
        <p14:creationId xmlns:p14="http://schemas.microsoft.com/office/powerpoint/2010/main" val="3274574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0DF895-F154-8586-CB8D-0DDF58664EEC}"/>
              </a:ext>
            </a:extLst>
          </p:cNvPr>
          <p:cNvSpPr>
            <a:spLocks noGrp="1"/>
          </p:cNvSpPr>
          <p:nvPr>
            <p:ph type="title"/>
          </p:nvPr>
        </p:nvSpPr>
        <p:spPr/>
        <p:txBody>
          <a:bodyPr/>
          <a:lstStyle/>
          <a:p>
            <a:r>
              <a:rPr lang="fi-FI">
                <a:ea typeface="Calibri Light"/>
                <a:cs typeface="Calibri Light"/>
              </a:rPr>
              <a:t>Lähteet</a:t>
            </a:r>
            <a:endParaRPr lang="fi-FI"/>
          </a:p>
        </p:txBody>
      </p:sp>
      <p:sp>
        <p:nvSpPr>
          <p:cNvPr id="3" name="Sisällön paikkamerkki 2">
            <a:extLst>
              <a:ext uri="{FF2B5EF4-FFF2-40B4-BE49-F238E27FC236}">
                <a16:creationId xmlns:a16="http://schemas.microsoft.com/office/drawing/2014/main" id="{9F50B7AD-D353-108B-2580-A0B28D143250}"/>
              </a:ext>
            </a:extLst>
          </p:cNvPr>
          <p:cNvSpPr>
            <a:spLocks noGrp="1"/>
          </p:cNvSpPr>
          <p:nvPr>
            <p:ph idx="1"/>
          </p:nvPr>
        </p:nvSpPr>
        <p:spPr/>
        <p:txBody>
          <a:bodyPr vert="horz" lIns="91440" tIns="45720" rIns="91440" bIns="45720" rtlCol="0" anchor="t">
            <a:normAutofit/>
          </a:bodyPr>
          <a:lstStyle/>
          <a:p>
            <a:pPr marL="0" indent="0">
              <a:buNone/>
            </a:pPr>
            <a:r>
              <a:rPr lang="fi-FI" err="1">
                <a:ea typeface="Calibri"/>
                <a:cs typeface="Calibri"/>
              </a:rPr>
              <a:t>Jääskinen</a:t>
            </a:r>
            <a:r>
              <a:rPr lang="fi-FI">
                <a:ea typeface="Calibri"/>
                <a:cs typeface="Calibri"/>
              </a:rPr>
              <a:t>, A-M. &amp; </a:t>
            </a:r>
            <a:r>
              <a:rPr lang="fi-FI" err="1">
                <a:ea typeface="Calibri"/>
                <a:cs typeface="Calibri"/>
              </a:rPr>
              <a:t>Pelliccioni</a:t>
            </a:r>
            <a:r>
              <a:rPr lang="fi-FI">
                <a:ea typeface="Calibri"/>
                <a:cs typeface="Calibri"/>
              </a:rPr>
              <a:t>, S. 2017 Mitä </a:t>
            </a:r>
            <a:r>
              <a:rPr lang="fi-FI" err="1">
                <a:ea typeface="Calibri"/>
                <a:cs typeface="Calibri"/>
              </a:rPr>
              <a:t>sä</a:t>
            </a:r>
            <a:r>
              <a:rPr lang="fi-FI">
                <a:ea typeface="Calibri"/>
                <a:cs typeface="Calibri"/>
              </a:rPr>
              <a:t> </a:t>
            </a:r>
            <a:r>
              <a:rPr lang="fi-FI" err="1">
                <a:ea typeface="Calibri"/>
                <a:cs typeface="Calibri"/>
              </a:rPr>
              <a:t>rageet</a:t>
            </a:r>
            <a:r>
              <a:rPr lang="fi-FI">
                <a:ea typeface="Calibri"/>
                <a:cs typeface="Calibri"/>
              </a:rPr>
              <a:t>? Lasten ja nuorten tunnetaitojen tukeminen. Lasten keskus ja kirjapaja Oy, Helsinki</a:t>
            </a:r>
            <a:br>
              <a:rPr lang="fi-FI">
                <a:ea typeface="Calibri"/>
                <a:cs typeface="Calibri"/>
              </a:rPr>
            </a:br>
            <a:r>
              <a:rPr lang="fi-FI">
                <a:ea typeface="Calibri"/>
                <a:cs typeface="Calibri"/>
              </a:rPr>
              <a:t>Jääskinen, A-M. &amp; Pelliccioni, S. 2018. Mitä sä </a:t>
            </a:r>
            <a:r>
              <a:rPr lang="fi-FI" err="1">
                <a:ea typeface="Calibri"/>
                <a:cs typeface="Calibri"/>
              </a:rPr>
              <a:t>rageet</a:t>
            </a:r>
            <a:r>
              <a:rPr lang="fi-FI">
                <a:ea typeface="Calibri"/>
                <a:cs typeface="Calibri"/>
              </a:rPr>
              <a:t>? Tunteita sikanolosta sairaan siistiin. Lasten keskus ja kirjapaja Oy, Helsinki</a:t>
            </a:r>
          </a:p>
          <a:p>
            <a:pPr marL="0" indent="0">
              <a:buNone/>
            </a:pPr>
            <a:r>
              <a:rPr lang="fi-FI">
                <a:ea typeface="+mn-lt"/>
                <a:cs typeface="+mn-lt"/>
                <a:hlinkClick r:id="rId2"/>
              </a:rPr>
              <a:t>Etusivu | Mielenterveystalo.fi</a:t>
            </a:r>
            <a:endParaRPr lang="fi-FI"/>
          </a:p>
          <a:p>
            <a:pPr marL="0" indent="0">
              <a:buNone/>
            </a:pPr>
            <a:r>
              <a:rPr lang="fi-FI">
                <a:ea typeface="Calibri"/>
                <a:cs typeface="Calibri"/>
                <a:hlinkClick r:id="rId3"/>
              </a:rPr>
              <a:t>Elävä oppiminen (elavaoppiminen.blogspot.com)</a:t>
            </a:r>
            <a:endParaRPr lang="fi-FI"/>
          </a:p>
          <a:p>
            <a:pPr marL="0" indent="0">
              <a:buNone/>
            </a:pPr>
            <a:r>
              <a:rPr lang="fi-FI">
                <a:ea typeface="+mn-lt"/>
                <a:cs typeface="+mn-lt"/>
                <a:hlinkClick r:id="rId4"/>
              </a:rPr>
              <a:t>Hyvä kysymys - Kun elämä askarruttaa (hyvakysymys.fi)</a:t>
            </a:r>
            <a:endParaRPr lang="fi-FI"/>
          </a:p>
          <a:p>
            <a:pPr marL="0" indent="0">
              <a:buNone/>
            </a:pPr>
            <a:endParaRPr lang="fi-FI">
              <a:ea typeface="Calibri"/>
              <a:cs typeface="Calibri"/>
            </a:endParaRPr>
          </a:p>
          <a:p>
            <a:pPr marL="0" indent="0">
              <a:buNone/>
            </a:pPr>
            <a:endParaRPr lang="fi-FI">
              <a:ea typeface="Calibri"/>
              <a:cs typeface="Calibri"/>
            </a:endParaRPr>
          </a:p>
        </p:txBody>
      </p:sp>
    </p:spTree>
    <p:extLst>
      <p:ext uri="{BB962C8B-B14F-4D97-AF65-F5344CB8AC3E}">
        <p14:creationId xmlns:p14="http://schemas.microsoft.com/office/powerpoint/2010/main" val="282306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F320AA-D3DD-0360-0351-22A886B3A21D}"/>
              </a:ext>
            </a:extLst>
          </p:cNvPr>
          <p:cNvSpPr>
            <a:spLocks noGrp="1"/>
          </p:cNvSpPr>
          <p:nvPr>
            <p:ph type="title"/>
          </p:nvPr>
        </p:nvSpPr>
        <p:spPr>
          <a:xfrm>
            <a:off x="838200" y="229118"/>
            <a:ext cx="10515600" cy="1028218"/>
          </a:xfrm>
        </p:spPr>
        <p:txBody>
          <a:bodyPr>
            <a:normAutofit/>
          </a:bodyPr>
          <a:lstStyle/>
          <a:p>
            <a:r>
              <a:rPr lang="fi-FI" sz="2800" b="1"/>
              <a:t>Mielitunti: Ajatukset ja tunteet vuorovaikutuksessa</a:t>
            </a:r>
            <a:endParaRPr lang="fi-FI" sz="2800" b="1">
              <a:ea typeface="Calibri Light"/>
              <a:cs typeface="Calibri Light"/>
            </a:endParaRPr>
          </a:p>
        </p:txBody>
      </p:sp>
      <p:sp>
        <p:nvSpPr>
          <p:cNvPr id="3" name="Sisällön paikkamerkki 2">
            <a:extLst>
              <a:ext uri="{FF2B5EF4-FFF2-40B4-BE49-F238E27FC236}">
                <a16:creationId xmlns:a16="http://schemas.microsoft.com/office/drawing/2014/main" id="{EAF8A819-56D8-6B50-1EC4-CEB49707F554}"/>
              </a:ext>
            </a:extLst>
          </p:cNvPr>
          <p:cNvSpPr>
            <a:spLocks noGrp="1"/>
          </p:cNvSpPr>
          <p:nvPr>
            <p:ph idx="1"/>
          </p:nvPr>
        </p:nvSpPr>
        <p:spPr>
          <a:xfrm>
            <a:off x="838200" y="1393824"/>
            <a:ext cx="10515600" cy="4360671"/>
          </a:xfrm>
        </p:spPr>
        <p:txBody>
          <a:bodyPr vert="horz" lIns="91440" tIns="45720" rIns="91440" bIns="45720" rtlCol="0" anchor="t">
            <a:normAutofit/>
          </a:bodyPr>
          <a:lstStyle/>
          <a:p>
            <a:pPr marL="0" indent="0">
              <a:buNone/>
            </a:pPr>
            <a:r>
              <a:rPr lang="en-US" sz="2000" err="1">
                <a:solidFill>
                  <a:srgbClr val="000000"/>
                </a:solidFill>
                <a:ea typeface="Calibri"/>
                <a:cs typeface="Calibri"/>
              </a:rPr>
              <a:t>Tietopaketti</a:t>
            </a:r>
            <a:r>
              <a:rPr lang="en-US" sz="2000">
                <a:solidFill>
                  <a:srgbClr val="000000"/>
                </a:solidFill>
                <a:ea typeface="Calibri"/>
                <a:cs typeface="Calibri"/>
              </a:rPr>
              <a:t> </a:t>
            </a:r>
            <a:r>
              <a:rPr lang="en-US" sz="2000" err="1">
                <a:solidFill>
                  <a:srgbClr val="000000"/>
                </a:solidFill>
                <a:ea typeface="Calibri"/>
                <a:cs typeface="Calibri"/>
              </a:rPr>
              <a:t>aikuiselle</a:t>
            </a:r>
            <a:r>
              <a:rPr lang="en-US" sz="2000">
                <a:solidFill>
                  <a:srgbClr val="000000"/>
                </a:solidFill>
                <a:ea typeface="Calibri"/>
                <a:cs typeface="Calibri"/>
              </a:rPr>
              <a:t> (</a:t>
            </a:r>
            <a:r>
              <a:rPr lang="en-US" sz="2000" err="1">
                <a:solidFill>
                  <a:srgbClr val="000000"/>
                </a:solidFill>
                <a:ea typeface="Calibri"/>
                <a:cs typeface="Calibri"/>
              </a:rPr>
              <a:t>ohjaajan</a:t>
            </a:r>
            <a:r>
              <a:rPr lang="en-US" sz="2000">
                <a:solidFill>
                  <a:srgbClr val="000000"/>
                </a:solidFill>
                <a:ea typeface="Calibri"/>
                <a:cs typeface="Calibri"/>
              </a:rPr>
              <a:t> </a:t>
            </a:r>
            <a:r>
              <a:rPr lang="en-US" sz="2000" err="1">
                <a:solidFill>
                  <a:srgbClr val="000000"/>
                </a:solidFill>
                <a:ea typeface="Calibri"/>
                <a:cs typeface="Calibri"/>
              </a:rPr>
              <a:t>valkoiset</a:t>
            </a:r>
            <a:r>
              <a:rPr lang="en-US" sz="2000">
                <a:solidFill>
                  <a:srgbClr val="000000"/>
                </a:solidFill>
                <a:ea typeface="Calibri"/>
                <a:cs typeface="Calibri"/>
              </a:rPr>
              <a:t> </a:t>
            </a:r>
            <a:r>
              <a:rPr lang="en-US" sz="2000" err="1">
                <a:solidFill>
                  <a:srgbClr val="000000"/>
                </a:solidFill>
                <a:ea typeface="Calibri"/>
                <a:cs typeface="Calibri"/>
              </a:rPr>
              <a:t>sivut</a:t>
            </a:r>
            <a:r>
              <a:rPr lang="en-US" sz="2000">
                <a:solidFill>
                  <a:srgbClr val="000000"/>
                </a:solidFill>
                <a:ea typeface="Calibri"/>
                <a:cs typeface="Calibri"/>
              </a:rPr>
              <a:t>) </a:t>
            </a:r>
            <a:endParaRPr lang="fi-FI" sz="2000">
              <a:ea typeface="Calibri"/>
              <a:cs typeface="Calibri"/>
            </a:endParaRPr>
          </a:p>
          <a:p>
            <a:pPr marL="0" indent="0" algn="l">
              <a:buNone/>
            </a:pPr>
            <a:r>
              <a:rPr lang="en-US" sz="2000" b="0" i="0" err="1">
                <a:solidFill>
                  <a:srgbClr val="000000"/>
                </a:solidFill>
                <a:effectLst/>
              </a:rPr>
              <a:t>Tuntimateriaali</a:t>
            </a:r>
            <a:r>
              <a:rPr lang="en-US" sz="2000" b="0" i="0">
                <a:solidFill>
                  <a:srgbClr val="000000"/>
                </a:solidFill>
                <a:effectLst/>
              </a:rPr>
              <a:t> </a:t>
            </a:r>
            <a:r>
              <a:rPr lang="en-US" sz="2000" b="0" i="0" err="1">
                <a:solidFill>
                  <a:srgbClr val="000000"/>
                </a:solidFill>
                <a:effectLst/>
              </a:rPr>
              <a:t>nuorille</a:t>
            </a:r>
            <a:r>
              <a:rPr lang="en-US" sz="2000">
                <a:solidFill>
                  <a:srgbClr val="000000"/>
                </a:solidFill>
              </a:rPr>
              <a:t> (</a:t>
            </a:r>
            <a:r>
              <a:rPr lang="en-US" sz="2000" err="1">
                <a:solidFill>
                  <a:srgbClr val="000000"/>
                </a:solidFill>
              </a:rPr>
              <a:t>värisivut</a:t>
            </a:r>
            <a:r>
              <a:rPr lang="en-US" sz="2000">
                <a:solidFill>
                  <a:srgbClr val="000000"/>
                </a:solidFill>
              </a:rPr>
              <a:t>)</a:t>
            </a:r>
            <a:endParaRPr lang="en-US" sz="2000" b="0" i="0">
              <a:solidFill>
                <a:srgbClr val="000000"/>
              </a:solidFill>
              <a:effectLst/>
              <a:ea typeface="Calibri"/>
              <a:cs typeface="Calibri"/>
            </a:endParaRPr>
          </a:p>
          <a:p>
            <a:pPr lvl="1" fontAlgn="base"/>
            <a:r>
              <a:rPr lang="en-US" sz="2000">
                <a:ea typeface="Calibri"/>
                <a:cs typeface="Calibri"/>
              </a:rPr>
              <a:t>Teoria </a:t>
            </a:r>
            <a:r>
              <a:rPr lang="en-US" sz="2000" err="1">
                <a:ea typeface="Calibri"/>
                <a:cs typeface="Calibri"/>
              </a:rPr>
              <a:t>tietoa</a:t>
            </a:r>
            <a:r>
              <a:rPr lang="en-US" sz="2000">
                <a:ea typeface="Calibri"/>
                <a:cs typeface="Calibri"/>
              </a:rPr>
              <a:t> </a:t>
            </a:r>
            <a:r>
              <a:rPr lang="en-US" sz="2000" err="1">
                <a:ea typeface="Calibri"/>
                <a:cs typeface="Calibri"/>
              </a:rPr>
              <a:t>nuorille</a:t>
            </a:r>
            <a:endParaRPr lang="en-US" sz="2000">
              <a:ea typeface="Calibri"/>
              <a:cs typeface="Calibri"/>
            </a:endParaRPr>
          </a:p>
          <a:p>
            <a:pPr lvl="1"/>
            <a:r>
              <a:rPr lang="en-US" sz="2000" err="1">
                <a:ea typeface="Calibri"/>
                <a:cs typeface="Calibri"/>
              </a:rPr>
              <a:t>Harjoitteet</a:t>
            </a:r>
            <a:r>
              <a:rPr lang="en-US" sz="2000">
                <a:ea typeface="Calibri"/>
                <a:cs typeface="Calibri"/>
              </a:rPr>
              <a:t>: </a:t>
            </a:r>
            <a:r>
              <a:rPr lang="en-US" sz="2000" err="1">
                <a:ea typeface="Calibri"/>
                <a:cs typeface="Calibri"/>
              </a:rPr>
              <a:t>ajatusten</a:t>
            </a:r>
            <a:r>
              <a:rPr lang="en-US" sz="2000">
                <a:ea typeface="Calibri"/>
                <a:cs typeface="Calibri"/>
              </a:rPr>
              <a:t> </a:t>
            </a:r>
            <a:r>
              <a:rPr lang="en-US" sz="2000" err="1">
                <a:ea typeface="Calibri"/>
                <a:cs typeface="Calibri"/>
              </a:rPr>
              <a:t>virta</a:t>
            </a:r>
            <a:r>
              <a:rPr lang="en-US" sz="2000">
                <a:ea typeface="Calibri"/>
                <a:cs typeface="Calibri"/>
              </a:rPr>
              <a:t>, </a:t>
            </a:r>
            <a:r>
              <a:rPr lang="en-US" sz="2000" err="1">
                <a:ea typeface="Calibri"/>
                <a:cs typeface="Calibri"/>
              </a:rPr>
              <a:t>ryhmätehtävä</a:t>
            </a:r>
            <a:r>
              <a:rPr lang="en-US" sz="2000">
                <a:ea typeface="Calibri"/>
                <a:cs typeface="Calibri"/>
              </a:rPr>
              <a:t> Pura </a:t>
            </a:r>
            <a:r>
              <a:rPr lang="en-US" sz="2000" err="1">
                <a:ea typeface="Calibri"/>
                <a:cs typeface="Calibri"/>
              </a:rPr>
              <a:t>tilanne</a:t>
            </a:r>
            <a:r>
              <a:rPr lang="en-US" sz="2000">
                <a:ea typeface="Calibri"/>
                <a:cs typeface="Calibri"/>
              </a:rPr>
              <a:t>, </a:t>
            </a:r>
            <a:r>
              <a:rPr lang="en-US" sz="2000" err="1">
                <a:ea typeface="Calibri"/>
                <a:cs typeface="Calibri"/>
              </a:rPr>
              <a:t>kuumailmapallo</a:t>
            </a:r>
            <a:endParaRPr lang="en-US" sz="2000">
              <a:ea typeface="Calibri"/>
              <a:cs typeface="Calibri"/>
            </a:endParaRPr>
          </a:p>
          <a:p>
            <a:pPr marL="457200" lvl="1" indent="0">
              <a:buNone/>
            </a:pPr>
            <a:endParaRPr lang="en-US" sz="2000">
              <a:ea typeface="Calibri"/>
              <a:cs typeface="Calibri"/>
            </a:endParaRPr>
          </a:p>
          <a:p>
            <a:pPr marL="457200" lvl="1" indent="0">
              <a:buNone/>
            </a:pPr>
            <a:r>
              <a:rPr lang="en-US" sz="2000" b="1" err="1">
                <a:ea typeface="Calibri"/>
                <a:cs typeface="Calibri"/>
              </a:rPr>
              <a:t>Tunnille</a:t>
            </a:r>
            <a:r>
              <a:rPr lang="en-US" sz="2000" b="1">
                <a:ea typeface="Calibri"/>
                <a:cs typeface="Calibri"/>
              </a:rPr>
              <a:t> </a:t>
            </a:r>
            <a:r>
              <a:rPr lang="en-US" sz="2000" b="1" err="1">
                <a:ea typeface="Calibri"/>
                <a:cs typeface="Calibri"/>
              </a:rPr>
              <a:t>tarvittavat</a:t>
            </a:r>
            <a:r>
              <a:rPr lang="en-US" sz="2000" b="1">
                <a:ea typeface="Calibri"/>
                <a:cs typeface="Calibri"/>
              </a:rPr>
              <a:t> </a:t>
            </a:r>
            <a:r>
              <a:rPr lang="en-US" sz="2000" b="1" err="1">
                <a:ea typeface="Calibri"/>
                <a:cs typeface="Calibri"/>
              </a:rPr>
              <a:t>materiaalit</a:t>
            </a:r>
            <a:r>
              <a:rPr lang="en-US" sz="2000" b="1">
                <a:ea typeface="Calibri"/>
                <a:cs typeface="Calibri"/>
              </a:rPr>
              <a:t> ja </a:t>
            </a:r>
            <a:r>
              <a:rPr lang="en-US" sz="2000" b="1" err="1">
                <a:ea typeface="Calibri"/>
                <a:cs typeface="Calibri"/>
              </a:rPr>
              <a:t>huomioitavaa</a:t>
            </a:r>
            <a:r>
              <a:rPr lang="en-US" sz="2000" b="1">
                <a:ea typeface="Calibri"/>
                <a:cs typeface="Calibri"/>
              </a:rPr>
              <a:t>:</a:t>
            </a:r>
            <a:endParaRPr lang="en-US" sz="2000">
              <a:ea typeface="Calibri"/>
              <a:cs typeface="Calibri"/>
            </a:endParaRPr>
          </a:p>
          <a:p>
            <a:pPr marL="457200" lvl="1" indent="0">
              <a:buNone/>
            </a:pPr>
            <a:r>
              <a:rPr lang="en-US" sz="2000">
                <a:ea typeface="Calibri"/>
                <a:cs typeface="Calibri"/>
              </a:rPr>
              <a:t>Dian 7 </a:t>
            </a:r>
            <a:r>
              <a:rPr lang="en-US" sz="2000" err="1">
                <a:ea typeface="Calibri"/>
                <a:cs typeface="Calibri"/>
              </a:rPr>
              <a:t>harjoitetta</a:t>
            </a:r>
            <a:r>
              <a:rPr lang="en-US" sz="2000">
                <a:ea typeface="Calibri"/>
                <a:cs typeface="Calibri"/>
              </a:rPr>
              <a:t> </a:t>
            </a:r>
            <a:r>
              <a:rPr lang="en-US" sz="2000" err="1">
                <a:ea typeface="Calibri"/>
                <a:cs typeface="Calibri"/>
              </a:rPr>
              <a:t>varten</a:t>
            </a:r>
            <a:r>
              <a:rPr lang="en-US" sz="2000">
                <a:ea typeface="Calibri"/>
                <a:cs typeface="Calibri"/>
              </a:rPr>
              <a:t> </a:t>
            </a:r>
            <a:r>
              <a:rPr lang="en-US" sz="2000" err="1">
                <a:ea typeface="Calibri"/>
                <a:cs typeface="Calibri"/>
              </a:rPr>
              <a:t>paperia</a:t>
            </a:r>
            <a:r>
              <a:rPr lang="en-US" sz="2000">
                <a:ea typeface="Calibri"/>
                <a:cs typeface="Calibri"/>
              </a:rPr>
              <a:t> ja </a:t>
            </a:r>
            <a:r>
              <a:rPr lang="en-US" sz="2000" err="1">
                <a:ea typeface="Calibri"/>
                <a:cs typeface="Calibri"/>
              </a:rPr>
              <a:t>kyniä</a:t>
            </a:r>
            <a:r>
              <a:rPr lang="en-US" sz="2000">
                <a:ea typeface="Calibri"/>
                <a:cs typeface="Calibri"/>
              </a:rPr>
              <a:t>.</a:t>
            </a:r>
          </a:p>
          <a:p>
            <a:pPr marL="457200" lvl="1" indent="0">
              <a:buNone/>
            </a:pPr>
            <a:r>
              <a:rPr lang="en-US" sz="2000">
                <a:ea typeface="Calibri"/>
                <a:cs typeface="Calibri"/>
              </a:rPr>
              <a:t>Dia 14 </a:t>
            </a:r>
            <a:r>
              <a:rPr lang="en-US" sz="2000" err="1">
                <a:ea typeface="Calibri"/>
                <a:cs typeface="Calibri"/>
              </a:rPr>
              <a:t>tulostettuna</a:t>
            </a:r>
            <a:r>
              <a:rPr lang="en-US" sz="2000">
                <a:ea typeface="Calibri"/>
                <a:cs typeface="Calibri"/>
              </a:rPr>
              <a:t> </a:t>
            </a:r>
            <a:r>
              <a:rPr lang="en-US" sz="2000" err="1">
                <a:ea typeface="Calibri"/>
                <a:cs typeface="Calibri"/>
              </a:rPr>
              <a:t>ryhmätehtävää</a:t>
            </a:r>
            <a:r>
              <a:rPr lang="en-US" sz="2000">
                <a:ea typeface="Calibri"/>
                <a:cs typeface="Calibri"/>
              </a:rPr>
              <a:t> </a:t>
            </a:r>
            <a:r>
              <a:rPr lang="en-US" sz="2000" err="1">
                <a:ea typeface="Calibri"/>
                <a:cs typeface="Calibri"/>
              </a:rPr>
              <a:t>varten</a:t>
            </a:r>
            <a:r>
              <a:rPr lang="en-US" sz="2000">
                <a:ea typeface="Calibri"/>
                <a:cs typeface="Calibri"/>
              </a:rPr>
              <a:t> (4-5 </a:t>
            </a:r>
            <a:r>
              <a:rPr lang="en-US" sz="2000" err="1">
                <a:ea typeface="Calibri"/>
                <a:cs typeface="Calibri"/>
              </a:rPr>
              <a:t>hlö</a:t>
            </a:r>
            <a:r>
              <a:rPr lang="en-US" sz="2000">
                <a:ea typeface="Calibri"/>
                <a:cs typeface="Calibri"/>
              </a:rPr>
              <a:t> </a:t>
            </a:r>
            <a:r>
              <a:rPr lang="en-US" sz="2000" err="1">
                <a:ea typeface="Calibri"/>
                <a:cs typeface="Calibri"/>
              </a:rPr>
              <a:t>ryhmät</a:t>
            </a:r>
            <a:r>
              <a:rPr lang="en-US" sz="2000">
                <a:ea typeface="Calibri"/>
                <a:cs typeface="Calibri"/>
              </a:rPr>
              <a:t>)</a:t>
            </a:r>
          </a:p>
          <a:p>
            <a:pPr marL="457200" lvl="1" indent="0">
              <a:buNone/>
            </a:pPr>
            <a:r>
              <a:rPr lang="en-US" sz="2000">
                <a:ea typeface="Calibri"/>
                <a:cs typeface="Calibri"/>
              </a:rPr>
              <a:t>Dian 15 </a:t>
            </a:r>
            <a:r>
              <a:rPr lang="en-US" sz="2000" err="1">
                <a:ea typeface="Calibri"/>
                <a:cs typeface="Calibri"/>
              </a:rPr>
              <a:t>kuumailmapallo</a:t>
            </a:r>
            <a:r>
              <a:rPr lang="en-US" sz="2000">
                <a:ea typeface="Calibri"/>
                <a:cs typeface="Calibri"/>
              </a:rPr>
              <a:t> </a:t>
            </a:r>
            <a:r>
              <a:rPr lang="en-US" sz="2000" err="1">
                <a:ea typeface="Calibri"/>
                <a:cs typeface="Calibri"/>
              </a:rPr>
              <a:t>harjoitetta</a:t>
            </a:r>
            <a:r>
              <a:rPr lang="en-US" sz="2000">
                <a:ea typeface="Calibri"/>
                <a:cs typeface="Calibri"/>
              </a:rPr>
              <a:t> </a:t>
            </a:r>
            <a:r>
              <a:rPr lang="en-US" sz="2000" err="1">
                <a:ea typeface="Calibri"/>
                <a:cs typeface="Calibri"/>
              </a:rPr>
              <a:t>varten</a:t>
            </a:r>
            <a:r>
              <a:rPr lang="en-US" sz="2000">
                <a:ea typeface="Calibri"/>
                <a:cs typeface="Calibri"/>
              </a:rPr>
              <a:t> </a:t>
            </a:r>
            <a:r>
              <a:rPr lang="en-US" sz="2000" err="1">
                <a:ea typeface="Calibri"/>
                <a:cs typeface="Calibri"/>
              </a:rPr>
              <a:t>ohjaajan</a:t>
            </a:r>
            <a:r>
              <a:rPr lang="en-US" sz="2000">
                <a:ea typeface="Calibri"/>
                <a:cs typeface="Calibri"/>
              </a:rPr>
              <a:t> </a:t>
            </a:r>
            <a:r>
              <a:rPr lang="en-US" sz="2000" err="1">
                <a:ea typeface="Calibri"/>
                <a:cs typeface="Calibri"/>
              </a:rPr>
              <a:t>tulee</a:t>
            </a:r>
            <a:r>
              <a:rPr lang="en-US" sz="2000">
                <a:ea typeface="Calibri"/>
                <a:cs typeface="Calibri"/>
              </a:rPr>
              <a:t> </a:t>
            </a:r>
            <a:r>
              <a:rPr lang="en-US" sz="2000" err="1">
                <a:ea typeface="Calibri"/>
                <a:cs typeface="Calibri"/>
              </a:rPr>
              <a:t>valmistella</a:t>
            </a:r>
            <a:r>
              <a:rPr lang="en-US" sz="2000">
                <a:ea typeface="Calibri"/>
                <a:cs typeface="Calibri"/>
              </a:rPr>
              <a:t> </a:t>
            </a:r>
            <a:r>
              <a:rPr lang="en-US" sz="2000" err="1">
                <a:ea typeface="Calibri"/>
                <a:cs typeface="Calibri"/>
              </a:rPr>
              <a:t>etukäteen</a:t>
            </a:r>
            <a:r>
              <a:rPr lang="en-US" sz="2000">
                <a:ea typeface="Calibri"/>
                <a:cs typeface="Calibri"/>
              </a:rPr>
              <a:t> </a:t>
            </a:r>
            <a:r>
              <a:rPr lang="en-US" sz="2000" err="1">
                <a:ea typeface="Calibri"/>
                <a:cs typeface="Calibri"/>
              </a:rPr>
              <a:t>haluamallaan</a:t>
            </a:r>
            <a:r>
              <a:rPr lang="en-US" sz="2000">
                <a:ea typeface="Calibri"/>
                <a:cs typeface="Calibri"/>
              </a:rPr>
              <a:t> </a:t>
            </a:r>
            <a:r>
              <a:rPr lang="en-US" sz="2000" err="1">
                <a:ea typeface="Calibri"/>
                <a:cs typeface="Calibri"/>
              </a:rPr>
              <a:t>tavalla</a:t>
            </a:r>
            <a:r>
              <a:rPr lang="en-US" sz="2000">
                <a:ea typeface="Calibri"/>
                <a:cs typeface="Calibri"/>
              </a:rPr>
              <a:t> </a:t>
            </a:r>
            <a:r>
              <a:rPr lang="en-US" sz="2000" err="1">
                <a:ea typeface="Calibri"/>
                <a:cs typeface="Calibri"/>
              </a:rPr>
              <a:t>kuumailmapallo</a:t>
            </a:r>
            <a:r>
              <a:rPr lang="en-US" sz="2000">
                <a:ea typeface="Calibri"/>
                <a:cs typeface="Calibri"/>
              </a:rPr>
              <a:t> </a:t>
            </a:r>
            <a:r>
              <a:rPr lang="en-US" sz="2000" err="1">
                <a:ea typeface="Calibri"/>
                <a:cs typeface="Calibri"/>
              </a:rPr>
              <a:t>pohja</a:t>
            </a:r>
            <a:r>
              <a:rPr lang="en-US" sz="2000">
                <a:ea typeface="Calibri"/>
                <a:cs typeface="Calibri"/>
              </a:rPr>
              <a:t> (</a:t>
            </a:r>
            <a:r>
              <a:rPr lang="en-US" sz="2000" err="1">
                <a:ea typeface="Calibri"/>
                <a:cs typeface="Calibri"/>
              </a:rPr>
              <a:t>paperinen</a:t>
            </a:r>
            <a:r>
              <a:rPr lang="en-US" sz="2000">
                <a:ea typeface="Calibri"/>
                <a:cs typeface="Calibri"/>
              </a:rPr>
              <a:t>, </a:t>
            </a:r>
            <a:r>
              <a:rPr lang="en-US" sz="2000" err="1">
                <a:ea typeface="Calibri"/>
                <a:cs typeface="Calibri"/>
              </a:rPr>
              <a:t>taululle</a:t>
            </a:r>
            <a:r>
              <a:rPr lang="en-US" sz="2000">
                <a:ea typeface="Calibri"/>
                <a:cs typeface="Calibri"/>
              </a:rPr>
              <a:t> </a:t>
            </a:r>
            <a:r>
              <a:rPr lang="en-US" sz="2000" err="1">
                <a:ea typeface="Calibri"/>
                <a:cs typeface="Calibri"/>
              </a:rPr>
              <a:t>piirretty</a:t>
            </a:r>
            <a:r>
              <a:rPr lang="en-US" sz="2000">
                <a:ea typeface="Calibri"/>
                <a:cs typeface="Calibri"/>
              </a:rPr>
              <a:t>, </a:t>
            </a:r>
            <a:r>
              <a:rPr lang="en-US" sz="2000" err="1">
                <a:ea typeface="Calibri"/>
                <a:cs typeface="Calibri"/>
              </a:rPr>
              <a:t>sähköinen</a:t>
            </a:r>
            <a:r>
              <a:rPr lang="en-US" sz="2000">
                <a:ea typeface="Calibri"/>
                <a:cs typeface="Calibri"/>
              </a:rPr>
              <a:t>), </a:t>
            </a:r>
            <a:r>
              <a:rPr lang="en-US" sz="2000" err="1">
                <a:ea typeface="Calibri"/>
                <a:cs typeface="Calibri"/>
              </a:rPr>
              <a:t>sekä</a:t>
            </a:r>
            <a:r>
              <a:rPr lang="en-US" sz="2000">
                <a:ea typeface="Calibri"/>
                <a:cs typeface="Calibri"/>
              </a:rPr>
              <a:t> </a:t>
            </a:r>
            <a:r>
              <a:rPr lang="en-US" sz="2000" err="1">
                <a:ea typeface="Calibri"/>
                <a:cs typeface="Calibri"/>
              </a:rPr>
              <a:t>tarvitaan</a:t>
            </a:r>
            <a:r>
              <a:rPr lang="en-US" sz="2000">
                <a:ea typeface="Calibri"/>
                <a:cs typeface="Calibri"/>
              </a:rPr>
              <a:t> </a:t>
            </a:r>
            <a:r>
              <a:rPr lang="en-US" sz="2000" err="1">
                <a:ea typeface="Calibri"/>
                <a:cs typeface="Calibri"/>
              </a:rPr>
              <a:t>oppilaiden</a:t>
            </a:r>
            <a:r>
              <a:rPr lang="en-US" sz="2000">
                <a:ea typeface="Calibri"/>
                <a:cs typeface="Calibri"/>
              </a:rPr>
              <a:t> </a:t>
            </a:r>
            <a:r>
              <a:rPr lang="en-US" sz="2000" err="1">
                <a:ea typeface="Calibri"/>
                <a:cs typeface="Calibri"/>
              </a:rPr>
              <a:t>määrää</a:t>
            </a:r>
            <a:r>
              <a:rPr lang="en-US" sz="2000">
                <a:ea typeface="Calibri"/>
                <a:cs typeface="Calibri"/>
              </a:rPr>
              <a:t> </a:t>
            </a:r>
            <a:r>
              <a:rPr lang="en-US" sz="2000" err="1">
                <a:ea typeface="Calibri"/>
                <a:cs typeface="Calibri"/>
              </a:rPr>
              <a:t>vastaava</a:t>
            </a:r>
            <a:r>
              <a:rPr lang="en-US" sz="2000">
                <a:ea typeface="Calibri"/>
                <a:cs typeface="Calibri"/>
              </a:rPr>
              <a:t> </a:t>
            </a:r>
            <a:r>
              <a:rPr lang="en-US" sz="2000" err="1">
                <a:ea typeface="Calibri"/>
                <a:cs typeface="Calibri"/>
              </a:rPr>
              <a:t>lukumäärä</a:t>
            </a:r>
            <a:r>
              <a:rPr lang="en-US" sz="2000">
                <a:ea typeface="Calibri"/>
                <a:cs typeface="Calibri"/>
              </a:rPr>
              <a:t> </a:t>
            </a:r>
            <a:r>
              <a:rPr lang="en-US" sz="2000" err="1">
                <a:ea typeface="Calibri"/>
                <a:cs typeface="Calibri"/>
              </a:rPr>
              <a:t>pyöreitä</a:t>
            </a:r>
            <a:r>
              <a:rPr lang="en-US" sz="2000">
                <a:ea typeface="Calibri"/>
                <a:cs typeface="Calibri"/>
              </a:rPr>
              <a:t> </a:t>
            </a:r>
            <a:r>
              <a:rPr lang="en-US" sz="2000" err="1">
                <a:ea typeface="Calibri"/>
                <a:cs typeface="Calibri"/>
              </a:rPr>
              <a:t>paperilappuja</a:t>
            </a:r>
            <a:r>
              <a:rPr lang="en-US" sz="2000">
                <a:ea typeface="Calibri"/>
                <a:cs typeface="Calibri"/>
              </a:rPr>
              <a:t> ja </a:t>
            </a:r>
            <a:r>
              <a:rPr lang="en-US" sz="2000" err="1">
                <a:ea typeface="Calibri"/>
                <a:cs typeface="Calibri"/>
              </a:rPr>
              <a:t>neiliskanttisia</a:t>
            </a:r>
            <a:r>
              <a:rPr lang="en-US" sz="2000">
                <a:ea typeface="Calibri"/>
                <a:cs typeface="Calibri"/>
              </a:rPr>
              <a:t> </a:t>
            </a:r>
            <a:r>
              <a:rPr lang="en-US" sz="2000" err="1">
                <a:ea typeface="Calibri"/>
                <a:cs typeface="Calibri"/>
              </a:rPr>
              <a:t>paperilappuja</a:t>
            </a:r>
            <a:r>
              <a:rPr lang="en-US" sz="2000">
                <a:ea typeface="Calibri"/>
                <a:cs typeface="Calibri"/>
              </a:rPr>
              <a:t> tai </a:t>
            </a:r>
            <a:r>
              <a:rPr lang="en-US" sz="2000" err="1">
                <a:ea typeface="Calibri"/>
                <a:cs typeface="Calibri"/>
              </a:rPr>
              <a:t>erivärisiä</a:t>
            </a:r>
            <a:r>
              <a:rPr lang="en-US" sz="2000">
                <a:ea typeface="Calibri"/>
                <a:cs typeface="Calibri"/>
              </a:rPr>
              <a:t> </a:t>
            </a:r>
            <a:r>
              <a:rPr lang="en-US" sz="2000" err="1">
                <a:ea typeface="Calibri"/>
                <a:cs typeface="Calibri"/>
              </a:rPr>
              <a:t>post-it</a:t>
            </a:r>
            <a:r>
              <a:rPr lang="en-US" sz="2000">
                <a:ea typeface="Calibri"/>
                <a:cs typeface="Calibri"/>
              </a:rPr>
              <a:t> </a:t>
            </a:r>
            <a:r>
              <a:rPr lang="en-US" sz="2000" err="1">
                <a:ea typeface="Calibri"/>
                <a:cs typeface="Calibri"/>
              </a:rPr>
              <a:t>lappuja</a:t>
            </a:r>
            <a:r>
              <a:rPr lang="en-US" sz="2000">
                <a:ea typeface="Calibri"/>
                <a:cs typeface="Calibri"/>
              </a:rPr>
              <a:t>.</a:t>
            </a:r>
          </a:p>
          <a:p>
            <a:pPr marL="457200" lvl="1" indent="0">
              <a:buNone/>
            </a:pPr>
            <a:endParaRPr lang="en-US" sz="1600">
              <a:ea typeface="Calibri"/>
              <a:cs typeface="Calibri"/>
            </a:endParaRPr>
          </a:p>
          <a:p>
            <a:pPr marL="457200" lvl="1" indent="0">
              <a:buNone/>
            </a:pPr>
            <a:endParaRPr lang="en-US" sz="1600">
              <a:ea typeface="Calibri"/>
              <a:cs typeface="Calibri"/>
            </a:endParaRPr>
          </a:p>
        </p:txBody>
      </p:sp>
      <p:sp>
        <p:nvSpPr>
          <p:cNvPr id="4" name="Tekstiruutu 3">
            <a:extLst>
              <a:ext uri="{FF2B5EF4-FFF2-40B4-BE49-F238E27FC236}">
                <a16:creationId xmlns:a16="http://schemas.microsoft.com/office/drawing/2014/main" id="{866096FA-E6D2-AA77-AF2F-8F4A8803E1B2}"/>
              </a:ext>
            </a:extLst>
          </p:cNvPr>
          <p:cNvSpPr txBox="1"/>
          <p:nvPr/>
        </p:nvSpPr>
        <p:spPr>
          <a:xfrm>
            <a:off x="660400" y="4643120"/>
            <a:ext cx="10891520" cy="7540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00">
              <a:latin typeface="Calibri Light"/>
              <a:ea typeface="Calibri Light"/>
              <a:cs typeface="Segoe UI"/>
            </a:endParaRPr>
          </a:p>
          <a:p>
            <a:r>
              <a:rPr lang="en-US" sz="2400">
                <a:cs typeface="Segoe UI"/>
              </a:rPr>
              <a:t>​</a:t>
            </a:r>
            <a:endParaRPr lang="en-US" sz="2400">
              <a:ea typeface="Calibri"/>
              <a:cs typeface="Segoe UI"/>
            </a:endParaRPr>
          </a:p>
        </p:txBody>
      </p:sp>
    </p:spTree>
    <p:extLst>
      <p:ext uri="{BB962C8B-B14F-4D97-AF65-F5344CB8AC3E}">
        <p14:creationId xmlns:p14="http://schemas.microsoft.com/office/powerpoint/2010/main" val="3549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09B219-2B78-B5BF-4AF6-0B01C626EC7D}"/>
              </a:ext>
            </a:extLst>
          </p:cNvPr>
          <p:cNvSpPr>
            <a:spLocks noGrp="1"/>
          </p:cNvSpPr>
          <p:nvPr>
            <p:ph type="title"/>
          </p:nvPr>
        </p:nvSpPr>
        <p:spPr/>
        <p:txBody>
          <a:bodyPr/>
          <a:lstStyle/>
          <a:p>
            <a:r>
              <a:rPr lang="fi-FI" sz="3100" b="1">
                <a:latin typeface="Calibri"/>
                <a:ea typeface="Calibri"/>
                <a:cs typeface="Poppins"/>
              </a:rPr>
              <a:t>Mitä ajatukset ovat?</a:t>
            </a:r>
            <a:endParaRPr lang="fi-FI">
              <a:latin typeface="Calibri"/>
              <a:ea typeface="Calibri"/>
              <a:cs typeface="Calibri"/>
            </a:endParaRPr>
          </a:p>
          <a:p>
            <a:endParaRPr lang="fi-FI">
              <a:latin typeface="Calibri"/>
              <a:ea typeface="Calibri Light"/>
              <a:cs typeface="Calibri Light"/>
            </a:endParaRPr>
          </a:p>
        </p:txBody>
      </p:sp>
      <p:sp>
        <p:nvSpPr>
          <p:cNvPr id="3" name="Sisällön paikkamerkki 2">
            <a:extLst>
              <a:ext uri="{FF2B5EF4-FFF2-40B4-BE49-F238E27FC236}">
                <a16:creationId xmlns:a16="http://schemas.microsoft.com/office/drawing/2014/main" id="{E0CC0C01-6350-5DEA-AD08-2488F2B1F47D}"/>
              </a:ext>
            </a:extLst>
          </p:cNvPr>
          <p:cNvSpPr>
            <a:spLocks noGrp="1"/>
          </p:cNvSpPr>
          <p:nvPr>
            <p:ph idx="1"/>
          </p:nvPr>
        </p:nvSpPr>
        <p:spPr>
          <a:xfrm>
            <a:off x="838200" y="1270453"/>
            <a:ext cx="10515600" cy="5124484"/>
          </a:xfrm>
        </p:spPr>
        <p:txBody>
          <a:bodyPr vert="horz" lIns="91440" tIns="45720" rIns="91440" bIns="45720" rtlCol="0" anchor="t">
            <a:normAutofit/>
          </a:bodyPr>
          <a:lstStyle/>
          <a:p>
            <a:pPr>
              <a:buNone/>
            </a:pPr>
            <a:r>
              <a:rPr lang="fi-FI" sz="1400" b="1">
                <a:latin typeface="Calibri"/>
                <a:ea typeface="Calibri"/>
                <a:cs typeface="Calibri"/>
              </a:rPr>
              <a:t>Video kielteisten ajatusten, tekojen ja tunteiden kierre</a:t>
            </a:r>
            <a:r>
              <a:rPr lang="fi-FI" sz="1400">
                <a:latin typeface="Calibri"/>
                <a:ea typeface="Calibri"/>
                <a:cs typeface="Calibri"/>
              </a:rPr>
              <a:t>: </a:t>
            </a:r>
            <a:br>
              <a:rPr lang="fi-FI" sz="1400">
                <a:latin typeface="Calibri"/>
                <a:ea typeface="Calibri"/>
                <a:cs typeface="Calibri"/>
              </a:rPr>
            </a:br>
            <a:r>
              <a:rPr lang="fi-FI" sz="1400">
                <a:latin typeface="Calibri"/>
                <a:ea typeface="Calibri"/>
                <a:cs typeface="Calibri"/>
              </a:rPr>
              <a:t> </a:t>
            </a:r>
            <a:r>
              <a:rPr lang="fi-FI" sz="1400">
                <a:latin typeface="Calibri"/>
                <a:ea typeface="Calibri"/>
                <a:cs typeface="Calibri"/>
                <a:hlinkClick r:id="rId2"/>
              </a:rPr>
              <a:t>Asiantuntija opastaa - Miten katkaista masennuksen noidankehä? (youtube.com)</a:t>
            </a:r>
            <a:endParaRPr lang="fi-FI" sz="1400">
              <a:ea typeface="Calibri"/>
              <a:cs typeface="Calibri"/>
            </a:endParaRPr>
          </a:p>
          <a:p>
            <a:pPr>
              <a:buNone/>
            </a:pPr>
            <a:endParaRPr lang="fi-FI" sz="1400">
              <a:latin typeface="Calibri"/>
              <a:ea typeface="Calibri"/>
              <a:cs typeface="Calibri"/>
            </a:endParaRPr>
          </a:p>
          <a:p>
            <a:pPr>
              <a:buNone/>
            </a:pPr>
            <a:r>
              <a:rPr lang="fi-FI" sz="1400">
                <a:latin typeface="Calibri"/>
                <a:ea typeface="Roboto"/>
                <a:cs typeface="Roboto"/>
              </a:rPr>
              <a:t>Ajatukset ovat lauseita, joita kerromme itsellemme. Ne ovat sisäistä puhetta, joka virtaa kaiken aikaa. Meillä voi samanaikaisesti olla monia erilaisia ajatuksia. Osasta olemme tietoisia ja osasta emme. Ajatukset ovat aina kanssamme, ne ovat osa sisäistä maailmaamme. Ajatukset vaikuttavat kaikkeen toimintaamme ja mielialaamme. Ne vaikuttavat reagoimiseen ja käyttäytymiseen eri tilanteissa, siinä missä esimerkiksi temperamenttikin. Ajatukset voivat sisällöltään olla oikeastaan ihan mitä vain.</a:t>
            </a:r>
            <a:endParaRPr lang="fi-FI" sz="1400">
              <a:latin typeface="Calibri"/>
              <a:ea typeface="Calibri"/>
              <a:cs typeface="Calibri"/>
            </a:endParaRPr>
          </a:p>
          <a:p>
            <a:pPr>
              <a:buNone/>
            </a:pPr>
            <a:r>
              <a:rPr lang="fi-FI" sz="1400">
                <a:latin typeface="Calibri"/>
                <a:ea typeface="Roboto"/>
                <a:cs typeface="Roboto"/>
              </a:rPr>
              <a:t>Ajatuksillamme voimme myös tehdä erilaisia asioita, kuten:</a:t>
            </a:r>
            <a:endParaRPr lang="fi-FI" sz="1400">
              <a:latin typeface="Calibri"/>
              <a:ea typeface="Calibri"/>
              <a:cs typeface="Calibri"/>
            </a:endParaRPr>
          </a:p>
          <a:p>
            <a:pPr>
              <a:buFont typeface="Arial"/>
              <a:buChar char="•"/>
            </a:pPr>
            <a:r>
              <a:rPr lang="fi-FI" sz="1400">
                <a:latin typeface="Calibri"/>
                <a:ea typeface="Roboto"/>
                <a:cs typeface="Roboto"/>
              </a:rPr>
              <a:t>todeta asioita</a:t>
            </a:r>
            <a:endParaRPr lang="fi-FI" sz="1400">
              <a:latin typeface="Calibri"/>
              <a:ea typeface="Calibri"/>
              <a:cs typeface="Calibri"/>
            </a:endParaRPr>
          </a:p>
          <a:p>
            <a:pPr>
              <a:buFont typeface="Arial"/>
              <a:buChar char="•"/>
            </a:pPr>
            <a:r>
              <a:rPr lang="fi-FI" sz="1400">
                <a:latin typeface="Calibri"/>
                <a:ea typeface="Roboto"/>
                <a:cs typeface="Roboto"/>
              </a:rPr>
              <a:t>motivoida itseämme</a:t>
            </a:r>
            <a:endParaRPr lang="fi-FI" sz="1400">
              <a:latin typeface="Calibri"/>
              <a:ea typeface="Calibri"/>
              <a:cs typeface="Calibri"/>
            </a:endParaRPr>
          </a:p>
          <a:p>
            <a:pPr>
              <a:buFont typeface="Arial"/>
              <a:buChar char="•"/>
            </a:pPr>
            <a:r>
              <a:rPr lang="fi-FI" sz="1400">
                <a:latin typeface="Calibri"/>
                <a:ea typeface="Roboto"/>
                <a:cs typeface="Roboto"/>
              </a:rPr>
              <a:t>suhtautua asioihin välinpitämättömästi</a:t>
            </a:r>
            <a:endParaRPr lang="fi-FI" sz="1400">
              <a:latin typeface="Calibri"/>
              <a:ea typeface="Calibri"/>
              <a:cs typeface="Calibri"/>
            </a:endParaRPr>
          </a:p>
          <a:p>
            <a:pPr>
              <a:buFont typeface="Arial"/>
              <a:buChar char="•"/>
            </a:pPr>
            <a:r>
              <a:rPr lang="fi-FI" sz="1400">
                <a:latin typeface="Calibri"/>
                <a:ea typeface="Roboto"/>
                <a:cs typeface="Roboto"/>
              </a:rPr>
              <a:t>lannistaa itseämme</a:t>
            </a:r>
            <a:endParaRPr lang="fi-FI" sz="1400">
              <a:latin typeface="Calibri"/>
              <a:ea typeface="Calibri"/>
              <a:cs typeface="Calibri"/>
            </a:endParaRPr>
          </a:p>
          <a:p>
            <a:pPr>
              <a:buFont typeface="Arial"/>
              <a:buChar char="•"/>
            </a:pPr>
            <a:r>
              <a:rPr lang="fi-FI" sz="1400">
                <a:latin typeface="Calibri"/>
                <a:ea typeface="Roboto"/>
                <a:cs typeface="Roboto"/>
              </a:rPr>
              <a:t>suunnitella etukäteen</a:t>
            </a:r>
            <a:endParaRPr lang="fi-FI" sz="1400">
              <a:latin typeface="Calibri"/>
              <a:ea typeface="Calibri"/>
              <a:cs typeface="Calibri"/>
            </a:endParaRPr>
          </a:p>
          <a:p>
            <a:pPr>
              <a:buFont typeface="Arial"/>
              <a:buChar char="•"/>
            </a:pPr>
            <a:r>
              <a:rPr lang="fi-FI" sz="1400">
                <a:latin typeface="Calibri"/>
                <a:ea typeface="Roboto"/>
                <a:cs typeface="Roboto"/>
              </a:rPr>
              <a:t>murehtia menneitä</a:t>
            </a:r>
            <a:endParaRPr lang="fi-FI" sz="1400">
              <a:latin typeface="Calibri"/>
              <a:ea typeface="Calibri"/>
              <a:cs typeface="Calibri"/>
            </a:endParaRPr>
          </a:p>
          <a:p>
            <a:pPr>
              <a:buFont typeface="Arial"/>
              <a:buChar char="•"/>
            </a:pPr>
            <a:r>
              <a:rPr lang="fi-FI" sz="1400">
                <a:latin typeface="Calibri"/>
                <a:ea typeface="Roboto"/>
                <a:cs typeface="Roboto"/>
              </a:rPr>
              <a:t>jäsentää asioita</a:t>
            </a:r>
            <a:endParaRPr lang="fi-FI" sz="1400">
              <a:latin typeface="Calibri"/>
              <a:ea typeface="Calibri"/>
              <a:cs typeface="Calibri"/>
            </a:endParaRPr>
          </a:p>
          <a:p>
            <a:pPr>
              <a:buFont typeface="Arial"/>
              <a:buChar char="•"/>
            </a:pPr>
            <a:r>
              <a:rPr lang="fi-FI" sz="1400">
                <a:latin typeface="Calibri"/>
                <a:ea typeface="Roboto"/>
                <a:cs typeface="Roboto"/>
              </a:rPr>
              <a:t>haaveilla</a:t>
            </a:r>
            <a:endParaRPr lang="fi-FI" sz="1400">
              <a:latin typeface="Calibri"/>
              <a:ea typeface="Calibri"/>
              <a:cs typeface="Calibri"/>
            </a:endParaRPr>
          </a:p>
          <a:p>
            <a:pPr indent="0">
              <a:buNone/>
            </a:pPr>
            <a:r>
              <a:rPr lang="fi-FI" sz="1400">
                <a:latin typeface="Calibri"/>
                <a:ea typeface="Roboto"/>
                <a:cs typeface="Roboto"/>
              </a:rPr>
              <a:t>On hyvä muistaa, että vastaamme itse ajatuksistamme. Ne ovat omiamme eivätkä ne sellaisenaan näy ulospäin. Muut ihmiset eivät tiedä, mitä ajattelemme, ellemme kerro niistä. Mitä selvemmin kerromme ajatuksistamme, sitä paremmin tulemme ymmärretyksi.</a:t>
            </a:r>
            <a:endParaRPr lang="fi-FI" sz="1400">
              <a:latin typeface="Calibri"/>
              <a:ea typeface="Calibri"/>
              <a:cs typeface="Calibri"/>
            </a:endParaRPr>
          </a:p>
          <a:p>
            <a:pPr indent="0">
              <a:buNone/>
            </a:pPr>
            <a:endParaRPr lang="fi-FI" sz="1600">
              <a:ea typeface="Calibri"/>
              <a:cs typeface="Calibri"/>
            </a:endParaRPr>
          </a:p>
          <a:p>
            <a:pPr indent="0">
              <a:buNone/>
            </a:pPr>
            <a:endParaRPr lang="fi-FI" sz="1600">
              <a:ea typeface="Roboto"/>
              <a:cs typeface="Roboto"/>
            </a:endParaRPr>
          </a:p>
          <a:p>
            <a:pPr indent="0">
              <a:buNone/>
            </a:pPr>
            <a:endParaRPr lang="fi-FI" sz="1600">
              <a:ea typeface="Roboto"/>
              <a:cs typeface="Roboto"/>
            </a:endParaRPr>
          </a:p>
          <a:p>
            <a:pPr marL="0" indent="0">
              <a:buNone/>
            </a:pPr>
            <a:endParaRPr lang="fi-FI">
              <a:ea typeface="Calibri" panose="020F0502020204030204"/>
              <a:cs typeface="Calibri" panose="020F0502020204030204"/>
            </a:endParaRPr>
          </a:p>
        </p:txBody>
      </p:sp>
      <p:sp>
        <p:nvSpPr>
          <p:cNvPr id="4" name="Tekstiruutu 3">
            <a:extLst>
              <a:ext uri="{FF2B5EF4-FFF2-40B4-BE49-F238E27FC236}">
                <a16:creationId xmlns:a16="http://schemas.microsoft.com/office/drawing/2014/main" id="{29A03A67-020F-BBA5-0183-97199893CBDF}"/>
              </a:ext>
            </a:extLst>
          </p:cNvPr>
          <p:cNvSpPr txBox="1"/>
          <p:nvPr/>
        </p:nvSpPr>
        <p:spPr>
          <a:xfrm>
            <a:off x="4033157" y="6397171"/>
            <a:ext cx="491217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sz="1200">
                <a:hlinkClick r:id="rId3"/>
              </a:rPr>
              <a:t>Ajatukset ja niiden tunnistaminen | Hyväkysymys.fi (hyvakysymys.fi)</a:t>
            </a:r>
            <a:endParaRPr lang="fi-FI" sz="1200"/>
          </a:p>
        </p:txBody>
      </p:sp>
    </p:spTree>
    <p:extLst>
      <p:ext uri="{BB962C8B-B14F-4D97-AF65-F5344CB8AC3E}">
        <p14:creationId xmlns:p14="http://schemas.microsoft.com/office/powerpoint/2010/main" val="195738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812-6C58-8F3D-F500-2CD02906068B}"/>
              </a:ext>
            </a:extLst>
          </p:cNvPr>
          <p:cNvSpPr>
            <a:spLocks noGrp="1"/>
          </p:cNvSpPr>
          <p:nvPr>
            <p:ph type="title"/>
          </p:nvPr>
        </p:nvSpPr>
        <p:spPr>
          <a:xfrm>
            <a:off x="838200" y="225489"/>
            <a:ext cx="10515600" cy="1028218"/>
          </a:xfrm>
        </p:spPr>
        <p:txBody>
          <a:bodyPr>
            <a:normAutofit/>
          </a:bodyPr>
          <a:lstStyle/>
          <a:p>
            <a:r>
              <a:rPr lang="fi-FI" sz="2400" b="1">
                <a:ea typeface="Calibri Light"/>
                <a:cs typeface="Calibri Light"/>
              </a:rPr>
              <a:t>Miten ajatukset ja tunteet vaikuttavat toisiinsa?</a:t>
            </a:r>
            <a:endParaRPr lang="fi-FI" sz="2400" b="1"/>
          </a:p>
        </p:txBody>
      </p:sp>
      <p:sp>
        <p:nvSpPr>
          <p:cNvPr id="3" name="Sisällön paikkamerkki 2">
            <a:extLst>
              <a:ext uri="{FF2B5EF4-FFF2-40B4-BE49-F238E27FC236}">
                <a16:creationId xmlns:a16="http://schemas.microsoft.com/office/drawing/2014/main" id="{39F91A5E-3156-E613-1FD6-9ACC049215D9}"/>
              </a:ext>
            </a:extLst>
          </p:cNvPr>
          <p:cNvSpPr>
            <a:spLocks noGrp="1"/>
          </p:cNvSpPr>
          <p:nvPr>
            <p:ph idx="1"/>
          </p:nvPr>
        </p:nvSpPr>
        <p:spPr>
          <a:xfrm>
            <a:off x="675640" y="1053464"/>
            <a:ext cx="10515600" cy="4360671"/>
          </a:xfrm>
        </p:spPr>
        <p:txBody>
          <a:bodyPr vert="horz" lIns="91440" tIns="45720" rIns="91440" bIns="45720" rtlCol="0" anchor="t">
            <a:noAutofit/>
          </a:bodyPr>
          <a:lstStyle/>
          <a:p>
            <a:pPr marL="0" indent="0">
              <a:buNone/>
            </a:pPr>
            <a:r>
              <a:rPr lang="fi-FI" sz="1400">
                <a:ea typeface="+mn-lt"/>
                <a:cs typeface="+mn-lt"/>
              </a:rPr>
              <a:t>Usein tapahtumat ja niistä tehdyt tulkinnat on vaikea erottaa toisistaan. Mieli toimii ikään kuin selostajana, joka tulkitsee näkemäänsä ja kokemaansa omalla tavallaan. Selostaja sepittää kertomusta ja liittää tapahtumiin merkityksiä, jotka aiheuttavat ja ylläpitävät tunnereaktioita.</a:t>
            </a:r>
            <a:endParaRPr lang="fi-FI" sz="1400">
              <a:ea typeface="Calibri"/>
              <a:cs typeface="Calibri"/>
            </a:endParaRPr>
          </a:p>
          <a:p>
            <a:pPr marL="0" indent="0">
              <a:buNone/>
            </a:pPr>
            <a:r>
              <a:rPr lang="fi-FI" sz="1400">
                <a:ea typeface="+mn-lt"/>
                <a:cs typeface="+mn-lt"/>
              </a:rPr>
              <a:t>Ajatukset ovat vakuuttavia, joten uskomme niihin. Ajatuksiin saa etäisyyttä suhtautumalla niihin mielensisäisinä tapahtumina, jotka eivät välttämättä ole tosiasioita. Tällä on vaikutusta myös ajatusta seuraaviin tunteisiin ja käyttäytymiseen.</a:t>
            </a:r>
            <a:endParaRPr lang="fi-FI" sz="1400">
              <a:ea typeface="Calibri"/>
              <a:cs typeface="Calibri"/>
            </a:endParaRPr>
          </a:p>
          <a:p>
            <a:pPr marL="0" indent="0">
              <a:buNone/>
            </a:pPr>
            <a:r>
              <a:rPr lang="fi-FI" sz="1400" b="1"/>
              <a:t>Ajatukset synnyttävät tunteita</a:t>
            </a:r>
            <a:endParaRPr lang="fi-FI" sz="1400" b="1">
              <a:ea typeface="Calibri" panose="020F0502020204030204"/>
              <a:cs typeface="Calibri" panose="020F0502020204030204"/>
            </a:endParaRPr>
          </a:p>
          <a:p>
            <a:pPr marL="0" indent="0">
              <a:buNone/>
            </a:pPr>
            <a:r>
              <a:rPr lang="fi-FI" sz="1400">
                <a:ea typeface="+mn-lt"/>
                <a:cs typeface="+mn-lt"/>
              </a:rPr>
              <a:t>Kuvittele, että kuljet kaupungilla ja yhtäkkiä näet ystäväsi. Ilahdut ja olet juuri aikeissa tervehtiä häntä. Samalla hetkellä hän vilkaisee sinua, ei reagoi ja jatkaa matkaansa. Mitä ajatuksia herää? Entä tunteita? Miten toimisit?</a:t>
            </a:r>
            <a:endParaRPr lang="fi-FI" sz="1400">
              <a:ea typeface="Calibri"/>
              <a:cs typeface="Calibri"/>
            </a:endParaRPr>
          </a:p>
          <a:p>
            <a:pPr marL="0" indent="0">
              <a:buNone/>
            </a:pPr>
            <a:r>
              <a:rPr lang="fi-FI" sz="1400">
                <a:ea typeface="+mn-lt"/>
                <a:cs typeface="+mn-lt"/>
              </a:rPr>
              <a:t>Mikäli sisäinen selostajasi liittää tilanteisiin tuomitsevia tai arvostelevia tulkintoja, myös tunnereaktiosi ovat todennäköisemmin kielteisiä. Vähitellen alat pitää tulkintoja totuutena. Saatat jopa automaattisesti etsiä todisteita, jotka vahvistavat ajatukset todeksi ja jättävät vastatodisteet huomioimatta. Tällainen ajattelu voi johtaa ajan myötä jopa masennukseen.</a:t>
            </a:r>
            <a:endParaRPr lang="fi-FI" sz="1400">
              <a:ea typeface="Calibri" panose="020F0502020204030204"/>
              <a:cs typeface="Calibri" panose="020F0502020204030204"/>
            </a:endParaRPr>
          </a:p>
          <a:p>
            <a:pPr marL="0" indent="0">
              <a:buNone/>
            </a:pPr>
            <a:r>
              <a:rPr lang="fi-FI" sz="1400" b="1">
                <a:ea typeface="Calibri" panose="020F0502020204030204"/>
                <a:cs typeface="Calibri" panose="020F0502020204030204"/>
              </a:rPr>
              <a:t>Ajatusten todenperäisyyden arviointi</a:t>
            </a:r>
            <a:endParaRPr lang="en-US" sz="1400">
              <a:ea typeface="Calibri" panose="020F0502020204030204"/>
              <a:cs typeface="Calibri" panose="020F0502020204030204"/>
            </a:endParaRPr>
          </a:p>
          <a:p>
            <a:pPr marL="0" indent="0">
              <a:buNone/>
            </a:pPr>
            <a:r>
              <a:rPr lang="fi-FI" sz="1400">
                <a:ea typeface="Calibri" panose="020F0502020204030204"/>
                <a:cs typeface="Calibri" panose="020F0502020204030204"/>
              </a:rPr>
              <a:t>Jos huomaat, että selostaja tuottaa ajatuksia, kuten ”ei minusta kukaan välitä”, ”en ansaitse mitään hyvää” tai ”ei minusta ole mihinkään”, kannattaa nämä ajatukset laittaa merkille ja huomata, että ne ovat vain ajatuksia, eivät tosiasioita.</a:t>
            </a:r>
            <a:endParaRPr lang="en-US" sz="1400">
              <a:ea typeface="Calibri" panose="020F0502020204030204"/>
              <a:cs typeface="Calibri" panose="020F0502020204030204"/>
            </a:endParaRPr>
          </a:p>
          <a:p>
            <a:pPr marL="0" indent="0">
              <a:buNone/>
            </a:pPr>
            <a:r>
              <a:rPr lang="fi-FI" sz="1400" b="1">
                <a:ea typeface="Calibri" panose="020F0502020204030204"/>
                <a:cs typeface="Calibri" panose="020F0502020204030204"/>
              </a:rPr>
              <a:t>Suhtautuminen ajatuksiin</a:t>
            </a:r>
            <a:endParaRPr lang="en-US" sz="1400">
              <a:ea typeface="Calibri" panose="020F0502020204030204"/>
              <a:cs typeface="Calibri" panose="020F0502020204030204"/>
            </a:endParaRPr>
          </a:p>
          <a:p>
            <a:pPr marL="0" indent="0">
              <a:buNone/>
            </a:pPr>
            <a:r>
              <a:rPr lang="fi-FI" sz="1400">
                <a:ea typeface="Calibri" panose="020F0502020204030204"/>
                <a:cs typeface="Calibri" panose="020F0502020204030204"/>
              </a:rPr>
              <a:t>Ajatussisältöjen haastamisen lisäksi on toinenkin vaihtoehto: suhtautumisen muuttaminen. Ajatuksia voidaan oppia näkemään mielen tapahtumina. Tämä kuulostaa yksinkertaiselta, mutta on käytännössä hyvin vaikeaa, koska ajatuksiin liittyy voimakkaita tunteita.</a:t>
            </a:r>
            <a:endParaRPr lang="en-US" sz="1400">
              <a:ea typeface="Calibri" panose="020F0502020204030204"/>
              <a:cs typeface="Calibri" panose="020F0502020204030204"/>
            </a:endParaRPr>
          </a:p>
          <a:p>
            <a:pPr marL="0" indent="0">
              <a:buNone/>
            </a:pPr>
            <a:r>
              <a:rPr lang="fi-FI" sz="1400" b="1">
                <a:ea typeface="Calibri" panose="020F0502020204030204"/>
                <a:cs typeface="Calibri" panose="020F0502020204030204"/>
              </a:rPr>
              <a:t>Tunteet synnyttävät ajatuksia</a:t>
            </a:r>
            <a:endParaRPr lang="en-US" sz="1400">
              <a:ea typeface="Calibri" panose="020F0502020204030204"/>
              <a:cs typeface="Calibri" panose="020F0502020204030204"/>
            </a:endParaRPr>
          </a:p>
          <a:p>
            <a:pPr marL="0" indent="0">
              <a:buNone/>
            </a:pPr>
            <a:r>
              <a:rPr lang="fi-FI" sz="1400">
                <a:ea typeface="Calibri" panose="020F0502020204030204"/>
                <a:cs typeface="Calibri" panose="020F0502020204030204"/>
              </a:rPr>
              <a:t>Edellisessä kuvattiin, kuinka ajatuksiin liittyy tunteita. On tärkeä ymmärtää, että myös tunteet synnyttävät ajatuksia. Tapahtumat saavat erilaisia tulkintoja riippuen siitä, minkälainen mieliala sinulla tapahtumahetkellä on eli millaisessa tunnekontekstissa olet.</a:t>
            </a:r>
            <a:endParaRPr lang="en-US" sz="1400">
              <a:ea typeface="Calibri" panose="020F0502020204030204"/>
              <a:cs typeface="Calibri" panose="020F0502020204030204"/>
            </a:endParaRPr>
          </a:p>
          <a:p>
            <a:pPr marL="0" indent="0">
              <a:buNone/>
            </a:pPr>
            <a:endParaRPr lang="fi-FI" sz="1400">
              <a:ea typeface="Calibri" panose="020F0502020204030204"/>
              <a:cs typeface="Calibri" panose="020F0502020204030204"/>
            </a:endParaRPr>
          </a:p>
          <a:p>
            <a:pPr marL="0" indent="0">
              <a:buNone/>
            </a:pPr>
            <a:endParaRPr lang="fi-FI" sz="1800">
              <a:ea typeface="Calibri" panose="020F0502020204030204"/>
              <a:cs typeface="Calibri" panose="020F0502020204030204"/>
            </a:endParaRPr>
          </a:p>
          <a:p>
            <a:endParaRPr lang="fi-FI">
              <a:ea typeface="Calibri"/>
              <a:cs typeface="Calibri"/>
            </a:endParaRPr>
          </a:p>
          <a:p>
            <a:endParaRPr lang="fi-FI">
              <a:ea typeface="Calibri"/>
              <a:cs typeface="Calibri"/>
            </a:endParaRPr>
          </a:p>
        </p:txBody>
      </p:sp>
      <p:sp>
        <p:nvSpPr>
          <p:cNvPr id="4" name="Tekstiruutu 3">
            <a:extLst>
              <a:ext uri="{FF2B5EF4-FFF2-40B4-BE49-F238E27FC236}">
                <a16:creationId xmlns:a16="http://schemas.microsoft.com/office/drawing/2014/main" id="{AC9CB0ED-3931-8808-2C92-AA511D4E0A16}"/>
              </a:ext>
            </a:extLst>
          </p:cNvPr>
          <p:cNvSpPr txBox="1"/>
          <p:nvPr/>
        </p:nvSpPr>
        <p:spPr>
          <a:xfrm>
            <a:off x="3882370" y="6355778"/>
            <a:ext cx="50183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ea typeface="+mn-lt"/>
                <a:cs typeface="+mn-lt"/>
                <a:hlinkClick r:id="rId2"/>
              </a:rPr>
              <a:t>Miten ajatukset ja tunteet vaikuttavat toisiinsa? | Mielenterveystalo.fi</a:t>
            </a:r>
            <a:endParaRPr lang="fi-FI" sz="1200"/>
          </a:p>
        </p:txBody>
      </p:sp>
    </p:spTree>
    <p:extLst>
      <p:ext uri="{BB962C8B-B14F-4D97-AF65-F5344CB8AC3E}">
        <p14:creationId xmlns:p14="http://schemas.microsoft.com/office/powerpoint/2010/main" val="317984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0E4F9A5-D91A-1795-C692-F531865E2634}"/>
              </a:ext>
            </a:extLst>
          </p:cNvPr>
          <p:cNvSpPr>
            <a:spLocks noGrp="1"/>
          </p:cNvSpPr>
          <p:nvPr>
            <p:ph type="ctrTitle"/>
          </p:nvPr>
        </p:nvSpPr>
        <p:spPr/>
        <p:txBody>
          <a:bodyPr>
            <a:normAutofit fontScale="90000"/>
          </a:bodyPr>
          <a:lstStyle/>
          <a:p>
            <a:r>
              <a:rPr lang="fi-FI"/>
              <a:t>Mielitunti</a:t>
            </a:r>
            <a:br>
              <a:rPr lang="fi-FI"/>
            </a:br>
            <a:r>
              <a:rPr lang="fi-FI"/>
              <a:t> ajatukset ja tunteet vuorovaikutuksessa</a:t>
            </a:r>
            <a:endParaRPr lang="fi-FI">
              <a:ea typeface="Calibri Light"/>
              <a:cs typeface="Calibri Light"/>
            </a:endParaRPr>
          </a:p>
        </p:txBody>
      </p:sp>
      <p:sp>
        <p:nvSpPr>
          <p:cNvPr id="8" name="Alaotsikko 7">
            <a:extLst>
              <a:ext uri="{FF2B5EF4-FFF2-40B4-BE49-F238E27FC236}">
                <a16:creationId xmlns:a16="http://schemas.microsoft.com/office/drawing/2014/main" id="{34AE3509-7B0B-017F-1631-47027839A814}"/>
              </a:ext>
            </a:extLst>
          </p:cNvPr>
          <p:cNvSpPr>
            <a:spLocks noGrp="1"/>
          </p:cNvSpPr>
          <p:nvPr>
            <p:ph type="subTitle" idx="1"/>
          </p:nvPr>
        </p:nvSpPr>
        <p:spPr>
          <a:xfrm>
            <a:off x="1524000" y="3686705"/>
            <a:ext cx="9144000" cy="1655762"/>
          </a:xfrm>
        </p:spPr>
        <p:txBody>
          <a:bodyPr vert="horz" lIns="91440" tIns="45720" rIns="91440" bIns="45720" rtlCol="0" anchor="t">
            <a:normAutofit/>
          </a:bodyPr>
          <a:lstStyle/>
          <a:p>
            <a:r>
              <a:rPr lang="fi-FI">
                <a:ea typeface="Calibri"/>
                <a:cs typeface="Calibri"/>
              </a:rPr>
              <a:t>Tällä tunnilla harjoitellaan ajatusten, tunteiden ja toiminnan välistä yhteyttä, sekä käsitellään tarpeita tunteiden takana.</a:t>
            </a:r>
          </a:p>
        </p:txBody>
      </p:sp>
    </p:spTree>
    <p:extLst>
      <p:ext uri="{BB962C8B-B14F-4D97-AF65-F5344CB8AC3E}">
        <p14:creationId xmlns:p14="http://schemas.microsoft.com/office/powerpoint/2010/main" val="295228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ACAC-B3B0-27C9-6355-1FF65718ABDD}"/>
              </a:ext>
            </a:extLst>
          </p:cNvPr>
          <p:cNvSpPr>
            <a:spLocks noGrp="1"/>
          </p:cNvSpPr>
          <p:nvPr>
            <p:ph type="title"/>
          </p:nvPr>
        </p:nvSpPr>
        <p:spPr>
          <a:xfrm>
            <a:off x="838200" y="497205"/>
            <a:ext cx="10515600" cy="1213803"/>
          </a:xfrm>
        </p:spPr>
        <p:txBody>
          <a:bodyPr/>
          <a:lstStyle/>
          <a:p>
            <a:r>
              <a:rPr lang="en-US" b="1" err="1">
                <a:ea typeface="Calibri Light"/>
                <a:cs typeface="Calibri Light"/>
              </a:rPr>
              <a:t>Päivän</a:t>
            </a:r>
            <a:r>
              <a:rPr lang="en-US" b="1">
                <a:ea typeface="Calibri Light"/>
                <a:cs typeface="Calibri Light"/>
              </a:rPr>
              <a:t> </a:t>
            </a:r>
            <a:r>
              <a:rPr lang="en-US" b="1" err="1">
                <a:ea typeface="Calibri Light"/>
                <a:cs typeface="Calibri Light"/>
              </a:rPr>
              <a:t>tunne</a:t>
            </a:r>
            <a:endParaRPr lang="en-US" b="1" err="1"/>
          </a:p>
        </p:txBody>
      </p:sp>
      <p:sp>
        <p:nvSpPr>
          <p:cNvPr id="3" name="Content Placeholder 2">
            <a:extLst>
              <a:ext uri="{FF2B5EF4-FFF2-40B4-BE49-F238E27FC236}">
                <a16:creationId xmlns:a16="http://schemas.microsoft.com/office/drawing/2014/main" id="{275E5C71-D0D6-1FA0-D65E-7239FEE54598}"/>
              </a:ext>
            </a:extLst>
          </p:cNvPr>
          <p:cNvSpPr>
            <a:spLocks noGrp="1"/>
          </p:cNvSpPr>
          <p:nvPr>
            <p:ph idx="1"/>
          </p:nvPr>
        </p:nvSpPr>
        <p:spPr>
          <a:xfrm>
            <a:off x="838200" y="1978025"/>
            <a:ext cx="10515600" cy="4198938"/>
          </a:xfrm>
        </p:spPr>
        <p:txBody>
          <a:bodyPr vert="horz" lIns="91440" tIns="45720" rIns="91440" bIns="45720" rtlCol="0" anchor="t">
            <a:normAutofit/>
          </a:bodyPr>
          <a:lstStyle/>
          <a:p>
            <a:pPr marL="0" indent="0">
              <a:buNone/>
            </a:pPr>
            <a:r>
              <a:rPr lang="en-US" err="1">
                <a:ea typeface="Calibri" panose="020F0502020204030204"/>
                <a:cs typeface="Calibri" panose="020F0502020204030204"/>
              </a:rPr>
              <a:t>Tunnekortit</a:t>
            </a:r>
            <a:r>
              <a:rPr lang="en-US">
                <a:ea typeface="Calibri" panose="020F0502020204030204"/>
                <a:cs typeface="Calibri" panose="020F0502020204030204"/>
              </a:rPr>
              <a:t> </a:t>
            </a:r>
            <a:r>
              <a:rPr lang="en-US" err="1">
                <a:ea typeface="Calibri" panose="020F0502020204030204"/>
                <a:cs typeface="Calibri" panose="020F0502020204030204"/>
              </a:rPr>
              <a:t>levitettynä</a:t>
            </a:r>
            <a:r>
              <a:rPr lang="en-US">
                <a:ea typeface="Calibri" panose="020F0502020204030204"/>
                <a:cs typeface="Calibri" panose="020F0502020204030204"/>
              </a:rPr>
              <a:t> </a:t>
            </a:r>
            <a:r>
              <a:rPr lang="en-US" err="1">
                <a:ea typeface="Calibri" panose="020F0502020204030204"/>
                <a:cs typeface="Calibri" panose="020F0502020204030204"/>
              </a:rPr>
              <a:t>lattialle</a:t>
            </a:r>
            <a:r>
              <a:rPr lang="en-US">
                <a:ea typeface="Calibri" panose="020F0502020204030204"/>
                <a:cs typeface="Calibri" panose="020F0502020204030204"/>
              </a:rPr>
              <a:t>. </a:t>
            </a:r>
            <a:r>
              <a:rPr lang="en-US" err="1">
                <a:ea typeface="Calibri" panose="020F0502020204030204"/>
                <a:cs typeface="Calibri" panose="020F0502020204030204"/>
              </a:rPr>
              <a:t>Jokainen</a:t>
            </a:r>
            <a:r>
              <a:rPr lang="en-US">
                <a:ea typeface="Calibri" panose="020F0502020204030204"/>
                <a:cs typeface="Calibri" panose="020F0502020204030204"/>
              </a:rPr>
              <a:t> </a:t>
            </a:r>
            <a:r>
              <a:rPr lang="en-US" err="1">
                <a:ea typeface="Calibri" panose="020F0502020204030204"/>
                <a:cs typeface="Calibri" panose="020F0502020204030204"/>
              </a:rPr>
              <a:t>valitsee</a:t>
            </a:r>
            <a:r>
              <a:rPr lang="en-US">
                <a:ea typeface="Calibri" panose="020F0502020204030204"/>
                <a:cs typeface="Calibri" panose="020F0502020204030204"/>
              </a:rPr>
              <a:t> </a:t>
            </a:r>
            <a:r>
              <a:rPr lang="en-US" err="1">
                <a:ea typeface="Calibri" panose="020F0502020204030204"/>
                <a:cs typeface="Calibri" panose="020F0502020204030204"/>
              </a:rPr>
              <a:t>kortin</a:t>
            </a:r>
            <a:r>
              <a:rPr lang="en-US">
                <a:ea typeface="Calibri" panose="020F0502020204030204"/>
                <a:cs typeface="Calibri" panose="020F0502020204030204"/>
              </a:rPr>
              <a:t>, </a:t>
            </a:r>
            <a:r>
              <a:rPr lang="en-US" err="1">
                <a:ea typeface="Calibri" panose="020F0502020204030204"/>
                <a:cs typeface="Calibri" panose="020F0502020204030204"/>
              </a:rPr>
              <a:t>joka</a:t>
            </a:r>
            <a:r>
              <a:rPr lang="en-US">
                <a:ea typeface="Calibri" panose="020F0502020204030204"/>
                <a:cs typeface="Calibri" panose="020F0502020204030204"/>
              </a:rPr>
              <a:t> </a:t>
            </a:r>
            <a:r>
              <a:rPr lang="en-US" err="1">
                <a:ea typeface="Calibri" panose="020F0502020204030204"/>
                <a:cs typeface="Calibri" panose="020F0502020204030204"/>
              </a:rPr>
              <a:t>kuvaa</a:t>
            </a:r>
            <a:r>
              <a:rPr lang="en-US">
                <a:ea typeface="Calibri" panose="020F0502020204030204"/>
                <a:cs typeface="Calibri" panose="020F0502020204030204"/>
              </a:rPr>
              <a:t> </a:t>
            </a:r>
            <a:r>
              <a:rPr lang="en-US" err="1">
                <a:ea typeface="Calibri" panose="020F0502020204030204"/>
                <a:cs typeface="Calibri" panose="020F0502020204030204"/>
              </a:rPr>
              <a:t>jotakin</a:t>
            </a:r>
            <a:r>
              <a:rPr lang="en-US">
                <a:ea typeface="Calibri" panose="020F0502020204030204"/>
                <a:cs typeface="Calibri" panose="020F0502020204030204"/>
              </a:rPr>
              <a:t> </a:t>
            </a:r>
            <a:r>
              <a:rPr lang="en-US" err="1">
                <a:ea typeface="Calibri" panose="020F0502020204030204"/>
                <a:cs typeface="Calibri" panose="020F0502020204030204"/>
              </a:rPr>
              <a:t>tunnetta</a:t>
            </a:r>
            <a:r>
              <a:rPr lang="en-US">
                <a:ea typeface="Calibri" panose="020F0502020204030204"/>
                <a:cs typeface="Calibri" panose="020F0502020204030204"/>
              </a:rPr>
              <a:t> </a:t>
            </a:r>
            <a:r>
              <a:rPr lang="en-US" err="1">
                <a:ea typeface="Calibri" panose="020F0502020204030204"/>
                <a:cs typeface="Calibri" panose="020F0502020204030204"/>
              </a:rPr>
              <a:t>jonka</a:t>
            </a:r>
            <a:r>
              <a:rPr lang="en-US">
                <a:ea typeface="Calibri" panose="020F0502020204030204"/>
                <a:cs typeface="Calibri" panose="020F0502020204030204"/>
              </a:rPr>
              <a:t> on </a:t>
            </a:r>
            <a:r>
              <a:rPr lang="en-US" err="1">
                <a:ea typeface="Calibri" panose="020F0502020204030204"/>
                <a:cs typeface="Calibri" panose="020F0502020204030204"/>
              </a:rPr>
              <a:t>kokenut</a:t>
            </a:r>
            <a:r>
              <a:rPr lang="en-US">
                <a:ea typeface="Calibri" panose="020F0502020204030204"/>
                <a:cs typeface="Calibri" panose="020F0502020204030204"/>
              </a:rPr>
              <a:t> </a:t>
            </a:r>
            <a:r>
              <a:rPr lang="en-US" err="1">
                <a:ea typeface="Calibri" panose="020F0502020204030204"/>
                <a:cs typeface="Calibri" panose="020F0502020204030204"/>
              </a:rPr>
              <a:t>tänään</a:t>
            </a:r>
            <a:r>
              <a:rPr lang="en-US">
                <a:ea typeface="Calibri" panose="020F0502020204030204"/>
                <a:cs typeface="Calibri" panose="020F0502020204030204"/>
              </a:rPr>
              <a:t>.</a:t>
            </a:r>
          </a:p>
          <a:p>
            <a:pPr marL="0" indent="0">
              <a:buNone/>
            </a:pPr>
            <a:r>
              <a:rPr lang="en-US" err="1">
                <a:ea typeface="Calibri" panose="020F0502020204030204"/>
                <a:cs typeface="Calibri" panose="020F0502020204030204"/>
              </a:rPr>
              <a:t>Käydään</a:t>
            </a:r>
            <a:r>
              <a:rPr lang="en-US">
                <a:ea typeface="Calibri" panose="020F0502020204030204"/>
                <a:cs typeface="Calibri" panose="020F0502020204030204"/>
              </a:rPr>
              <a:t> </a:t>
            </a:r>
            <a:r>
              <a:rPr lang="en-US" err="1">
                <a:ea typeface="Calibri" panose="020F0502020204030204"/>
                <a:cs typeface="Calibri" panose="020F0502020204030204"/>
              </a:rPr>
              <a:t>tunnetilat</a:t>
            </a:r>
            <a:r>
              <a:rPr lang="en-US">
                <a:ea typeface="Calibri" panose="020F0502020204030204"/>
                <a:cs typeface="Calibri" panose="020F0502020204030204"/>
              </a:rPr>
              <a:t> </a:t>
            </a:r>
            <a:r>
              <a:rPr lang="en-US" err="1">
                <a:ea typeface="Calibri" panose="020F0502020204030204"/>
                <a:cs typeface="Calibri" panose="020F0502020204030204"/>
              </a:rPr>
              <a:t>läpi</a:t>
            </a:r>
            <a:r>
              <a:rPr lang="en-US">
                <a:ea typeface="Calibri" panose="020F0502020204030204"/>
                <a:cs typeface="Calibri" panose="020F0502020204030204"/>
              </a:rPr>
              <a:t> </a:t>
            </a:r>
            <a:r>
              <a:rPr lang="en-US" err="1">
                <a:ea typeface="Calibri" panose="020F0502020204030204"/>
                <a:cs typeface="Calibri" panose="020F0502020204030204"/>
              </a:rPr>
              <a:t>yhdessä</a:t>
            </a:r>
            <a:r>
              <a:rPr lang="en-US">
                <a:ea typeface="Calibri" panose="020F0502020204030204"/>
                <a:cs typeface="Calibri" panose="020F0502020204030204"/>
              </a:rPr>
              <a:t>.</a:t>
            </a:r>
          </a:p>
        </p:txBody>
      </p:sp>
      <p:sp>
        <p:nvSpPr>
          <p:cNvPr id="4" name="TextBox 3">
            <a:extLst>
              <a:ext uri="{FF2B5EF4-FFF2-40B4-BE49-F238E27FC236}">
                <a16:creationId xmlns:a16="http://schemas.microsoft.com/office/drawing/2014/main" id="{B63CB08E-3205-E28B-A3AD-15A6FAC47086}"/>
              </a:ext>
            </a:extLst>
          </p:cNvPr>
          <p:cNvSpPr txBox="1"/>
          <p:nvPr/>
        </p:nvSpPr>
        <p:spPr>
          <a:xfrm>
            <a:off x="5496560" y="590296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30000" err="1">
                <a:ea typeface="Calibri"/>
                <a:cs typeface="Calibri"/>
              </a:rPr>
              <a:t>Hyvän</a:t>
            </a:r>
            <a:r>
              <a:rPr lang="en-US" baseline="30000">
                <a:ea typeface="Calibri"/>
                <a:cs typeface="Calibri"/>
              </a:rPr>
              <a:t> </a:t>
            </a:r>
            <a:r>
              <a:rPr lang="en-US" baseline="30000" err="1">
                <a:ea typeface="Calibri"/>
                <a:cs typeface="Calibri"/>
              </a:rPr>
              <a:t>mielen</a:t>
            </a:r>
            <a:r>
              <a:rPr lang="en-US" baseline="30000">
                <a:ea typeface="Calibri"/>
                <a:cs typeface="Calibri"/>
              </a:rPr>
              <a:t> </a:t>
            </a:r>
            <a:r>
              <a:rPr lang="en-US" baseline="30000" err="1">
                <a:ea typeface="Calibri"/>
                <a:cs typeface="Calibri"/>
              </a:rPr>
              <a:t>koulu</a:t>
            </a:r>
            <a:r>
              <a:rPr lang="en-US" baseline="30000">
                <a:ea typeface="Calibri"/>
                <a:cs typeface="Calibri"/>
              </a:rPr>
              <a:t> </a:t>
            </a:r>
            <a:r>
              <a:rPr lang="en-US" baseline="30000" err="1">
                <a:ea typeface="Calibri"/>
                <a:cs typeface="Calibri"/>
              </a:rPr>
              <a:t>käsikirja</a:t>
            </a:r>
            <a:r>
              <a:rPr lang="en-US" baseline="30000">
                <a:ea typeface="Calibri"/>
                <a:cs typeface="Calibri"/>
              </a:rPr>
              <a:t> Mieli </a:t>
            </a:r>
            <a:r>
              <a:rPr lang="en-US" baseline="30000" err="1">
                <a:ea typeface="Calibri"/>
                <a:cs typeface="Calibri"/>
              </a:rPr>
              <a:t>ry</a:t>
            </a:r>
            <a:endParaRPr lang="en-US" baseline="30000">
              <a:ea typeface="Calibri"/>
              <a:cs typeface="Calibri"/>
            </a:endParaRPr>
          </a:p>
        </p:txBody>
      </p:sp>
    </p:spTree>
    <p:extLst>
      <p:ext uri="{BB962C8B-B14F-4D97-AF65-F5344CB8AC3E}">
        <p14:creationId xmlns:p14="http://schemas.microsoft.com/office/powerpoint/2010/main" val="85409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9F8FFA0-717E-463B-F946-3A0D1ADDA4F7}"/>
              </a:ext>
            </a:extLst>
          </p:cNvPr>
          <p:cNvSpPr>
            <a:spLocks noGrp="1"/>
          </p:cNvSpPr>
          <p:nvPr>
            <p:ph type="title"/>
          </p:nvPr>
        </p:nvSpPr>
        <p:spPr>
          <a:xfrm>
            <a:off x="6600911" y="559115"/>
            <a:ext cx="5171034" cy="2052522"/>
          </a:xfrm>
        </p:spPr>
        <p:txBody>
          <a:bodyPr anchor="b">
            <a:normAutofit/>
          </a:bodyPr>
          <a:lstStyle/>
          <a:p>
            <a:r>
              <a:rPr lang="fi-FI">
                <a:latin typeface="Aptos Display"/>
              </a:rPr>
              <a:t>Virittäytymisharjoitus: Ajatusten virta</a:t>
            </a:r>
          </a:p>
          <a:p>
            <a:endParaRPr lang="fi-FI" sz="5200">
              <a:ea typeface="Calibri Light"/>
              <a:cs typeface="Calibri Light"/>
            </a:endParaRPr>
          </a:p>
        </p:txBody>
      </p:sp>
      <p:sp>
        <p:nvSpPr>
          <p:cNvPr id="24" name="Oval 2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7" name="Graphic 6" descr="Thought bubble">
            <a:extLst>
              <a:ext uri="{FF2B5EF4-FFF2-40B4-BE49-F238E27FC236}">
                <a16:creationId xmlns:a16="http://schemas.microsoft.com/office/drawing/2014/main" id="{9447AAF7-0077-F2C0-0626-119F83860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p:nvSpPr>
          <p:cNvPr id="3" name="Sisällön paikkamerkki 2">
            <a:extLst>
              <a:ext uri="{FF2B5EF4-FFF2-40B4-BE49-F238E27FC236}">
                <a16:creationId xmlns:a16="http://schemas.microsoft.com/office/drawing/2014/main" id="{844232B7-4429-BE42-1ED1-70D2EBA271BB}"/>
              </a:ext>
            </a:extLst>
          </p:cNvPr>
          <p:cNvSpPr>
            <a:spLocks noGrp="1"/>
          </p:cNvSpPr>
          <p:nvPr>
            <p:ph idx="1"/>
          </p:nvPr>
        </p:nvSpPr>
        <p:spPr>
          <a:xfrm>
            <a:off x="6695359" y="2695543"/>
            <a:ext cx="4615231" cy="2904347"/>
          </a:xfrm>
        </p:spPr>
        <p:txBody>
          <a:bodyPr vert="horz" lIns="91440" tIns="45720" rIns="91440" bIns="45720" rtlCol="0" anchor="t">
            <a:noAutofit/>
          </a:bodyPr>
          <a:lstStyle/>
          <a:p>
            <a:pPr marL="0" indent="0">
              <a:buNone/>
            </a:pPr>
            <a:r>
              <a:rPr lang="fi-FI" sz="1600">
                <a:solidFill>
                  <a:schemeClr val="tx1">
                    <a:alpha val="80000"/>
                  </a:schemeClr>
                </a:solidFill>
                <a:latin typeface="Aptos"/>
              </a:rPr>
              <a:t>Kirjoittakaa kolme minuuttia paperille kaikki ajatukset mitä mieleen tulee. Ihan jokainen sensuroimatta. </a:t>
            </a:r>
            <a:r>
              <a:rPr lang="fi-FI" sz="1600" b="1">
                <a:solidFill>
                  <a:schemeClr val="tx1">
                    <a:alpha val="80000"/>
                  </a:schemeClr>
                </a:solidFill>
                <a:latin typeface="Aptos"/>
              </a:rPr>
              <a:t>Jokainen tekee harjoituksen yksin, eikä kirjoitettuja ajatuksia jaeta muille. </a:t>
            </a:r>
            <a:r>
              <a:rPr lang="fi-FI" sz="1600">
                <a:solidFill>
                  <a:schemeClr val="tx1">
                    <a:alpha val="80000"/>
                  </a:schemeClr>
                </a:solidFill>
                <a:latin typeface="Aptos"/>
              </a:rPr>
              <a:t>Tarkoitus on havainnollistaa jatkuvaa ajatusten virtaa. </a:t>
            </a:r>
            <a:endParaRPr lang="en-US" sz="1600">
              <a:solidFill>
                <a:schemeClr val="tx1">
                  <a:alpha val="80000"/>
                </a:schemeClr>
              </a:solidFill>
              <a:latin typeface="Aptos"/>
            </a:endParaRPr>
          </a:p>
          <a:p>
            <a:pPr marL="0" indent="0">
              <a:buNone/>
            </a:pPr>
            <a:r>
              <a:rPr lang="fi-FI" sz="1600">
                <a:solidFill>
                  <a:schemeClr val="tx1">
                    <a:alpha val="80000"/>
                  </a:schemeClr>
                </a:solidFill>
                <a:latin typeface="Aptos"/>
              </a:rPr>
              <a:t>Ohjaaja ottaa aikaa kellosta ja voi itsekin osallistua harjoitukseen.</a:t>
            </a:r>
            <a:endParaRPr lang="en-US" sz="1600">
              <a:solidFill>
                <a:schemeClr val="tx1">
                  <a:alpha val="80000"/>
                </a:schemeClr>
              </a:solidFill>
              <a:latin typeface="Aptos"/>
            </a:endParaRPr>
          </a:p>
          <a:p>
            <a:pPr marL="0" indent="0">
              <a:buNone/>
            </a:pPr>
            <a:r>
              <a:rPr lang="fi-FI" sz="1600">
                <a:solidFill>
                  <a:schemeClr val="tx1">
                    <a:alpha val="80000"/>
                  </a:schemeClr>
                </a:solidFill>
                <a:latin typeface="Aptos"/>
              </a:rPr>
              <a:t>Purkakaa lyhyesti keskustellen miltä ajatusten kirjoittaminen ja havainnoiminen tuntui.</a:t>
            </a:r>
            <a:endParaRPr lang="en-US" sz="1600">
              <a:solidFill>
                <a:schemeClr val="tx1">
                  <a:alpha val="80000"/>
                </a:schemeClr>
              </a:solidFill>
              <a:latin typeface="Aptos"/>
            </a:endParaRPr>
          </a:p>
          <a:p>
            <a:endParaRPr lang="fi-FI" sz="1400">
              <a:solidFill>
                <a:schemeClr val="tx1">
                  <a:alpha val="80000"/>
                </a:schemeClr>
              </a:solidFill>
              <a:ea typeface="Calibri"/>
              <a:cs typeface="Calibri"/>
            </a:endParaRP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7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73AD6A-9AF7-396D-01CF-273FBE63B24B}"/>
              </a:ext>
            </a:extLst>
          </p:cNvPr>
          <p:cNvSpPr>
            <a:spLocks noGrp="1"/>
          </p:cNvSpPr>
          <p:nvPr>
            <p:ph type="title"/>
          </p:nvPr>
        </p:nvSpPr>
        <p:spPr>
          <a:xfrm>
            <a:off x="838200" y="488950"/>
            <a:ext cx="10515600" cy="1325563"/>
          </a:xfrm>
        </p:spPr>
        <p:txBody>
          <a:bodyPr/>
          <a:lstStyle/>
          <a:p>
            <a:r>
              <a:rPr lang="fi-FI" sz="5400">
                <a:latin typeface="Aptos Display"/>
              </a:rPr>
              <a:t>Miten ajatukset liittyvät tunteisiin?</a:t>
            </a:r>
          </a:p>
          <a:p>
            <a:endParaRPr lang="fi-FI">
              <a:ea typeface="Calibri Light"/>
              <a:cs typeface="Calibri Light"/>
            </a:endParaRPr>
          </a:p>
        </p:txBody>
      </p:sp>
      <p:sp>
        <p:nvSpPr>
          <p:cNvPr id="3" name="Sisällön paikkamerkki 2">
            <a:extLst>
              <a:ext uri="{FF2B5EF4-FFF2-40B4-BE49-F238E27FC236}">
                <a16:creationId xmlns:a16="http://schemas.microsoft.com/office/drawing/2014/main" id="{0CDDAF9C-5338-BB1B-FBFB-70D31C1D6C68}"/>
              </a:ext>
            </a:extLst>
          </p:cNvPr>
          <p:cNvSpPr>
            <a:spLocks noGrp="1"/>
          </p:cNvSpPr>
          <p:nvPr>
            <p:ph idx="1"/>
          </p:nvPr>
        </p:nvSpPr>
        <p:spPr/>
        <p:txBody>
          <a:bodyPr vert="horz" lIns="91440" tIns="45720" rIns="91440" bIns="45720" rtlCol="0" anchor="t">
            <a:normAutofit/>
          </a:bodyPr>
          <a:lstStyle/>
          <a:p>
            <a:r>
              <a:rPr lang="fi-FI" sz="2200">
                <a:latin typeface="Aptos"/>
              </a:rPr>
              <a:t>Tunne herää kun havaitset jotain ympärilläsi tai itsessäsi</a:t>
            </a:r>
            <a:endParaRPr lang="en-US" sz="2200">
              <a:latin typeface="Aptos"/>
            </a:endParaRPr>
          </a:p>
          <a:p>
            <a:r>
              <a:rPr lang="fi-FI" sz="2200">
                <a:latin typeface="Aptos"/>
              </a:rPr>
              <a:t>Itse havainto ei yleensä itsessään herätä tunnetta, vaan oma tulkintasi siitä mitä havaitset - siksi ajatukset ovat niin isossa osassa oman olosi luomisessa!</a:t>
            </a:r>
            <a:endParaRPr lang="en-US" sz="2200">
              <a:latin typeface="Aptos"/>
            </a:endParaRPr>
          </a:p>
          <a:p>
            <a:r>
              <a:rPr lang="fi-FI" sz="2200">
                <a:latin typeface="Aptos"/>
              </a:rPr>
              <a:t>Ajatukset syntyvät meissä usein niin nopeasti, että emme edes ehdi huomata, miten ne muodostuvat</a:t>
            </a:r>
            <a:endParaRPr lang="en-US" sz="2200">
              <a:latin typeface="Aptos"/>
            </a:endParaRPr>
          </a:p>
          <a:p>
            <a:r>
              <a:rPr lang="fi-FI" sz="2200">
                <a:latin typeface="Aptos"/>
              </a:rPr>
              <a:t>Ajatukset vaikuttavat oloomme ja siksi ne kannattaa valita huolella - ennen kuin voit valita ajatuksiasi, sinun täytyy ensin huomata mitä ajattelet, tulla ajatuksista tietoiseksi.</a:t>
            </a:r>
            <a:endParaRPr lang="en-US" sz="2200">
              <a:latin typeface="Aptos"/>
            </a:endParaRPr>
          </a:p>
          <a:p>
            <a:endParaRPr lang="fi-FI">
              <a:ea typeface="Calibri"/>
              <a:cs typeface="Calibri"/>
            </a:endParaRPr>
          </a:p>
        </p:txBody>
      </p:sp>
      <p:sp>
        <p:nvSpPr>
          <p:cNvPr id="4" name="Tekstiruutu 3">
            <a:extLst>
              <a:ext uri="{FF2B5EF4-FFF2-40B4-BE49-F238E27FC236}">
                <a16:creationId xmlns:a16="http://schemas.microsoft.com/office/drawing/2014/main" id="{0AE86D99-6F83-3887-8806-3EF756324597}"/>
              </a:ext>
            </a:extLst>
          </p:cNvPr>
          <p:cNvSpPr txBox="1"/>
          <p:nvPr/>
        </p:nvSpPr>
        <p:spPr>
          <a:xfrm>
            <a:off x="5686425" y="59912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30000" err="1">
                <a:ea typeface="Calibri"/>
                <a:cs typeface="Calibri"/>
              </a:rPr>
              <a:t>Jääskinen</a:t>
            </a:r>
            <a:r>
              <a:rPr lang="en-US" baseline="30000">
                <a:ea typeface="Calibri"/>
                <a:cs typeface="Calibri"/>
              </a:rPr>
              <a:t> &amp; </a:t>
            </a:r>
            <a:r>
              <a:rPr lang="en-US" baseline="30000" err="1">
                <a:ea typeface="Calibri"/>
                <a:cs typeface="Calibri"/>
              </a:rPr>
              <a:t>Pelliccioni</a:t>
            </a:r>
            <a:r>
              <a:rPr lang="en-US" baseline="30000">
                <a:ea typeface="Calibri"/>
                <a:cs typeface="Calibri"/>
              </a:rPr>
              <a:t> 2017</a:t>
            </a:r>
            <a:endParaRPr lang="en-US"/>
          </a:p>
        </p:txBody>
      </p:sp>
    </p:spTree>
    <p:extLst>
      <p:ext uri="{BB962C8B-B14F-4D97-AF65-F5344CB8AC3E}">
        <p14:creationId xmlns:p14="http://schemas.microsoft.com/office/powerpoint/2010/main" val="185957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uvakaappaus, Fontti&#10;&#10;Kuvaus luotu automaattisesti">
            <a:extLst>
              <a:ext uri="{FF2B5EF4-FFF2-40B4-BE49-F238E27FC236}">
                <a16:creationId xmlns:a16="http://schemas.microsoft.com/office/drawing/2014/main" id="{69967290-26AA-55E1-7A6A-DCDC88E3F6E6}"/>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549288534"/>
      </p:ext>
    </p:extLst>
  </p:cSld>
  <p:clrMapOvr>
    <a:masterClrMapping/>
  </p:clrMapOvr>
</p:sld>
</file>

<file path=ppt/theme/theme1.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ukautettu suunnittelumalli">
  <a:themeElements>
    <a:clrScheme name="Mukautettu 5">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68B3C-811C-459E-8AC9-90BB5544E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03F97E-AC27-4D51-8940-B4C1DC546A61}">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customXml/itemProps3.xml><?xml version="1.0" encoding="utf-8"?>
<ds:datastoreItem xmlns:ds="http://schemas.openxmlformats.org/officeDocument/2006/customXml" ds:itemID="{07C06F75-70D2-4505-97E2-78ADE7EC6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Office-teema</vt:lpstr>
      <vt:lpstr>Mukautettu suunnittelumalli</vt:lpstr>
      <vt:lpstr>Mielitunti  ajatukset ja tunteet vuorovaikutuksessa</vt:lpstr>
      <vt:lpstr>Mielitunti: Ajatukset ja tunteet vuorovaikutuksessa</vt:lpstr>
      <vt:lpstr>Mitä ajatukset ovat? </vt:lpstr>
      <vt:lpstr>Miten ajatukset ja tunteet vaikuttavat toisiinsa?</vt:lpstr>
      <vt:lpstr>Mielitunti  ajatukset ja tunteet vuorovaikutuksessa</vt:lpstr>
      <vt:lpstr>Päivän tunne</vt:lpstr>
      <vt:lpstr>Virittäytymisharjoitus: Ajatusten virta </vt:lpstr>
      <vt:lpstr>Miten ajatukset liittyvät tunteisiin? </vt:lpstr>
      <vt:lpstr>PowerPoint Presentation</vt:lpstr>
      <vt:lpstr>PowerPoint Presentation</vt:lpstr>
      <vt:lpstr>PowerPoint Presentation</vt:lpstr>
      <vt:lpstr>PowerPoint Presentation</vt:lpstr>
      <vt:lpstr>Ryhmätehtävä</vt:lpstr>
      <vt:lpstr>Ryhmätehtävä</vt:lpstr>
      <vt:lpstr>Harjoite: Kuumailmapallo</vt:lpstr>
      <vt:lpstr>Kiitos! </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14</cp:revision>
  <dcterms:created xsi:type="dcterms:W3CDTF">2025-09-01T06:37:12Z</dcterms:created>
  <dcterms:modified xsi:type="dcterms:W3CDTF">2025-09-01T06:38:47Z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