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sldIdLst>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9" r:id="rId23"/>
    <p:sldId id="342" r:id="rId24"/>
    <p:sldId id="343" r:id="rId25"/>
    <p:sldId id="344" r:id="rId26"/>
    <p:sldId id="345" r:id="rId27"/>
    <p:sldId id="346" r:id="rId28"/>
    <p:sldId id="347" r:id="rId29"/>
    <p:sldId id="269" r:id="rId30"/>
    <p:sldId id="348"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B5F7DF-2389-00D7-8D4E-3A8CF4AAEB6F}" v="27" dt="2025-09-01T06:20:32.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irainen Niina" userId="S::niina.j.piirainen@kainuu.fi::bb2a0450-75a4-4a71-805f-fec160b09722" providerId="AD" clId="Web-{10B5F7DF-2389-00D7-8D4E-3A8CF4AAEB6F}"/>
    <pc:docChg chg="addSld delSld addMainMaster">
      <pc:chgData name="Piirainen Niina" userId="S::niina.j.piirainen@kainuu.fi::bb2a0450-75a4-4a71-805f-fec160b09722" providerId="AD" clId="Web-{10B5F7DF-2389-00D7-8D4E-3A8CF4AAEB6F}" dt="2025-09-01T06:20:32.182" v="26"/>
      <pc:docMkLst>
        <pc:docMk/>
      </pc:docMkLst>
      <pc:sldChg chg="del">
        <pc:chgData name="Piirainen Niina" userId="S::niina.j.piirainen@kainuu.fi::bb2a0450-75a4-4a71-805f-fec160b09722" providerId="AD" clId="Web-{10B5F7DF-2389-00D7-8D4E-3A8CF4AAEB6F}" dt="2025-09-01T06:20:32.182" v="26"/>
        <pc:sldMkLst>
          <pc:docMk/>
          <pc:sldMk cId="782385677" sldId="256"/>
        </pc:sldMkLst>
      </pc:sldChg>
      <pc:sldChg chg="add">
        <pc:chgData name="Piirainen Niina" userId="S::niina.j.piirainen@kainuu.fi::bb2a0450-75a4-4a71-805f-fec160b09722" providerId="AD" clId="Web-{10B5F7DF-2389-00D7-8D4E-3A8CF4AAEB6F}" dt="2025-09-01T06:20:17.229" v="24"/>
        <pc:sldMkLst>
          <pc:docMk/>
          <pc:sldMk cId="1416729744" sldId="269"/>
        </pc:sldMkLst>
      </pc:sldChg>
      <pc:sldChg chg="add">
        <pc:chgData name="Piirainen Niina" userId="S::niina.j.piirainen@kainuu.fi::bb2a0450-75a4-4a71-805f-fec160b09722" providerId="AD" clId="Web-{10B5F7DF-2389-00D7-8D4E-3A8CF4AAEB6F}" dt="2025-09-01T06:20:13.729" v="0"/>
        <pc:sldMkLst>
          <pc:docMk/>
          <pc:sldMk cId="1084031377" sldId="325"/>
        </pc:sldMkLst>
      </pc:sldChg>
      <pc:sldChg chg="add">
        <pc:chgData name="Piirainen Niina" userId="S::niina.j.piirainen@kainuu.fi::bb2a0450-75a4-4a71-805f-fec160b09722" providerId="AD" clId="Web-{10B5F7DF-2389-00D7-8D4E-3A8CF4AAEB6F}" dt="2025-09-01T06:20:13.900" v="1"/>
        <pc:sldMkLst>
          <pc:docMk/>
          <pc:sldMk cId="4253285459" sldId="326"/>
        </pc:sldMkLst>
      </pc:sldChg>
      <pc:sldChg chg="add">
        <pc:chgData name="Piirainen Niina" userId="S::niina.j.piirainen@kainuu.fi::bb2a0450-75a4-4a71-805f-fec160b09722" providerId="AD" clId="Web-{10B5F7DF-2389-00D7-8D4E-3A8CF4AAEB6F}" dt="2025-09-01T06:20:14.025" v="2"/>
        <pc:sldMkLst>
          <pc:docMk/>
          <pc:sldMk cId="4079940690" sldId="327"/>
        </pc:sldMkLst>
      </pc:sldChg>
      <pc:sldChg chg="add">
        <pc:chgData name="Piirainen Niina" userId="S::niina.j.piirainen@kainuu.fi::bb2a0450-75a4-4a71-805f-fec160b09722" providerId="AD" clId="Web-{10B5F7DF-2389-00D7-8D4E-3A8CF4AAEB6F}" dt="2025-09-01T06:20:14.119" v="3"/>
        <pc:sldMkLst>
          <pc:docMk/>
          <pc:sldMk cId="858119865" sldId="328"/>
        </pc:sldMkLst>
      </pc:sldChg>
      <pc:sldChg chg="add">
        <pc:chgData name="Piirainen Niina" userId="S::niina.j.piirainen@kainuu.fi::bb2a0450-75a4-4a71-805f-fec160b09722" providerId="AD" clId="Web-{10B5F7DF-2389-00D7-8D4E-3A8CF4AAEB6F}" dt="2025-09-01T06:20:14.322" v="4"/>
        <pc:sldMkLst>
          <pc:docMk/>
          <pc:sldMk cId="3326653635" sldId="329"/>
        </pc:sldMkLst>
      </pc:sldChg>
      <pc:sldChg chg="add">
        <pc:chgData name="Piirainen Niina" userId="S::niina.j.piirainen@kainuu.fi::bb2a0450-75a4-4a71-805f-fec160b09722" providerId="AD" clId="Web-{10B5F7DF-2389-00D7-8D4E-3A8CF4AAEB6F}" dt="2025-09-01T06:20:14.416" v="5"/>
        <pc:sldMkLst>
          <pc:docMk/>
          <pc:sldMk cId="197692740" sldId="330"/>
        </pc:sldMkLst>
      </pc:sldChg>
      <pc:sldChg chg="add">
        <pc:chgData name="Piirainen Niina" userId="S::niina.j.piirainen@kainuu.fi::bb2a0450-75a4-4a71-805f-fec160b09722" providerId="AD" clId="Web-{10B5F7DF-2389-00D7-8D4E-3A8CF4AAEB6F}" dt="2025-09-01T06:20:14.525" v="6"/>
        <pc:sldMkLst>
          <pc:docMk/>
          <pc:sldMk cId="2712131024" sldId="331"/>
        </pc:sldMkLst>
      </pc:sldChg>
      <pc:sldChg chg="add">
        <pc:chgData name="Piirainen Niina" userId="S::niina.j.piirainen@kainuu.fi::bb2a0450-75a4-4a71-805f-fec160b09722" providerId="AD" clId="Web-{10B5F7DF-2389-00D7-8D4E-3A8CF4AAEB6F}" dt="2025-09-01T06:20:14.635" v="7"/>
        <pc:sldMkLst>
          <pc:docMk/>
          <pc:sldMk cId="1262121142" sldId="332"/>
        </pc:sldMkLst>
      </pc:sldChg>
      <pc:sldChg chg="add">
        <pc:chgData name="Piirainen Niina" userId="S::niina.j.piirainen@kainuu.fi::bb2a0450-75a4-4a71-805f-fec160b09722" providerId="AD" clId="Web-{10B5F7DF-2389-00D7-8D4E-3A8CF4AAEB6F}" dt="2025-09-01T06:20:14.760" v="8"/>
        <pc:sldMkLst>
          <pc:docMk/>
          <pc:sldMk cId="2242860179" sldId="333"/>
        </pc:sldMkLst>
      </pc:sldChg>
      <pc:sldChg chg="add">
        <pc:chgData name="Piirainen Niina" userId="S::niina.j.piirainen@kainuu.fi::bb2a0450-75a4-4a71-805f-fec160b09722" providerId="AD" clId="Web-{10B5F7DF-2389-00D7-8D4E-3A8CF4AAEB6F}" dt="2025-09-01T06:20:14.885" v="9"/>
        <pc:sldMkLst>
          <pc:docMk/>
          <pc:sldMk cId="2148610610" sldId="334"/>
        </pc:sldMkLst>
      </pc:sldChg>
      <pc:sldChg chg="add">
        <pc:chgData name="Piirainen Niina" userId="S::niina.j.piirainen@kainuu.fi::bb2a0450-75a4-4a71-805f-fec160b09722" providerId="AD" clId="Web-{10B5F7DF-2389-00D7-8D4E-3A8CF4AAEB6F}" dt="2025-09-01T06:20:15.010" v="10"/>
        <pc:sldMkLst>
          <pc:docMk/>
          <pc:sldMk cId="1949818668" sldId="335"/>
        </pc:sldMkLst>
      </pc:sldChg>
      <pc:sldChg chg="add">
        <pc:chgData name="Piirainen Niina" userId="S::niina.j.piirainen@kainuu.fi::bb2a0450-75a4-4a71-805f-fec160b09722" providerId="AD" clId="Web-{10B5F7DF-2389-00D7-8D4E-3A8CF4AAEB6F}" dt="2025-09-01T06:20:15.135" v="11"/>
        <pc:sldMkLst>
          <pc:docMk/>
          <pc:sldMk cId="1945054461" sldId="336"/>
        </pc:sldMkLst>
      </pc:sldChg>
      <pc:sldChg chg="add">
        <pc:chgData name="Piirainen Niina" userId="S::niina.j.piirainen@kainuu.fi::bb2a0450-75a4-4a71-805f-fec160b09722" providerId="AD" clId="Web-{10B5F7DF-2389-00D7-8D4E-3A8CF4AAEB6F}" dt="2025-09-01T06:20:15.275" v="12"/>
        <pc:sldMkLst>
          <pc:docMk/>
          <pc:sldMk cId="18986288" sldId="337"/>
        </pc:sldMkLst>
      </pc:sldChg>
      <pc:sldChg chg="add">
        <pc:chgData name="Piirainen Niina" userId="S::niina.j.piirainen@kainuu.fi::bb2a0450-75a4-4a71-805f-fec160b09722" providerId="AD" clId="Web-{10B5F7DF-2389-00D7-8D4E-3A8CF4AAEB6F}" dt="2025-09-01T06:20:15.385" v="13"/>
        <pc:sldMkLst>
          <pc:docMk/>
          <pc:sldMk cId="50641878" sldId="338"/>
        </pc:sldMkLst>
      </pc:sldChg>
      <pc:sldChg chg="add">
        <pc:chgData name="Piirainen Niina" userId="S::niina.j.piirainen@kainuu.fi::bb2a0450-75a4-4a71-805f-fec160b09722" providerId="AD" clId="Web-{10B5F7DF-2389-00D7-8D4E-3A8CF4AAEB6F}" dt="2025-09-01T06:20:15.510" v="14"/>
        <pc:sldMkLst>
          <pc:docMk/>
          <pc:sldMk cId="1490236292" sldId="339"/>
        </pc:sldMkLst>
      </pc:sldChg>
      <pc:sldChg chg="add">
        <pc:chgData name="Piirainen Niina" userId="S::niina.j.piirainen@kainuu.fi::bb2a0450-75a4-4a71-805f-fec160b09722" providerId="AD" clId="Web-{10B5F7DF-2389-00D7-8D4E-3A8CF4AAEB6F}" dt="2025-09-01T06:20:15.588" v="15"/>
        <pc:sldMkLst>
          <pc:docMk/>
          <pc:sldMk cId="2013863868" sldId="340"/>
        </pc:sldMkLst>
      </pc:sldChg>
      <pc:sldChg chg="add">
        <pc:chgData name="Piirainen Niina" userId="S::niina.j.piirainen@kainuu.fi::bb2a0450-75a4-4a71-805f-fec160b09722" providerId="AD" clId="Web-{10B5F7DF-2389-00D7-8D4E-3A8CF4AAEB6F}" dt="2025-09-01T06:20:15.697" v="16"/>
        <pc:sldMkLst>
          <pc:docMk/>
          <pc:sldMk cId="3880708389" sldId="341"/>
        </pc:sldMkLst>
      </pc:sldChg>
      <pc:sldChg chg="add">
        <pc:chgData name="Piirainen Niina" userId="S::niina.j.piirainen@kainuu.fi::bb2a0450-75a4-4a71-805f-fec160b09722" providerId="AD" clId="Web-{10B5F7DF-2389-00D7-8D4E-3A8CF4AAEB6F}" dt="2025-09-01T06:20:16.072" v="18"/>
        <pc:sldMkLst>
          <pc:docMk/>
          <pc:sldMk cId="4163331592" sldId="342"/>
        </pc:sldMkLst>
      </pc:sldChg>
      <pc:sldChg chg="add">
        <pc:chgData name="Piirainen Niina" userId="S::niina.j.piirainen@kainuu.fi::bb2a0450-75a4-4a71-805f-fec160b09722" providerId="AD" clId="Web-{10B5F7DF-2389-00D7-8D4E-3A8CF4AAEB6F}" dt="2025-09-01T06:20:16.260" v="19"/>
        <pc:sldMkLst>
          <pc:docMk/>
          <pc:sldMk cId="1935401463" sldId="343"/>
        </pc:sldMkLst>
      </pc:sldChg>
      <pc:sldChg chg="add">
        <pc:chgData name="Piirainen Niina" userId="S::niina.j.piirainen@kainuu.fi::bb2a0450-75a4-4a71-805f-fec160b09722" providerId="AD" clId="Web-{10B5F7DF-2389-00D7-8D4E-3A8CF4AAEB6F}" dt="2025-09-01T06:20:16.463" v="20"/>
        <pc:sldMkLst>
          <pc:docMk/>
          <pc:sldMk cId="501460713" sldId="344"/>
        </pc:sldMkLst>
      </pc:sldChg>
      <pc:sldChg chg="add">
        <pc:chgData name="Piirainen Niina" userId="S::niina.j.piirainen@kainuu.fi::bb2a0450-75a4-4a71-805f-fec160b09722" providerId="AD" clId="Web-{10B5F7DF-2389-00D7-8D4E-3A8CF4AAEB6F}" dt="2025-09-01T06:20:16.682" v="21"/>
        <pc:sldMkLst>
          <pc:docMk/>
          <pc:sldMk cId="1985119630" sldId="345"/>
        </pc:sldMkLst>
      </pc:sldChg>
      <pc:sldChg chg="add">
        <pc:chgData name="Piirainen Niina" userId="S::niina.j.piirainen@kainuu.fi::bb2a0450-75a4-4a71-805f-fec160b09722" providerId="AD" clId="Web-{10B5F7DF-2389-00D7-8D4E-3A8CF4AAEB6F}" dt="2025-09-01T06:20:16.901" v="22"/>
        <pc:sldMkLst>
          <pc:docMk/>
          <pc:sldMk cId="696387704" sldId="346"/>
        </pc:sldMkLst>
      </pc:sldChg>
      <pc:sldChg chg="add">
        <pc:chgData name="Piirainen Niina" userId="S::niina.j.piirainen@kainuu.fi::bb2a0450-75a4-4a71-805f-fec160b09722" providerId="AD" clId="Web-{10B5F7DF-2389-00D7-8D4E-3A8CF4AAEB6F}" dt="2025-09-01T06:20:17.166" v="23"/>
        <pc:sldMkLst>
          <pc:docMk/>
          <pc:sldMk cId="2529666955" sldId="347"/>
        </pc:sldMkLst>
      </pc:sldChg>
      <pc:sldChg chg="add">
        <pc:chgData name="Piirainen Niina" userId="S::niina.j.piirainen@kainuu.fi::bb2a0450-75a4-4a71-805f-fec160b09722" providerId="AD" clId="Web-{10B5F7DF-2389-00D7-8D4E-3A8CF4AAEB6F}" dt="2025-09-01T06:20:17.338" v="25"/>
        <pc:sldMkLst>
          <pc:docMk/>
          <pc:sldMk cId="403986975" sldId="348"/>
        </pc:sldMkLst>
      </pc:sldChg>
      <pc:sldChg chg="add">
        <pc:chgData name="Piirainen Niina" userId="S::niina.j.piirainen@kainuu.fi::bb2a0450-75a4-4a71-805f-fec160b09722" providerId="AD" clId="Web-{10B5F7DF-2389-00D7-8D4E-3A8CF4AAEB6F}" dt="2025-09-01T06:20:15.822" v="17"/>
        <pc:sldMkLst>
          <pc:docMk/>
          <pc:sldMk cId="2812112367" sldId="349"/>
        </pc:sldMkLst>
      </pc:sldChg>
      <pc:sldMasterChg chg="add addSldLayout">
        <pc:chgData name="Piirainen Niina" userId="S::niina.j.piirainen@kainuu.fi::bb2a0450-75a4-4a71-805f-fec160b09722" providerId="AD" clId="Web-{10B5F7DF-2389-00D7-8D4E-3A8CF4AAEB6F}" dt="2025-09-01T06:20:13.900" v="1"/>
        <pc:sldMasterMkLst>
          <pc:docMk/>
          <pc:sldMasterMk cId="3477788586" sldId="2147483660"/>
        </pc:sldMasterMkLst>
        <pc:sldLayoutChg chg="add">
          <pc:chgData name="Piirainen Niina" userId="S::niina.j.piirainen@kainuu.fi::bb2a0450-75a4-4a71-805f-fec160b09722" providerId="AD" clId="Web-{10B5F7DF-2389-00D7-8D4E-3A8CF4AAEB6F}" dt="2025-09-01T06:20:13.900" v="1"/>
          <pc:sldLayoutMkLst>
            <pc:docMk/>
            <pc:sldMasterMk cId="3477788586" sldId="2147483660"/>
            <pc:sldLayoutMk cId="1202613875" sldId="2147483661"/>
          </pc:sldLayoutMkLst>
        </pc:sldLayoutChg>
        <pc:sldLayoutChg chg="add">
          <pc:chgData name="Piirainen Niina" userId="S::niina.j.piirainen@kainuu.fi::bb2a0450-75a4-4a71-805f-fec160b09722" providerId="AD" clId="Web-{10B5F7DF-2389-00D7-8D4E-3A8CF4AAEB6F}" dt="2025-09-01T06:20:13.900" v="1"/>
          <pc:sldLayoutMkLst>
            <pc:docMk/>
            <pc:sldMasterMk cId="3477788586" sldId="2147483660"/>
            <pc:sldLayoutMk cId="1382842980" sldId="2147483662"/>
          </pc:sldLayoutMkLst>
        </pc:sldLayoutChg>
        <pc:sldLayoutChg chg="add">
          <pc:chgData name="Piirainen Niina" userId="S::niina.j.piirainen@kainuu.fi::bb2a0450-75a4-4a71-805f-fec160b09722" providerId="AD" clId="Web-{10B5F7DF-2389-00D7-8D4E-3A8CF4AAEB6F}" dt="2025-09-01T06:20:13.900" v="1"/>
          <pc:sldLayoutMkLst>
            <pc:docMk/>
            <pc:sldMasterMk cId="3477788586" sldId="2147483660"/>
            <pc:sldLayoutMk cId="3224948511" sldId="2147483663"/>
          </pc:sldLayoutMkLst>
        </pc:sldLayoutChg>
        <pc:sldLayoutChg chg="add">
          <pc:chgData name="Piirainen Niina" userId="S::niina.j.piirainen@kainuu.fi::bb2a0450-75a4-4a71-805f-fec160b09722" providerId="AD" clId="Web-{10B5F7DF-2389-00D7-8D4E-3A8CF4AAEB6F}" dt="2025-09-01T06:20:13.900" v="1"/>
          <pc:sldLayoutMkLst>
            <pc:docMk/>
            <pc:sldMasterMk cId="3477788586" sldId="2147483660"/>
            <pc:sldLayoutMk cId="3664614358" sldId="2147483664"/>
          </pc:sldLayoutMkLst>
        </pc:sldLayoutChg>
        <pc:sldLayoutChg chg="add">
          <pc:chgData name="Piirainen Niina" userId="S::niina.j.piirainen@kainuu.fi::bb2a0450-75a4-4a71-805f-fec160b09722" providerId="AD" clId="Web-{10B5F7DF-2389-00D7-8D4E-3A8CF4AAEB6F}" dt="2025-09-01T06:20:13.900" v="1"/>
          <pc:sldLayoutMkLst>
            <pc:docMk/>
            <pc:sldMasterMk cId="3477788586" sldId="2147483660"/>
            <pc:sldLayoutMk cId="644806716" sldId="2147483665"/>
          </pc:sldLayoutMkLst>
        </pc:sldLayoutChg>
        <pc:sldLayoutChg chg="add">
          <pc:chgData name="Piirainen Niina" userId="S::niina.j.piirainen@kainuu.fi::bb2a0450-75a4-4a71-805f-fec160b09722" providerId="AD" clId="Web-{10B5F7DF-2389-00D7-8D4E-3A8CF4AAEB6F}" dt="2025-09-01T06:20:13.900" v="1"/>
          <pc:sldLayoutMkLst>
            <pc:docMk/>
            <pc:sldMasterMk cId="3477788586" sldId="2147483660"/>
            <pc:sldLayoutMk cId="2332644933" sldId="2147483666"/>
          </pc:sldLayoutMkLst>
        </pc:sldLayoutChg>
        <pc:sldLayoutChg chg="add">
          <pc:chgData name="Piirainen Niina" userId="S::niina.j.piirainen@kainuu.fi::bb2a0450-75a4-4a71-805f-fec160b09722" providerId="AD" clId="Web-{10B5F7DF-2389-00D7-8D4E-3A8CF4AAEB6F}" dt="2025-09-01T06:20:13.900" v="1"/>
          <pc:sldLayoutMkLst>
            <pc:docMk/>
            <pc:sldMasterMk cId="3477788586" sldId="2147483660"/>
            <pc:sldLayoutMk cId="1405702828" sldId="2147483667"/>
          </pc:sldLayoutMkLst>
        </pc:sldLayoutChg>
        <pc:sldLayoutChg chg="add">
          <pc:chgData name="Piirainen Niina" userId="S::niina.j.piirainen@kainuu.fi::bb2a0450-75a4-4a71-805f-fec160b09722" providerId="AD" clId="Web-{10B5F7DF-2389-00D7-8D4E-3A8CF4AAEB6F}" dt="2025-09-01T06:20:13.900" v="1"/>
          <pc:sldLayoutMkLst>
            <pc:docMk/>
            <pc:sldMasterMk cId="3477788586" sldId="2147483660"/>
            <pc:sldLayoutMk cId="1847326083" sldId="2147483668"/>
          </pc:sldLayoutMkLst>
        </pc:sldLayoutChg>
        <pc:sldLayoutChg chg="add">
          <pc:chgData name="Piirainen Niina" userId="S::niina.j.piirainen@kainuu.fi::bb2a0450-75a4-4a71-805f-fec160b09722" providerId="AD" clId="Web-{10B5F7DF-2389-00D7-8D4E-3A8CF4AAEB6F}" dt="2025-09-01T06:20:13.900" v="1"/>
          <pc:sldLayoutMkLst>
            <pc:docMk/>
            <pc:sldMasterMk cId="3477788586" sldId="2147483660"/>
            <pc:sldLayoutMk cId="2425495934" sldId="2147483669"/>
          </pc:sldLayoutMkLst>
        </pc:sldLayoutChg>
        <pc:sldLayoutChg chg="add">
          <pc:chgData name="Piirainen Niina" userId="S::niina.j.piirainen@kainuu.fi::bb2a0450-75a4-4a71-805f-fec160b09722" providerId="AD" clId="Web-{10B5F7DF-2389-00D7-8D4E-3A8CF4AAEB6F}" dt="2025-09-01T06:20:13.900" v="1"/>
          <pc:sldLayoutMkLst>
            <pc:docMk/>
            <pc:sldMasterMk cId="3477788586" sldId="2147483660"/>
            <pc:sldLayoutMk cId="2396389264" sldId="2147483670"/>
          </pc:sldLayoutMkLst>
        </pc:sldLayoutChg>
        <pc:sldLayoutChg chg="add">
          <pc:chgData name="Piirainen Niina" userId="S::niina.j.piirainen@kainuu.fi::bb2a0450-75a4-4a71-805f-fec160b09722" providerId="AD" clId="Web-{10B5F7DF-2389-00D7-8D4E-3A8CF4AAEB6F}" dt="2025-09-01T06:20:13.900" v="1"/>
          <pc:sldLayoutMkLst>
            <pc:docMk/>
            <pc:sldMasterMk cId="3477788586" sldId="2147483660"/>
            <pc:sldLayoutMk cId="3134232197" sldId="2147483671"/>
          </pc:sldLayoutMkLst>
        </pc:sldLayoutChg>
      </pc:sldMasterChg>
      <pc:sldMasterChg chg="add addSldLayout">
        <pc:chgData name="Piirainen Niina" userId="S::niina.j.piirainen@kainuu.fi::bb2a0450-75a4-4a71-805f-fec160b09722" providerId="AD" clId="Web-{10B5F7DF-2389-00D7-8D4E-3A8CF4AAEB6F}" dt="2025-09-01T06:20:13.729" v="0"/>
        <pc:sldMasterMkLst>
          <pc:docMk/>
          <pc:sldMasterMk cId="3383462581" sldId="2147483672"/>
        </pc:sldMasterMkLst>
        <pc:sldLayoutChg chg="add">
          <pc:chgData name="Piirainen Niina" userId="S::niina.j.piirainen@kainuu.fi::bb2a0450-75a4-4a71-805f-fec160b09722" providerId="AD" clId="Web-{10B5F7DF-2389-00D7-8D4E-3A8CF4AAEB6F}" dt="2025-09-01T06:20:13.729" v="0"/>
          <pc:sldLayoutMkLst>
            <pc:docMk/>
            <pc:sldMasterMk cId="3383462581" sldId="2147483672"/>
            <pc:sldLayoutMk cId="1356846139" sldId="2147483673"/>
          </pc:sldLayoutMkLst>
        </pc:sldLayoutChg>
        <pc:sldLayoutChg chg="add">
          <pc:chgData name="Piirainen Niina" userId="S::niina.j.piirainen@kainuu.fi::bb2a0450-75a4-4a71-805f-fec160b09722" providerId="AD" clId="Web-{10B5F7DF-2389-00D7-8D4E-3A8CF4AAEB6F}" dt="2025-09-01T06:20:13.729" v="0"/>
          <pc:sldLayoutMkLst>
            <pc:docMk/>
            <pc:sldMasterMk cId="3383462581" sldId="2147483672"/>
            <pc:sldLayoutMk cId="2788741770" sldId="2147483674"/>
          </pc:sldLayoutMkLst>
        </pc:sldLayoutChg>
        <pc:sldLayoutChg chg="add">
          <pc:chgData name="Piirainen Niina" userId="S::niina.j.piirainen@kainuu.fi::bb2a0450-75a4-4a71-805f-fec160b09722" providerId="AD" clId="Web-{10B5F7DF-2389-00D7-8D4E-3A8CF4AAEB6F}" dt="2025-09-01T06:20:13.729" v="0"/>
          <pc:sldLayoutMkLst>
            <pc:docMk/>
            <pc:sldMasterMk cId="3383462581" sldId="2147483672"/>
            <pc:sldLayoutMk cId="2965894234" sldId="2147483675"/>
          </pc:sldLayoutMkLst>
        </pc:sldLayoutChg>
        <pc:sldLayoutChg chg="add">
          <pc:chgData name="Piirainen Niina" userId="S::niina.j.piirainen@kainuu.fi::bb2a0450-75a4-4a71-805f-fec160b09722" providerId="AD" clId="Web-{10B5F7DF-2389-00D7-8D4E-3A8CF4AAEB6F}" dt="2025-09-01T06:20:13.729" v="0"/>
          <pc:sldLayoutMkLst>
            <pc:docMk/>
            <pc:sldMasterMk cId="3383462581" sldId="2147483672"/>
            <pc:sldLayoutMk cId="3703950664" sldId="2147483676"/>
          </pc:sldLayoutMkLst>
        </pc:sldLayoutChg>
        <pc:sldLayoutChg chg="add">
          <pc:chgData name="Piirainen Niina" userId="S::niina.j.piirainen@kainuu.fi::bb2a0450-75a4-4a71-805f-fec160b09722" providerId="AD" clId="Web-{10B5F7DF-2389-00D7-8D4E-3A8CF4AAEB6F}" dt="2025-09-01T06:20:13.729" v="0"/>
          <pc:sldLayoutMkLst>
            <pc:docMk/>
            <pc:sldMasterMk cId="3383462581" sldId="2147483672"/>
            <pc:sldLayoutMk cId="1256527391" sldId="2147483677"/>
          </pc:sldLayoutMkLst>
        </pc:sldLayoutChg>
        <pc:sldLayoutChg chg="add">
          <pc:chgData name="Piirainen Niina" userId="S::niina.j.piirainen@kainuu.fi::bb2a0450-75a4-4a71-805f-fec160b09722" providerId="AD" clId="Web-{10B5F7DF-2389-00D7-8D4E-3A8CF4AAEB6F}" dt="2025-09-01T06:20:13.729" v="0"/>
          <pc:sldLayoutMkLst>
            <pc:docMk/>
            <pc:sldMasterMk cId="3383462581" sldId="2147483672"/>
            <pc:sldLayoutMk cId="1854142525" sldId="2147483678"/>
          </pc:sldLayoutMkLst>
        </pc:sldLayoutChg>
        <pc:sldLayoutChg chg="add">
          <pc:chgData name="Piirainen Niina" userId="S::niina.j.piirainen@kainuu.fi::bb2a0450-75a4-4a71-805f-fec160b09722" providerId="AD" clId="Web-{10B5F7DF-2389-00D7-8D4E-3A8CF4AAEB6F}" dt="2025-09-01T06:20:13.729" v="0"/>
          <pc:sldLayoutMkLst>
            <pc:docMk/>
            <pc:sldMasterMk cId="3383462581" sldId="2147483672"/>
            <pc:sldLayoutMk cId="4190948346" sldId="2147483679"/>
          </pc:sldLayoutMkLst>
        </pc:sldLayoutChg>
        <pc:sldLayoutChg chg="add">
          <pc:chgData name="Piirainen Niina" userId="S::niina.j.piirainen@kainuu.fi::bb2a0450-75a4-4a71-805f-fec160b09722" providerId="AD" clId="Web-{10B5F7DF-2389-00D7-8D4E-3A8CF4AAEB6F}" dt="2025-09-01T06:20:13.729" v="0"/>
          <pc:sldLayoutMkLst>
            <pc:docMk/>
            <pc:sldMasterMk cId="3383462581" sldId="2147483672"/>
            <pc:sldLayoutMk cId="1820481610" sldId="2147483680"/>
          </pc:sldLayoutMkLst>
        </pc:sldLayoutChg>
        <pc:sldLayoutChg chg="add">
          <pc:chgData name="Piirainen Niina" userId="S::niina.j.piirainen@kainuu.fi::bb2a0450-75a4-4a71-805f-fec160b09722" providerId="AD" clId="Web-{10B5F7DF-2389-00D7-8D4E-3A8CF4AAEB6F}" dt="2025-09-01T06:20:13.729" v="0"/>
          <pc:sldLayoutMkLst>
            <pc:docMk/>
            <pc:sldMasterMk cId="3383462581" sldId="2147483672"/>
            <pc:sldLayoutMk cId="3441393296" sldId="2147483681"/>
          </pc:sldLayoutMkLst>
        </pc:sldLayoutChg>
        <pc:sldLayoutChg chg="add">
          <pc:chgData name="Piirainen Niina" userId="S::niina.j.piirainen@kainuu.fi::bb2a0450-75a4-4a71-805f-fec160b09722" providerId="AD" clId="Web-{10B5F7DF-2389-00D7-8D4E-3A8CF4AAEB6F}" dt="2025-09-01T06:20:13.729" v="0"/>
          <pc:sldLayoutMkLst>
            <pc:docMk/>
            <pc:sldMasterMk cId="3383462581" sldId="2147483672"/>
            <pc:sldLayoutMk cId="2943502069" sldId="2147483682"/>
          </pc:sldLayoutMkLst>
        </pc:sldLayoutChg>
        <pc:sldLayoutChg chg="add">
          <pc:chgData name="Piirainen Niina" userId="S::niina.j.piirainen@kainuu.fi::bb2a0450-75a4-4a71-805f-fec160b09722" providerId="AD" clId="Web-{10B5F7DF-2389-00D7-8D4E-3A8CF4AAEB6F}" dt="2025-09-01T06:20:13.729" v="0"/>
          <pc:sldLayoutMkLst>
            <pc:docMk/>
            <pc:sldMasterMk cId="3383462581" sldId="2147483672"/>
            <pc:sldLayoutMk cId="2390746253"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7584E0-7FD3-4FED-730B-B1E395BC92D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1417EF5-9820-94B9-C594-88D0EA25C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356846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C6162F-4CB5-9285-9DFB-E8846DE40EAF}"/>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Pystysuoran tekstin paikkamerkki 2">
            <a:extLst>
              <a:ext uri="{FF2B5EF4-FFF2-40B4-BE49-F238E27FC236}">
                <a16:creationId xmlns:a16="http://schemas.microsoft.com/office/drawing/2014/main" id="{7F224003-24A4-EABD-B92F-B0077A91223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943502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71A1E22-4E35-9249-CF05-41E62532A8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9DB8E6D-1113-F880-2059-8135B58E84F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9074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4BD850-A399-1845-C059-EF0A917E4CD6}"/>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563B6FE-CC6D-C225-F247-ECEFBCE7FD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Tree>
    <p:extLst>
      <p:ext uri="{BB962C8B-B14F-4D97-AF65-F5344CB8AC3E}">
        <p14:creationId xmlns:p14="http://schemas.microsoft.com/office/powerpoint/2010/main" val="120261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8EA9593-8D01-D599-DDC8-FA6C1CEED1A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0CB10DE-0123-97B1-5BAE-73BFD2C6517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382842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4002EEA-4972-AB89-A232-2CE2055867D0}"/>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50A92B6-723F-B534-430B-F242D6CEF83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3224948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4B2AA6-6987-C1E0-A871-75D7F2A44E4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C24F8FF-CE67-975F-698D-98FED270C80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E6DC71DA-9892-0F6D-761B-D50ACE5AD72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664614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9C8486-4236-C2A0-9B4E-BBF289DF2E36}"/>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76E382E2-1E07-5174-0A4B-19E06AA90F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99847C5-F3F8-0728-2BC7-C3310ECE15D8}"/>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293DF05-7000-2F9E-E4B6-8C8B346E8D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76E5D18-2E1A-88ED-CFD1-F7C57917A9E9}"/>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644806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D02C1E-8B6A-8DDF-E4B2-E46BE70A3B48}"/>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3326449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702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3C0B9C-0CF4-75C2-B400-4ACE09141C82}"/>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6799814-6342-C02F-C9B9-A7DFD21309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1188A172-9D4A-5F42-7CBC-2CCC05F56B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84732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DE0FD9-1DB4-C6E2-E5C7-966F02F46A8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7278853-2679-F8A3-88FE-C662576FB09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88741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54E257-FB9A-70A7-00AE-D172A15B165C}"/>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9F0DE2B-4966-077A-73D8-3ACB7B4A65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6B46DFD-452E-5EDA-7360-5DC9A993F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425495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68E963-15B9-C797-1F67-F9C75FED054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C04A738-0123-15D4-E199-C1D560B2AED1}"/>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96389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9A4C9F2-F40C-2101-5080-D686BFFD794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F9C1B27-A83F-D831-B37F-43DCCE6E74BE}"/>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134232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E79934-DF66-D079-C131-C744DA8C7D3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C28BAD3-6BFF-57BC-6788-5111AD38D2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965894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DCB2EF-4A2C-1127-F09F-B4F203DB9C3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47AAC90-526E-079B-30D2-AED140B9811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D8E7F64-4B9B-B0E4-47ED-A6725590429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703950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04816D-DB9C-5567-85C1-E7DF9EF6D24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13E85BE-A93A-18C6-1B86-2311CA2D9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70C55EA-191F-C544-FD9C-0EB903CACC5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B5B3020-FB08-D93F-6FD7-CA10DF473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B6A7DC6-FAB6-9B48-8E1F-66C4AC7FC61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5652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04BD65-2620-8F53-B801-A5FDA9F98665}"/>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5414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94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CF212-80D9-3A9E-0209-90F0DDDC00B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E0C4EBC-E56A-9B15-D943-2D02160A1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D319B34-0498-74A3-F776-61CBA6748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820481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E67F9-A5C6-4015-9E8A-229F0E7CBFD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50D5438-1D0C-8CB3-CCDC-776D3D10B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2A01D85-6C5B-FFD9-05E8-3FE01D908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44139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5CA4E42-A264-F8E4-018B-93E094BFD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68114BE-5D75-2A54-70BA-F78EFEB5C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descr="Kuva, joka sisältää kohteen teksti, kuvakaappaus, Fontti, Grafiikka">
            <a:extLst>
              <a:ext uri="{FF2B5EF4-FFF2-40B4-BE49-F238E27FC236}">
                <a16:creationId xmlns:a16="http://schemas.microsoft.com/office/drawing/2014/main" id="{B8CFC411-F031-9FDD-162E-313A6671693D}"/>
              </a:ext>
            </a:extLst>
          </p:cNvPr>
          <p:cNvPicPr>
            <a:picLocks noGrp="1" noRot="1" noChangeAspect="1" noMove="1" noResize="1" noEditPoints="1" noAdjustHandles="1" noChangeArrowheads="1" noChangeShapeType="1" noCrop="1"/>
          </p:cNvPicPr>
          <p:nvPr userDrawn="1"/>
        </p:nvPicPr>
        <p:blipFill>
          <a:blip r:embed="rId14">
            <a:extLst>
              <a:ext uri="{28A0092B-C50C-407E-A947-70E740481C1C}">
                <a14:useLocalDpi xmlns:a14="http://schemas.microsoft.com/office/drawing/2010/main" val="0"/>
              </a:ext>
            </a:extLst>
          </a:blip>
          <a:stretch>
            <a:fillRect/>
          </a:stretch>
        </p:blipFill>
        <p:spPr>
          <a:xfrm>
            <a:off x="8678416" y="6167536"/>
            <a:ext cx="3520074" cy="674362"/>
          </a:xfrm>
          <a:prstGeom prst="rect">
            <a:avLst/>
          </a:prstGeom>
        </p:spPr>
      </p:pic>
      <p:pic>
        <p:nvPicPr>
          <p:cNvPr id="16" name="Kuva 15">
            <a:extLst>
              <a:ext uri="{FF2B5EF4-FFF2-40B4-BE49-F238E27FC236}">
                <a16:creationId xmlns:a16="http://schemas.microsoft.com/office/drawing/2014/main" id="{A5D65767-3DE3-4DAF-1CD4-D00EA8DA39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15">
            <a:extLst>
              <a:ext uri="{28A0092B-C50C-407E-A947-70E740481C1C}">
                <a14:useLocalDpi xmlns:a14="http://schemas.microsoft.com/office/drawing/2010/main" val="0"/>
              </a:ext>
            </a:extLst>
          </a:blip>
          <a:stretch>
            <a:fillRect/>
          </a:stretch>
        </p:blipFill>
        <p:spPr>
          <a:xfrm>
            <a:off x="-42201" y="5991589"/>
            <a:ext cx="3319526" cy="1325563"/>
          </a:xfrm>
          <a:prstGeom prst="rect">
            <a:avLst/>
          </a:prstGeom>
        </p:spPr>
      </p:pic>
    </p:spTree>
    <p:extLst>
      <p:ext uri="{BB962C8B-B14F-4D97-AF65-F5344CB8AC3E}">
        <p14:creationId xmlns:p14="http://schemas.microsoft.com/office/powerpoint/2010/main" val="33834625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B33F9B5-A1C4-A94A-B7D5-3064381E0DEB}"/>
              </a:ext>
            </a:extLst>
          </p:cNvPr>
          <p:cNvSpPr>
            <a:spLocks noGrp="1"/>
          </p:cNvSpPr>
          <p:nvPr>
            <p:ph type="title"/>
          </p:nvPr>
        </p:nvSpPr>
        <p:spPr>
          <a:xfrm>
            <a:off x="838200" y="737118"/>
            <a:ext cx="10515600" cy="1028218"/>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BB1E05EC-0D0D-89A7-2B68-8ABFF092D279}"/>
              </a:ext>
            </a:extLst>
          </p:cNvPr>
          <p:cNvSpPr>
            <a:spLocks noGrp="1"/>
          </p:cNvSpPr>
          <p:nvPr>
            <p:ph type="body" idx="1"/>
          </p:nvPr>
        </p:nvSpPr>
        <p:spPr>
          <a:xfrm>
            <a:off x="838200" y="1825624"/>
            <a:ext cx="10515600" cy="436067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20" name="Kuva 19">
            <a:extLst>
              <a:ext uri="{FF2B5EF4-FFF2-40B4-BE49-F238E27FC236}">
                <a16:creationId xmlns:a16="http://schemas.microsoft.com/office/drawing/2014/main" id="{1CB58160-B521-EF0D-8424-9710E55F669A}"/>
              </a:ext>
              <a:ext uri="{C183D7F6-B498-43B3-948B-1728B52AA6E4}">
                <adec:decorative xmlns:adec="http://schemas.microsoft.com/office/drawing/2017/decorative" val="1"/>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2201" y="5991589"/>
            <a:ext cx="3319526" cy="1325563"/>
          </a:xfrm>
          <a:prstGeom prst="rect">
            <a:avLst/>
          </a:prstGeom>
        </p:spPr>
      </p:pic>
      <p:pic>
        <p:nvPicPr>
          <p:cNvPr id="21" name="Kuva 20" descr="Kuva, joka sisältää kohteen teksti, kuvakaappaus, Fontti, Grafiikka">
            <a:extLst>
              <a:ext uri="{FF2B5EF4-FFF2-40B4-BE49-F238E27FC236}">
                <a16:creationId xmlns:a16="http://schemas.microsoft.com/office/drawing/2014/main" id="{7A1D6C1B-3322-EF78-2114-53B2E3EF1B14}"/>
              </a:ext>
            </a:extLst>
          </p:cNvPr>
          <p:cNvPicPr/>
          <p:nvPr userDrawn="1"/>
        </p:nvPicPr>
        <p:blipFill>
          <a:blip r:embed="rId14">
            <a:extLst>
              <a:ext uri="{28A0092B-C50C-407E-A947-70E740481C1C}">
                <a14:useLocalDpi xmlns:a14="http://schemas.microsoft.com/office/drawing/2010/main" val="0"/>
              </a:ext>
            </a:extLst>
          </a:blip>
          <a:stretch>
            <a:fillRect/>
          </a:stretch>
        </p:blipFill>
        <p:spPr>
          <a:xfrm>
            <a:off x="8678416" y="6167536"/>
            <a:ext cx="3520074" cy="674362"/>
          </a:xfrm>
          <a:prstGeom prst="rect">
            <a:avLst/>
          </a:prstGeom>
        </p:spPr>
      </p:pic>
    </p:spTree>
    <p:extLst>
      <p:ext uri="{BB962C8B-B14F-4D97-AF65-F5344CB8AC3E}">
        <p14:creationId xmlns:p14="http://schemas.microsoft.com/office/powerpoint/2010/main" val="3477788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nuortennetti.fi/netti-ja-media/digihyvinvointi/digihyvinvointi-testi/"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nuortennetti.fi/netti-ja-media/digihyvinvointi/"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1rpCZO0EBc&amp;list=PLSvRrEZ8rFJk00SKTrQHRjQQk9ROwsIsH&amp;index=6" TargetMode="External"/><Relationship Id="rId2" Type="http://schemas.openxmlformats.org/officeDocument/2006/relationships/hyperlink" Target="https://www.youtube.com/watch?v=am67VmUcBgY" TargetMode="Externa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25C4-5267-1C3C-890C-D03A9BDD4D31}"/>
              </a:ext>
            </a:extLst>
          </p:cNvPr>
          <p:cNvSpPr>
            <a:spLocks noGrp="1"/>
          </p:cNvSpPr>
          <p:nvPr>
            <p:ph type="ctrTitle"/>
          </p:nvPr>
        </p:nvSpPr>
        <p:spPr>
          <a:xfrm>
            <a:off x="1524000" y="1828799"/>
            <a:ext cx="9144000" cy="959803"/>
          </a:xfrm>
        </p:spPr>
        <p:txBody>
          <a:bodyPr>
            <a:normAutofit fontScale="90000"/>
          </a:bodyPr>
          <a:lstStyle/>
          <a:p>
            <a:r>
              <a:rPr lang="fi-FI">
                <a:latin typeface="Calibri"/>
                <a:ea typeface="Calibri"/>
                <a:cs typeface="Poppins"/>
              </a:rPr>
              <a:t>Mielitunti</a:t>
            </a:r>
            <a:br>
              <a:rPr lang="fi-FI">
                <a:latin typeface="Calibri"/>
                <a:ea typeface="Calibri"/>
                <a:cs typeface="Poppins"/>
              </a:rPr>
            </a:br>
            <a:r>
              <a:rPr lang="fi-FI">
                <a:latin typeface="Calibri"/>
                <a:ea typeface="Calibri"/>
                <a:cs typeface="Poppins"/>
              </a:rPr>
              <a:t>digitaalinen hyvinvointi​​</a:t>
            </a:r>
          </a:p>
        </p:txBody>
      </p:sp>
      <p:sp>
        <p:nvSpPr>
          <p:cNvPr id="3" name="Alaotsikko 2">
            <a:extLst>
              <a:ext uri="{FF2B5EF4-FFF2-40B4-BE49-F238E27FC236}">
                <a16:creationId xmlns:a16="http://schemas.microsoft.com/office/drawing/2014/main" id="{7A4C997D-0414-C9A9-08B8-E63DD71C2D95}"/>
              </a:ext>
            </a:extLst>
          </p:cNvPr>
          <p:cNvSpPr>
            <a:spLocks noGrp="1"/>
          </p:cNvSpPr>
          <p:nvPr>
            <p:ph type="subTitle" idx="1"/>
          </p:nvPr>
        </p:nvSpPr>
        <p:spPr>
          <a:xfrm>
            <a:off x="1524000" y="3602037"/>
            <a:ext cx="9144000" cy="2133599"/>
          </a:xfrm>
        </p:spPr>
        <p:txBody>
          <a:bodyPr vert="horz" lIns="91440" tIns="45720" rIns="91440" bIns="45720" rtlCol="0" anchor="t">
            <a:normAutofit/>
          </a:bodyPr>
          <a:lstStyle/>
          <a:p>
            <a:pPr algn="l"/>
            <a:r>
              <a:rPr lang="fi-FI">
                <a:latin typeface="Calibri"/>
                <a:ea typeface="Calibri"/>
                <a:cs typeface="Poppins"/>
              </a:rPr>
              <a:t>Digitaalinen hyvinvointi- mielitunnin tavoite: Oppia ymmärtämään digitaalisen hyvinvoinnin perusteita. Oppia tunnistamaan turvallisia sekä itselle hyvinvointia tuottavia toimintatapoja digitaalisessa maailmassa.  </a:t>
            </a:r>
            <a:endParaRPr lang="fi-FI">
              <a:latin typeface="Calibri"/>
              <a:ea typeface="Calibri"/>
              <a:cs typeface="Poppins" panose="00000500000000000000" pitchFamily="2" charset="0"/>
            </a:endParaRPr>
          </a:p>
          <a:p>
            <a:pPr algn="l"/>
            <a:endParaRPr lang="fi-FI">
              <a:latin typeface="Poppins" panose="00000500000000000000" pitchFamily="2" charset="0"/>
              <a:ea typeface="Calibri"/>
              <a:cs typeface="Poppins" panose="00000500000000000000" pitchFamily="2" charset="0"/>
            </a:endParaRPr>
          </a:p>
        </p:txBody>
      </p:sp>
      <p:grpSp>
        <p:nvGrpSpPr>
          <p:cNvPr id="10" name="Ryhmä 9">
            <a:extLst>
              <a:ext uri="{FF2B5EF4-FFF2-40B4-BE49-F238E27FC236}">
                <a16:creationId xmlns:a16="http://schemas.microsoft.com/office/drawing/2014/main" id="{33D21FFB-464F-C957-10EE-397DBDA8B297}"/>
              </a:ext>
            </a:extLst>
          </p:cNvPr>
          <p:cNvGrpSpPr/>
          <p:nvPr/>
        </p:nvGrpSpPr>
        <p:grpSpPr>
          <a:xfrm>
            <a:off x="5593423" y="6205770"/>
            <a:ext cx="3002555" cy="812163"/>
            <a:chOff x="5593423" y="6205770"/>
            <a:chExt cx="3002555" cy="812163"/>
          </a:xfrm>
        </p:grpSpPr>
        <p:grpSp>
          <p:nvGrpSpPr>
            <p:cNvPr id="9" name="Ryhmä 8">
              <a:extLst>
                <a:ext uri="{FF2B5EF4-FFF2-40B4-BE49-F238E27FC236}">
                  <a16:creationId xmlns:a16="http://schemas.microsoft.com/office/drawing/2014/main" id="{431A1C2F-3C84-B9C8-A3BA-C1D976AFE494}"/>
                </a:ext>
              </a:extLst>
            </p:cNvPr>
            <p:cNvGrpSpPr/>
            <p:nvPr/>
          </p:nvGrpSpPr>
          <p:grpSpPr>
            <a:xfrm>
              <a:off x="6741394" y="6423976"/>
              <a:ext cx="1854584" cy="375752"/>
              <a:chOff x="6741394" y="6423976"/>
              <a:chExt cx="1854584" cy="375752"/>
            </a:xfrm>
          </p:grpSpPr>
          <p:pic>
            <p:nvPicPr>
              <p:cNvPr id="4" name="Kuva 3" descr="Kuva, joka sisältää kohteen teksti, Fontti, Grafiikka, symboli&#10;&#10;Kuvaus luotu automaattisesti">
                <a:extLst>
                  <a:ext uri="{FF2B5EF4-FFF2-40B4-BE49-F238E27FC236}">
                    <a16:creationId xmlns:a16="http://schemas.microsoft.com/office/drawing/2014/main" id="{36D5B3D2-D7F1-7557-14DD-65E6979E070C}"/>
                  </a:ext>
                </a:extLst>
              </p:cNvPr>
              <p:cNvPicPr>
                <a:picLocks noChangeAspect="1"/>
              </p:cNvPicPr>
              <p:nvPr/>
            </p:nvPicPr>
            <p:blipFill>
              <a:blip r:embed="rId2"/>
              <a:stretch>
                <a:fillRect/>
              </a:stretch>
            </p:blipFill>
            <p:spPr>
              <a:xfrm>
                <a:off x="8322494" y="6442553"/>
                <a:ext cx="273484" cy="338599"/>
              </a:xfrm>
              <a:prstGeom prst="rect">
                <a:avLst/>
              </a:prstGeom>
            </p:spPr>
          </p:pic>
          <p:pic>
            <p:nvPicPr>
              <p:cNvPr id="6" name="Kuva 5" descr="Kuva, joka sisältää kohteen teksti, Fontti, kuvakaappaus, Grafiikka&#10;&#10;Kuvaus luotu automaattisesti">
                <a:extLst>
                  <a:ext uri="{FF2B5EF4-FFF2-40B4-BE49-F238E27FC236}">
                    <a16:creationId xmlns:a16="http://schemas.microsoft.com/office/drawing/2014/main" id="{733B851A-6715-7962-0439-23BC0A0D2B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1394" y="6423976"/>
                <a:ext cx="1581100" cy="375752"/>
              </a:xfrm>
              <a:prstGeom prst="rect">
                <a:avLst/>
              </a:prstGeom>
            </p:spPr>
          </p:pic>
        </p:grpSp>
        <p:pic>
          <p:nvPicPr>
            <p:cNvPr id="8" name="Kuva 7" descr="Kuva, joka sisältää kohteen Grafiikka, Fontti, logo, graafinen suunnittelu&#10;&#10;Kuvaus luotu automaattisesti">
              <a:extLst>
                <a:ext uri="{FF2B5EF4-FFF2-40B4-BE49-F238E27FC236}">
                  <a16:creationId xmlns:a16="http://schemas.microsoft.com/office/drawing/2014/main" id="{2027C1C8-E055-78A3-9A52-E6D16D83EC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3423" y="6205770"/>
              <a:ext cx="1501383" cy="812163"/>
            </a:xfrm>
            <a:prstGeom prst="rect">
              <a:avLst/>
            </a:prstGeom>
          </p:spPr>
        </p:pic>
      </p:grpSp>
    </p:spTree>
    <p:extLst>
      <p:ext uri="{BB962C8B-B14F-4D97-AF65-F5344CB8AC3E}">
        <p14:creationId xmlns:p14="http://schemas.microsoft.com/office/powerpoint/2010/main" val="1084031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53B8F8-7C3B-89ED-2137-1FD0F4D09D10}"/>
              </a:ext>
            </a:extLst>
          </p:cNvPr>
          <p:cNvSpPr>
            <a:spLocks noGrp="1"/>
          </p:cNvSpPr>
          <p:nvPr>
            <p:ph type="title"/>
          </p:nvPr>
        </p:nvSpPr>
        <p:spPr>
          <a:xfrm>
            <a:off x="838200" y="305056"/>
            <a:ext cx="10515600" cy="1028218"/>
          </a:xfrm>
        </p:spPr>
        <p:txBody>
          <a:bodyPr/>
          <a:lstStyle/>
          <a:p>
            <a:r>
              <a:rPr lang="fi-FI" sz="1400" b="1">
                <a:solidFill>
                  <a:srgbClr val="0A2F40"/>
                </a:solidFill>
                <a:latin typeface="Poppins"/>
                <a:cs typeface="Poppins"/>
              </a:rPr>
              <a:t>1. Emma</a:t>
            </a:r>
            <a:endParaRPr lang="fi-FI">
              <a:latin typeface="Poppins"/>
              <a:cs typeface="Poppins"/>
            </a:endParaRPr>
          </a:p>
        </p:txBody>
      </p:sp>
      <p:sp>
        <p:nvSpPr>
          <p:cNvPr id="3" name="Sisällön paikkamerkki 2">
            <a:extLst>
              <a:ext uri="{FF2B5EF4-FFF2-40B4-BE49-F238E27FC236}">
                <a16:creationId xmlns:a16="http://schemas.microsoft.com/office/drawing/2014/main" id="{42E17784-EB36-D78C-CA97-76BC1AB43CF2}"/>
              </a:ext>
            </a:extLst>
          </p:cNvPr>
          <p:cNvSpPr>
            <a:spLocks noGrp="1"/>
          </p:cNvSpPr>
          <p:nvPr>
            <p:ph idx="1"/>
          </p:nvPr>
        </p:nvSpPr>
        <p:spPr>
          <a:xfrm>
            <a:off x="838200" y="896244"/>
            <a:ext cx="7680960" cy="4924551"/>
          </a:xfrm>
        </p:spPr>
        <p:txBody>
          <a:bodyPr vert="horz" lIns="91440" tIns="45720" rIns="91440" bIns="45720" rtlCol="0" anchor="t">
            <a:normAutofit lnSpcReduction="10000"/>
          </a:bodyPr>
          <a:lstStyle/>
          <a:p>
            <a:endParaRPr lang="fi-FI" sz="1400" b="1">
              <a:solidFill>
                <a:srgbClr val="0A2F40"/>
              </a:solidFill>
              <a:latin typeface="Poppins"/>
              <a:cs typeface="Poppins"/>
            </a:endParaRPr>
          </a:p>
          <a:p>
            <a:pPr marL="0" indent="0">
              <a:buNone/>
            </a:pPr>
            <a:r>
              <a:rPr lang="fi-FI" sz="1200">
                <a:latin typeface="Poppins"/>
                <a:cs typeface="Poppins"/>
              </a:rPr>
              <a:t>Emma on 13-vuotias nuori, joka on ihan hulluna valokuvaukseen. Hän luo puhelimellaan upeita kuvia ja videoita, joita hän jakaa Instagramissa. Hän rakastaa kuvien muokkaamista ja uudenlaisten visuaalisten juttujen kokeilemista. Emma tykkää oppia uusia tekniikoita ja käyttää paljon aikaa netissä tutkiakseen erilaisia valokuvausvinkkejä ja -ohjeita. Hän on luonut useita kuvagallerioita, jotka kertovat hänen matkoistaan, ystävistään ja perheestään.</a:t>
            </a:r>
          </a:p>
          <a:p>
            <a:pPr marL="0" indent="0">
              <a:buNone/>
            </a:pPr>
            <a:endParaRPr lang="fi-FI" sz="1200">
              <a:latin typeface="Poppins"/>
              <a:cs typeface="Poppins"/>
            </a:endParaRPr>
          </a:p>
          <a:p>
            <a:pPr marL="0" indent="0">
              <a:buNone/>
            </a:pPr>
            <a:r>
              <a:rPr lang="fi-FI" sz="1200">
                <a:latin typeface="Poppins"/>
                <a:cs typeface="Poppins"/>
              </a:rPr>
              <a:t>Emmalla on tapana käyttää puhelintaan paljon, ja hän saattaa joskus uppoutua someen pitkiksi ajoiksi. Hän on huomannut, että ajan kulku saattaa unohtua, kun hän on erityisen kiinnostunut jostakin aiheesta tai keskustelusta. Emma on myös kiinnostunut uusista trendeistä ja seuraa aktiivisesti suosittuja </a:t>
            </a:r>
            <a:r>
              <a:rPr lang="fi-FI" sz="1200" err="1">
                <a:latin typeface="Poppins"/>
                <a:cs typeface="Poppins"/>
              </a:rPr>
              <a:t>influencereita</a:t>
            </a:r>
            <a:r>
              <a:rPr lang="fi-FI" sz="1200">
                <a:latin typeface="Poppins"/>
                <a:cs typeface="Poppins"/>
              </a:rPr>
              <a:t> saadakseen inspiraatiota. Hän myös vertailee itseään ja omia somepostauksiaan paljon muihin.</a:t>
            </a:r>
          </a:p>
          <a:p>
            <a:endParaRPr lang="fi-FI" sz="1200">
              <a:latin typeface="Poppins"/>
              <a:cs typeface="Poppins"/>
            </a:endParaRPr>
          </a:p>
          <a:p>
            <a:pPr marL="0" indent="0">
              <a:buNone/>
            </a:pPr>
            <a:r>
              <a:rPr lang="fi-FI" sz="1200">
                <a:latin typeface="Poppins"/>
                <a:cs typeface="Poppins"/>
              </a:rPr>
              <a:t>Emma viettää aikaa somessa viestien ystäviensä kanssa ja seuraamalla suosikkitilejään. Hän osallistuu aktiivisesti somekeskusteluihin, joissa jaetaan vinkkejä ja annetaan palautetta toisten kuvista. Emma on hyvin tarkka siitä, millaisia kuvia hän julkaisee, ja haluaa aina esittää itsensä parhaassa mahdollisessa valossa. Emmasta tuntuu usein, että hänen täytyy jatkuvasti ylittää itsensä ja saada hyväksyntää seuraajiltaan. </a:t>
            </a:r>
          </a:p>
          <a:p>
            <a:endParaRPr lang="fi-FI" sz="1200">
              <a:latin typeface="Poppins"/>
              <a:cs typeface="Poppins"/>
            </a:endParaRPr>
          </a:p>
          <a:p>
            <a:pPr marL="0" indent="0">
              <a:buNone/>
            </a:pPr>
            <a:r>
              <a:rPr lang="fi-FI" sz="1200">
                <a:latin typeface="Poppins"/>
                <a:cs typeface="Poppins"/>
              </a:rPr>
              <a:t>Vaikka Emma onkin taitava monissa asioissa, hänellä on tapana tarkistaa puhelintaan jatkuvasti. Hän saattaa unohtaa ajan kulun selatessaan somea, ja joskus tämä aiheuttaa sen, että hän viivyttelee koulutehtäviensä kanssa. Emma on myös huomannut, että hän on usein aamulla väsynyt ja kouluun lähteminen ei kaikkina aamuina onnistu aivan ajoissa. Itseasiassa Emma ei ole kovinkaan kiinnostunut koulusta, vaikka on muuten aktiivinen ja liikunnallinen nuori. Hän rakastaa myös viettää aikaa perheensä ja ystäviensä kanssa erilaisissa harrastuksissa. Myös näistä teemoista Emma tekee sometileilleen näyttäviä postauksia.</a:t>
            </a:r>
          </a:p>
          <a:p>
            <a:endParaRPr lang="fi-FI">
              <a:latin typeface="Poppins"/>
              <a:ea typeface="Calibri"/>
              <a:cs typeface="Poppins"/>
            </a:endParaRPr>
          </a:p>
        </p:txBody>
      </p:sp>
      <p:pic>
        <p:nvPicPr>
          <p:cNvPr id="4" name="Kuva 3" descr="Kuva, joka sisältää kohteen animaatio, anime, manga, Animaatio&#10;&#10;Kuvaus luotu automaattisesti">
            <a:extLst>
              <a:ext uri="{FF2B5EF4-FFF2-40B4-BE49-F238E27FC236}">
                <a16:creationId xmlns:a16="http://schemas.microsoft.com/office/drawing/2014/main" id="{22CD8E42-7083-DBFB-5792-E16FC40BE7B0}"/>
              </a:ext>
            </a:extLst>
          </p:cNvPr>
          <p:cNvPicPr>
            <a:picLocks noChangeAspect="1"/>
          </p:cNvPicPr>
          <p:nvPr/>
        </p:nvPicPr>
        <p:blipFill>
          <a:blip r:embed="rId2"/>
          <a:stretch>
            <a:fillRect/>
          </a:stretch>
        </p:blipFill>
        <p:spPr>
          <a:xfrm>
            <a:off x="8485533" y="896124"/>
            <a:ext cx="3104388" cy="3104388"/>
          </a:xfrm>
          <a:prstGeom prst="rect">
            <a:avLst/>
          </a:prstGeom>
        </p:spPr>
      </p:pic>
      <p:grpSp>
        <p:nvGrpSpPr>
          <p:cNvPr id="5" name="Ryhmä 4">
            <a:extLst>
              <a:ext uri="{FF2B5EF4-FFF2-40B4-BE49-F238E27FC236}">
                <a16:creationId xmlns:a16="http://schemas.microsoft.com/office/drawing/2014/main" id="{DCB7205E-B739-0891-38CE-94252C4D88C2}"/>
              </a:ext>
            </a:extLst>
          </p:cNvPr>
          <p:cNvGrpSpPr/>
          <p:nvPr/>
        </p:nvGrpSpPr>
        <p:grpSpPr>
          <a:xfrm>
            <a:off x="5857005" y="6256623"/>
            <a:ext cx="2821631" cy="511015"/>
            <a:chOff x="5857005" y="6256623"/>
            <a:chExt cx="2821631" cy="511015"/>
          </a:xfrm>
        </p:grpSpPr>
        <p:pic>
          <p:nvPicPr>
            <p:cNvPr id="6" name="Kuva 5" descr="Kuva, joka sisältää kohteen musta, pimeys&#10;&#10;Kuvaus luotu automaattisesti">
              <a:extLst>
                <a:ext uri="{FF2B5EF4-FFF2-40B4-BE49-F238E27FC236}">
                  <a16:creationId xmlns:a16="http://schemas.microsoft.com/office/drawing/2014/main" id="{ACC72F59-2786-A4C7-7D33-EEAEFE925A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236" y="6383989"/>
              <a:ext cx="1440996" cy="342828"/>
            </a:xfrm>
            <a:prstGeom prst="rect">
              <a:avLst/>
            </a:prstGeom>
          </p:spPr>
        </p:pic>
        <p:pic>
          <p:nvPicPr>
            <p:cNvPr id="7" name="Kuva 6" descr="Kuva, joka sisältää kohteen Grafiikka, symboli, Fontti, graafinen suunnittelu&#10;&#10;Kuvaus luotu automaattisesti">
              <a:extLst>
                <a:ext uri="{FF2B5EF4-FFF2-40B4-BE49-F238E27FC236}">
                  <a16:creationId xmlns:a16="http://schemas.microsoft.com/office/drawing/2014/main" id="{EA0626A6-67CA-B34B-DE6A-C8C4ADCFD8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7005" y="6361611"/>
              <a:ext cx="387584" cy="387584"/>
            </a:xfrm>
            <a:prstGeom prst="rect">
              <a:avLst/>
            </a:prstGeom>
          </p:spPr>
        </p:pic>
        <p:pic>
          <p:nvPicPr>
            <p:cNvPr id="8" name="Kuva 7" descr="Kuva, joka sisältää kohteen Grafiikka, graafinen suunnittelu, ympyrä, Fontti&#10;&#10;Kuvaus luotu automaattisesti">
              <a:extLst>
                <a:ext uri="{FF2B5EF4-FFF2-40B4-BE49-F238E27FC236}">
                  <a16:creationId xmlns:a16="http://schemas.microsoft.com/office/drawing/2014/main" id="{9B587F82-B9DD-31C9-C259-4FA6FB5A64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272" y="6256623"/>
              <a:ext cx="906364" cy="511015"/>
            </a:xfrm>
            <a:prstGeom prst="rect">
              <a:avLst/>
            </a:prstGeom>
          </p:spPr>
        </p:pic>
      </p:grpSp>
    </p:spTree>
    <p:extLst>
      <p:ext uri="{BB962C8B-B14F-4D97-AF65-F5344CB8AC3E}">
        <p14:creationId xmlns:p14="http://schemas.microsoft.com/office/powerpoint/2010/main" val="214861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FA7A1C49-E15D-2E11-00CC-9882F91AFF0E}"/>
              </a:ext>
            </a:extLst>
          </p:cNvPr>
          <p:cNvSpPr>
            <a:spLocks noGrp="1"/>
          </p:cNvSpPr>
          <p:nvPr>
            <p:ph idx="1"/>
          </p:nvPr>
        </p:nvSpPr>
        <p:spPr>
          <a:xfrm>
            <a:off x="827903" y="929760"/>
            <a:ext cx="7848601" cy="4422454"/>
          </a:xfrm>
        </p:spPr>
        <p:txBody>
          <a:bodyPr vert="horz" lIns="91440" tIns="45720" rIns="91440" bIns="45720" rtlCol="0" anchor="t">
            <a:noAutofit/>
          </a:bodyPr>
          <a:lstStyle/>
          <a:p>
            <a:pPr marL="0" indent="0">
              <a:buNone/>
            </a:pPr>
            <a:r>
              <a:rPr lang="fi-FI" sz="1200" b="1">
                <a:solidFill>
                  <a:srgbClr val="0A2F40"/>
                </a:solidFill>
                <a:latin typeface="Poppins" panose="00000500000000000000" pitchFamily="2" charset="0"/>
                <a:cs typeface="Poppins" panose="00000500000000000000" pitchFamily="2" charset="0"/>
              </a:rPr>
              <a:t>2. Oskari</a:t>
            </a:r>
            <a:endParaRPr lang="fi-FI" sz="1200">
              <a:solidFill>
                <a:srgbClr val="0A2F40"/>
              </a:solidFill>
              <a:latin typeface="Poppins" panose="00000500000000000000" pitchFamily="2" charset="0"/>
              <a:cs typeface="Poppins" panose="00000500000000000000" pitchFamily="2" charset="0"/>
            </a:endParaRPr>
          </a:p>
          <a:p>
            <a:pPr marL="0" indent="0">
              <a:buNone/>
            </a:pPr>
            <a:r>
              <a:rPr lang="fi-FI" sz="1200">
                <a:latin typeface="Poppins" panose="00000500000000000000" pitchFamily="2" charset="0"/>
                <a:cs typeface="Poppins" panose="00000500000000000000" pitchFamily="2" charset="0"/>
              </a:rPr>
              <a:t>Oskari on 13-vuotias nuori, innokas pelaaja,  joka viettää paljon aikaa pelaamalla nettipelejä kavereidensa kanssa. Hän on kiinnostunut erityisesti strategia- ja seikkailupeleistä, joissa hän voi kehittää taitojaan ja suunnitella erilaisia taktiikoita. Hän on myös kiinnostunut teknologiasta laajemmin ja lukee paljon netistä uusista innovaatioista ja pelien kehityksestä. Oskari on perustanut oman peliryhmän, jonka kanssa hän pelaa säännöllisesti ja järjestää turnauksia. Hän on myös aktiivinen peliyhteisöissä, joissa hän keskustelee uusimmista pelijulkaisuista ja vaihtelee vinkkejä muiden pelaajien kanssa. Hänellä on todella paljon kavereita pelien kautta, joiden kanssa keskustelee oikeastaan vain pelaamiseen liittyvistä asioista. Oskarin kaverit asuvat eri puolilla maailmaa, ja Oskarin englannin kielen taito onkin kehittynyt hurjasti pelaamisen myötä.</a:t>
            </a:r>
          </a:p>
          <a:p>
            <a:endParaRPr lang="fi-FI" sz="1200">
              <a:latin typeface="Poppins" panose="00000500000000000000" pitchFamily="2" charset="0"/>
              <a:cs typeface="Poppins" panose="00000500000000000000" pitchFamily="2" charset="0"/>
            </a:endParaRPr>
          </a:p>
          <a:p>
            <a:pPr marL="0" indent="0">
              <a:buNone/>
            </a:pPr>
            <a:r>
              <a:rPr lang="fi-FI" sz="1200">
                <a:latin typeface="Poppins" panose="00000500000000000000" pitchFamily="2" charset="0"/>
                <a:cs typeface="Poppins" panose="00000500000000000000" pitchFamily="2" charset="0"/>
              </a:rPr>
              <a:t>Oskari on aiemmin ollut muutenkin todella sosiaalinen nuori, ja aiemmin hän vietti paljon aikaa ystäviensä seurassa pelien ulkopuolellakin. Nykyisin muut harrastukset ja ystävät ovat kuitenkin jääneet, ja eikä Oskari enää esimerkiksi vietä useinkaan aikaa ulkona tai kasvotusten kavereidensa kanssa. </a:t>
            </a:r>
          </a:p>
          <a:p>
            <a:endParaRPr lang="fi-FI" sz="1200">
              <a:latin typeface="Poppins" panose="00000500000000000000" pitchFamily="2" charset="0"/>
              <a:cs typeface="Poppins" panose="00000500000000000000" pitchFamily="2" charset="0"/>
            </a:endParaRPr>
          </a:p>
          <a:p>
            <a:pPr marL="0" indent="0">
              <a:buNone/>
            </a:pPr>
            <a:r>
              <a:rPr lang="fi-FI" sz="1200">
                <a:latin typeface="Poppins" panose="00000500000000000000" pitchFamily="2" charset="0"/>
                <a:cs typeface="Poppins" panose="00000500000000000000" pitchFamily="2" charset="0"/>
              </a:rPr>
              <a:t>Pelit vievät usein hänen huomionsa niin, että hän saattaa unohtaa muita tehtäviä. Oskari on huomannut, että hän saattaa uppoutua peleihin niin syvästi, että aika kuluu huomaamatta, ja joskus hän pelaa myöhään yöhön asti. Tämä on joskus johtanut siihen, että hän on ollut väsynyt seuraavana päivänä koulussa ja on joutunut tekemään läksyjä kiireellä. Oskarin mielestä koulussa on usein vaikeaa keskittyä ja hänellä on vaikeuksia pysyä tehtäviensä tasalla. Tämä harmittaa häntä itseäänkin, sillä hän tietää, että hänen pitäisi pystyä jakamaan aikansa paremmin ja huolehtimaan myös muista velvollisuuksistaan. Oskari haluaisi saada hyvän todistuksen ja päästä lukioon.</a:t>
            </a:r>
          </a:p>
        </p:txBody>
      </p:sp>
      <p:pic>
        <p:nvPicPr>
          <p:cNvPr id="4" name="Kuva 3" descr="Kuva, joka sisältää kohteen vaate, Ihmisen kasvot, Animoidut lastenohjelmat, kuvitus&#10;&#10;Kuvaus luotu automaattisesti">
            <a:extLst>
              <a:ext uri="{FF2B5EF4-FFF2-40B4-BE49-F238E27FC236}">
                <a16:creationId xmlns:a16="http://schemas.microsoft.com/office/drawing/2014/main" id="{17523416-71A8-A87A-6F0B-CDF0760A0A56}"/>
              </a:ext>
            </a:extLst>
          </p:cNvPr>
          <p:cNvPicPr>
            <a:picLocks noChangeAspect="1"/>
          </p:cNvPicPr>
          <p:nvPr/>
        </p:nvPicPr>
        <p:blipFill>
          <a:blip r:embed="rId2"/>
          <a:stretch>
            <a:fillRect/>
          </a:stretch>
        </p:blipFill>
        <p:spPr>
          <a:xfrm>
            <a:off x="8687023" y="876292"/>
            <a:ext cx="3276600" cy="4476750"/>
          </a:xfrm>
          <a:prstGeom prst="rect">
            <a:avLst/>
          </a:prstGeom>
        </p:spPr>
      </p:pic>
      <p:grpSp>
        <p:nvGrpSpPr>
          <p:cNvPr id="2" name="Ryhmä 1">
            <a:extLst>
              <a:ext uri="{FF2B5EF4-FFF2-40B4-BE49-F238E27FC236}">
                <a16:creationId xmlns:a16="http://schemas.microsoft.com/office/drawing/2014/main" id="{2C5CACC5-7E1B-4C66-6BBA-093031296C3F}"/>
              </a:ext>
            </a:extLst>
          </p:cNvPr>
          <p:cNvGrpSpPr/>
          <p:nvPr/>
        </p:nvGrpSpPr>
        <p:grpSpPr>
          <a:xfrm>
            <a:off x="5857005" y="6256623"/>
            <a:ext cx="2821631" cy="511015"/>
            <a:chOff x="5857005" y="6256623"/>
            <a:chExt cx="2821631" cy="511015"/>
          </a:xfrm>
        </p:grpSpPr>
        <p:pic>
          <p:nvPicPr>
            <p:cNvPr id="5" name="Kuva 4" descr="Kuva, joka sisältää kohteen musta, pimeys&#10;&#10;Kuvaus luotu automaattisesti">
              <a:extLst>
                <a:ext uri="{FF2B5EF4-FFF2-40B4-BE49-F238E27FC236}">
                  <a16:creationId xmlns:a16="http://schemas.microsoft.com/office/drawing/2014/main" id="{3756A6A6-8870-5D89-CE56-17ADD651EA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236" y="6383989"/>
              <a:ext cx="1440996" cy="342828"/>
            </a:xfrm>
            <a:prstGeom prst="rect">
              <a:avLst/>
            </a:prstGeom>
          </p:spPr>
        </p:pic>
        <p:pic>
          <p:nvPicPr>
            <p:cNvPr id="6" name="Kuva 5" descr="Kuva, joka sisältää kohteen Grafiikka, symboli, Fontti, graafinen suunnittelu&#10;&#10;Kuvaus luotu automaattisesti">
              <a:extLst>
                <a:ext uri="{FF2B5EF4-FFF2-40B4-BE49-F238E27FC236}">
                  <a16:creationId xmlns:a16="http://schemas.microsoft.com/office/drawing/2014/main" id="{E520D7D2-4053-5099-62DB-F0BDA35539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7005" y="6361611"/>
              <a:ext cx="387584" cy="387584"/>
            </a:xfrm>
            <a:prstGeom prst="rect">
              <a:avLst/>
            </a:prstGeom>
          </p:spPr>
        </p:pic>
        <p:pic>
          <p:nvPicPr>
            <p:cNvPr id="7" name="Kuva 6" descr="Kuva, joka sisältää kohteen Grafiikka, graafinen suunnittelu, ympyrä, Fontti&#10;&#10;Kuvaus luotu automaattisesti">
              <a:extLst>
                <a:ext uri="{FF2B5EF4-FFF2-40B4-BE49-F238E27FC236}">
                  <a16:creationId xmlns:a16="http://schemas.microsoft.com/office/drawing/2014/main" id="{BE5335F8-DF0E-ED52-07A1-8042EDEF3A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272" y="6256623"/>
              <a:ext cx="906364" cy="511015"/>
            </a:xfrm>
            <a:prstGeom prst="rect">
              <a:avLst/>
            </a:prstGeom>
          </p:spPr>
        </p:pic>
      </p:grpSp>
    </p:spTree>
    <p:extLst>
      <p:ext uri="{BB962C8B-B14F-4D97-AF65-F5344CB8AC3E}">
        <p14:creationId xmlns:p14="http://schemas.microsoft.com/office/powerpoint/2010/main" val="194981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6287DF25-24BA-3BB0-42F1-FC3FD2607DDA}"/>
              </a:ext>
            </a:extLst>
          </p:cNvPr>
          <p:cNvSpPr>
            <a:spLocks noGrp="1"/>
          </p:cNvSpPr>
          <p:nvPr>
            <p:ph idx="1"/>
          </p:nvPr>
        </p:nvSpPr>
        <p:spPr>
          <a:xfrm>
            <a:off x="3782291" y="1248664"/>
            <a:ext cx="7996844" cy="4360671"/>
          </a:xfrm>
        </p:spPr>
        <p:txBody>
          <a:bodyPr vert="horz" lIns="91440" tIns="45720" rIns="91440" bIns="45720" rtlCol="0" anchor="t">
            <a:normAutofit fontScale="47500" lnSpcReduction="20000"/>
          </a:bodyPr>
          <a:lstStyle/>
          <a:p>
            <a:pPr marL="0" marR="0" lvl="0" indent="0" defTabSz="914400" rtl="0" eaLnBrk="0" fontAlgn="base" latinLnBrk="0" hangingPunct="0">
              <a:spcBef>
                <a:spcPct val="0"/>
              </a:spcBef>
              <a:spcAft>
                <a:spcPts val="600"/>
              </a:spcAft>
              <a:buClrTx/>
              <a:buSzTx/>
              <a:buFontTx/>
              <a:buNone/>
              <a:tabLst/>
            </a:pPr>
            <a:r>
              <a:rPr kumimoji="0" lang="fi-FI" altLang="fi-FI" sz="2800" b="1" i="0" u="none" strike="noStrike" cap="none" normalizeH="0" baseline="0">
                <a:ln>
                  <a:noFill/>
                </a:ln>
                <a:effectLst/>
                <a:latin typeface="Poppins"/>
                <a:cs typeface="Poppins"/>
              </a:rPr>
              <a:t>3. </a:t>
            </a:r>
            <a:r>
              <a:rPr lang="fi-FI" altLang="fi-FI" b="1">
                <a:latin typeface="Poppins"/>
                <a:cs typeface="Poppins"/>
              </a:rPr>
              <a:t>Pouta</a:t>
            </a:r>
            <a:endParaRPr lang="fi-FI" altLang="fi-FI" sz="2800" b="0" i="0" u="none" strike="noStrike" cap="none" normalizeH="0" baseline="0">
              <a:ln>
                <a:noFill/>
              </a:ln>
              <a:effectLst/>
              <a:latin typeface="Poppins" panose="00000500000000000000" pitchFamily="2" charset="0"/>
              <a:cs typeface="Poppins" panose="00000500000000000000" pitchFamily="2" charset="0"/>
            </a:endParaRPr>
          </a:p>
          <a:p>
            <a:pPr marL="0" indent="0" eaLnBrk="0" fontAlgn="base" hangingPunct="0">
              <a:spcBef>
                <a:spcPct val="0"/>
              </a:spcBef>
              <a:spcAft>
                <a:spcPts val="600"/>
              </a:spcAft>
              <a:buNone/>
            </a:pPr>
            <a:r>
              <a:rPr lang="fi-FI" altLang="fi-FI">
                <a:latin typeface="Poppins"/>
                <a:cs typeface="Poppins"/>
              </a:rPr>
              <a:t>Pouta</a:t>
            </a:r>
            <a:r>
              <a:rPr kumimoji="0" lang="fi-FI" altLang="fi-FI" sz="2800" b="0" i="0" u="none" strike="noStrike" cap="none" normalizeH="0" baseline="0">
                <a:ln>
                  <a:noFill/>
                </a:ln>
                <a:effectLst/>
                <a:latin typeface="Poppins"/>
                <a:cs typeface="Poppins"/>
              </a:rPr>
              <a:t> on 13-vuotias nuori, joka on erittäin kiinnostunut ohjelmoinnista. Hän viettää tuntikausia oppien uusia koodaustekniikoita ja kehittää jatkuvasti taitojaan. </a:t>
            </a:r>
            <a:r>
              <a:rPr lang="fi-FI" altLang="fi-FI">
                <a:latin typeface="Poppins"/>
                <a:cs typeface="Poppins"/>
              </a:rPr>
              <a:t>Pouta </a:t>
            </a:r>
            <a:r>
              <a:rPr kumimoji="0" lang="fi-FI" altLang="fi-FI" sz="2800" b="0" i="0" u="none" strike="noStrike" cap="none" normalizeH="0" baseline="0">
                <a:ln>
                  <a:noFill/>
                </a:ln>
                <a:effectLst/>
                <a:latin typeface="Poppins"/>
                <a:cs typeface="Poppins"/>
              </a:rPr>
              <a:t>on itseoppinut koodari ja on luonut useita omia projekteja, kuten pelejä ja sovelluksia, joita hän esittelee perheelleen ja ystävilleen. Hän on ylpeä saavutuksistaan ja innokas oppimaan lisää.  </a:t>
            </a:r>
            <a:r>
              <a:rPr lang="fi-FI" altLang="fi-FI">
                <a:latin typeface="Poppins"/>
                <a:cs typeface="Poppins"/>
              </a:rPr>
              <a:t>Poudan </a:t>
            </a:r>
            <a:r>
              <a:rPr kumimoji="0" lang="fi-FI" altLang="fi-FI" sz="2800" b="0" i="0" u="none" strike="noStrike" cap="none" normalizeH="0" baseline="0">
                <a:ln>
                  <a:noFill/>
                </a:ln>
                <a:effectLst/>
                <a:latin typeface="Poppins"/>
                <a:cs typeface="Poppins"/>
              </a:rPr>
              <a:t>opiskeluja kuitenkin haittaa, että hänellä on usein pää kipeä, ja niskoihinkin sattuu. </a:t>
            </a:r>
            <a:r>
              <a:rPr lang="fi-FI" altLang="fi-FI">
                <a:latin typeface="Poppins"/>
                <a:cs typeface="Poppins"/>
              </a:rPr>
              <a:t>Pouta </a:t>
            </a:r>
            <a:r>
              <a:rPr kumimoji="0" lang="fi-FI" altLang="fi-FI" sz="2800" b="0" i="0" u="none" strike="noStrike" cap="none" normalizeH="0" baseline="0">
                <a:ln>
                  <a:noFill/>
                </a:ln>
                <a:effectLst/>
                <a:latin typeface="Poppins"/>
                <a:cs typeface="Poppins"/>
              </a:rPr>
              <a:t>myös nukkuu öitään aika huonosti, sillä hän näkee usein painajaisia. </a:t>
            </a:r>
            <a:endParaRPr lang="fi-FI" altLang="fi-FI" sz="2800" b="0" i="0" u="none" strike="noStrike" cap="none" normalizeH="0" baseline="0">
              <a:ln>
                <a:noFill/>
              </a:ln>
              <a:effectLst/>
              <a:latin typeface="Poppins"/>
              <a:cs typeface="Poppins"/>
            </a:endParaRPr>
          </a:p>
          <a:p>
            <a:pPr marL="0" marR="0" lvl="0" indent="0" defTabSz="914400" rtl="0" eaLnBrk="0" fontAlgn="base" latinLnBrk="0" hangingPunct="0">
              <a:spcBef>
                <a:spcPct val="0"/>
              </a:spcBef>
              <a:spcAft>
                <a:spcPts val="600"/>
              </a:spcAft>
              <a:buClrTx/>
              <a:buSzTx/>
              <a:buFontTx/>
              <a:buNone/>
              <a:tabLst/>
            </a:pPr>
            <a:endParaRPr kumimoji="0" lang="fi-FI" altLang="fi-FI" sz="2800" b="0" i="0" u="none" strike="noStrike" cap="none" normalizeH="0" baseline="0">
              <a:ln>
                <a:noFill/>
              </a:ln>
              <a:effectLst/>
              <a:latin typeface="Poppins" panose="00000500000000000000" pitchFamily="2" charset="0"/>
              <a:cs typeface="Poppins" panose="00000500000000000000" pitchFamily="2" charset="0"/>
            </a:endParaRPr>
          </a:p>
          <a:p>
            <a:pPr marL="0" indent="0" eaLnBrk="0" fontAlgn="base" hangingPunct="0">
              <a:spcBef>
                <a:spcPct val="0"/>
              </a:spcBef>
              <a:spcAft>
                <a:spcPts val="600"/>
              </a:spcAft>
              <a:buNone/>
            </a:pPr>
            <a:r>
              <a:rPr lang="fi-FI" altLang="fi-FI">
                <a:latin typeface="Poppins"/>
                <a:cs typeface="Poppins"/>
              </a:rPr>
              <a:t>Poudan</a:t>
            </a:r>
            <a:r>
              <a:rPr kumimoji="0" lang="fi-FI" altLang="fi-FI" sz="2800" b="0" i="0" u="none" strike="noStrike" cap="none" normalizeH="0" baseline="0">
                <a:ln>
                  <a:noFill/>
                </a:ln>
                <a:effectLst/>
                <a:latin typeface="Poppins"/>
                <a:cs typeface="Poppins"/>
              </a:rPr>
              <a:t> intohimo ohjelmointiin alkoi, kun hän sai ensimmäisen tietokoneensa 10-vuotiaana. Hän alkoi tutkia erilaisia ohjelmointikieliä ja löysi nopeasti suosikkinsa. Hän käyttää erilaisia sovelluksia ja työkaluja, jotka auttavat häntä organisoimaan aikataulunsa ja pitämään kirjaa projekteistaan. </a:t>
            </a:r>
            <a:r>
              <a:rPr lang="fi-FI" altLang="fi-FI">
                <a:latin typeface="Poppins"/>
                <a:cs typeface="Poppins"/>
              </a:rPr>
              <a:t>Pouta </a:t>
            </a:r>
            <a:r>
              <a:rPr kumimoji="0" lang="fi-FI" altLang="fi-FI" sz="2800" b="0" i="0" u="none" strike="noStrike" cap="none" normalizeH="0" baseline="0">
                <a:ln>
                  <a:noFill/>
                </a:ln>
                <a:effectLst/>
                <a:latin typeface="Poppins"/>
                <a:cs typeface="Poppins"/>
              </a:rPr>
              <a:t>osallistuu myös aktiivisesti verkkokursseille ja ohjelmointikerhoihin, joissa hän saa tukea ja neuvoja muilta koodareilta. </a:t>
            </a:r>
            <a:endParaRPr lang="fi-FI" altLang="fi-FI" sz="2800" b="0" i="0" u="none" strike="noStrike" cap="none" normalizeH="0" baseline="0">
              <a:ln>
                <a:noFill/>
              </a:ln>
              <a:effectLst/>
              <a:latin typeface="Poppins"/>
              <a:cs typeface="Poppins"/>
            </a:endParaRPr>
          </a:p>
          <a:p>
            <a:pPr marL="0" marR="0" lvl="0" indent="0" defTabSz="914400" rtl="0" eaLnBrk="0" fontAlgn="base" latinLnBrk="0" hangingPunct="0">
              <a:spcBef>
                <a:spcPct val="0"/>
              </a:spcBef>
              <a:spcAft>
                <a:spcPts val="600"/>
              </a:spcAft>
              <a:buClrTx/>
              <a:buSzTx/>
              <a:buFontTx/>
              <a:buNone/>
              <a:tabLst/>
            </a:pPr>
            <a:endParaRPr kumimoji="0" lang="fi-FI" altLang="fi-FI" sz="2800" b="0" i="0" u="none" strike="noStrike" cap="none" normalizeH="0" baseline="0">
              <a:ln>
                <a:noFill/>
              </a:ln>
              <a:effectLst/>
              <a:latin typeface="Poppins" panose="00000500000000000000" pitchFamily="2" charset="0"/>
              <a:cs typeface="Poppins" panose="00000500000000000000" pitchFamily="2" charset="0"/>
            </a:endParaRPr>
          </a:p>
          <a:p>
            <a:pPr marL="0" indent="0" eaLnBrk="0" fontAlgn="base" hangingPunct="0">
              <a:spcBef>
                <a:spcPct val="0"/>
              </a:spcBef>
              <a:spcAft>
                <a:spcPts val="600"/>
              </a:spcAft>
              <a:buNone/>
            </a:pPr>
            <a:r>
              <a:rPr lang="fi-FI" altLang="fi-FI">
                <a:latin typeface="Poppins"/>
                <a:cs typeface="Poppins"/>
              </a:rPr>
              <a:t>Pouta</a:t>
            </a:r>
            <a:r>
              <a:rPr kumimoji="0" lang="fi-FI" altLang="fi-FI" sz="2800" b="0" i="0" u="none" strike="noStrike" cap="none" normalizeH="0" baseline="0">
                <a:ln>
                  <a:noFill/>
                </a:ln>
                <a:effectLst/>
                <a:latin typeface="Poppins"/>
                <a:cs typeface="Poppins"/>
              </a:rPr>
              <a:t> on tunnollinen opiskelija, mutta hän saattaa joskus unohtaa ajan kulun, kun hän uppoutuu koodauksen maailmaan. Hän nauttii uuden oppimisesta ja ongelmien ratkaisemisesta, ja usein hän huomaa viettäneensä tuntikausia tietokoneen ääressä ilman taukoja. Vapaa-ajallaan </a:t>
            </a:r>
            <a:r>
              <a:rPr lang="fi-FI" altLang="fi-FI">
                <a:latin typeface="Poppins"/>
                <a:cs typeface="Poppins"/>
              </a:rPr>
              <a:t>Pouta </a:t>
            </a:r>
            <a:r>
              <a:rPr kumimoji="0" lang="fi-FI" altLang="fi-FI" sz="2800" b="0" i="0" u="none" strike="noStrike" cap="none" normalizeH="0" baseline="0">
                <a:ln>
                  <a:noFill/>
                </a:ln>
                <a:effectLst/>
                <a:latin typeface="Poppins"/>
                <a:cs typeface="Poppins"/>
              </a:rPr>
              <a:t>tykkää myös pelata videopelejä ja katsoa ohjelmointiaiheisia videoita verkossa. </a:t>
            </a:r>
            <a:r>
              <a:rPr lang="fi-FI" altLang="fi-FI">
                <a:latin typeface="Poppins"/>
                <a:cs typeface="Poppins"/>
              </a:rPr>
              <a:t>Pouta </a:t>
            </a:r>
            <a:r>
              <a:rPr kumimoji="0" lang="fi-FI" altLang="fi-FI" sz="2800" b="0" i="0" u="none" strike="noStrike" cap="none" normalizeH="0" baseline="0">
                <a:ln>
                  <a:noFill/>
                </a:ln>
                <a:effectLst/>
                <a:latin typeface="Poppins"/>
                <a:cs typeface="Poppins"/>
              </a:rPr>
              <a:t>pelaa myös K18-pelejä. </a:t>
            </a:r>
            <a:endParaRPr lang="fi-FI" altLang="fi-FI" sz="2800" b="0" i="0" u="none" strike="noStrike" cap="none" normalizeH="0" baseline="0">
              <a:ln>
                <a:noFill/>
              </a:ln>
              <a:effectLst/>
              <a:latin typeface="Poppins"/>
              <a:cs typeface="Poppins"/>
            </a:endParaRPr>
          </a:p>
          <a:p>
            <a:pPr marL="0" marR="0" lvl="0" indent="0" defTabSz="914400" rtl="0" eaLnBrk="0" fontAlgn="base" latinLnBrk="0" hangingPunct="0">
              <a:spcBef>
                <a:spcPct val="0"/>
              </a:spcBef>
              <a:spcAft>
                <a:spcPts val="600"/>
              </a:spcAft>
              <a:buClrTx/>
              <a:buSzTx/>
              <a:buFontTx/>
              <a:buNone/>
              <a:tabLst/>
            </a:pPr>
            <a:endParaRPr kumimoji="0" lang="fi-FI" altLang="fi-FI" sz="2800" b="0" i="0" u="none" strike="noStrike" cap="none" normalizeH="0" baseline="0">
              <a:ln>
                <a:noFill/>
              </a:ln>
              <a:effectLst/>
              <a:latin typeface="Poppins" panose="00000500000000000000" pitchFamily="2" charset="0"/>
              <a:cs typeface="Poppins" panose="00000500000000000000" pitchFamily="2" charset="0"/>
            </a:endParaRPr>
          </a:p>
          <a:p>
            <a:pPr marL="0" indent="0" eaLnBrk="0" fontAlgn="base" hangingPunct="0">
              <a:spcBef>
                <a:spcPct val="0"/>
              </a:spcBef>
              <a:spcAft>
                <a:spcPts val="600"/>
              </a:spcAft>
              <a:buNone/>
            </a:pPr>
            <a:r>
              <a:rPr kumimoji="0" lang="fi-FI" altLang="fi-FI" sz="2800" b="0" i="0" u="none" strike="noStrike" cap="none" normalizeH="0" baseline="0">
                <a:ln>
                  <a:noFill/>
                </a:ln>
                <a:effectLst/>
                <a:latin typeface="Poppins"/>
                <a:cs typeface="Poppins"/>
              </a:rPr>
              <a:t>Hänen vanhempansa ovat ylpeitä hänen saavutuksistaan. </a:t>
            </a:r>
            <a:r>
              <a:rPr lang="fi-FI" altLang="fi-FI">
                <a:latin typeface="Poppins"/>
                <a:cs typeface="Poppins"/>
              </a:rPr>
              <a:t>Pouta </a:t>
            </a:r>
            <a:r>
              <a:rPr kumimoji="0" lang="fi-FI" altLang="fi-FI" sz="2800" b="0" i="0" u="none" strike="noStrike" cap="none" normalizeH="0" baseline="0">
                <a:ln>
                  <a:noFill/>
                </a:ln>
                <a:effectLst/>
                <a:latin typeface="Poppins"/>
                <a:cs typeface="Poppins"/>
              </a:rPr>
              <a:t>haaveilee pääsevänsä opiskelemaan tietojenkäsittelytiedettä yliopistoon ja perustavansa oman peliyrityksen. </a:t>
            </a:r>
            <a:r>
              <a:rPr lang="fi-FI" altLang="fi-FI">
                <a:latin typeface="Poppins"/>
                <a:cs typeface="Poppins"/>
              </a:rPr>
              <a:t>Pouta </a:t>
            </a:r>
            <a:r>
              <a:rPr kumimoji="0" lang="fi-FI" altLang="fi-FI" sz="2800" b="0" i="0" u="none" strike="noStrike" cap="none" normalizeH="0" baseline="0">
                <a:ln>
                  <a:noFill/>
                </a:ln>
                <a:effectLst/>
                <a:latin typeface="Poppins"/>
                <a:cs typeface="Poppins"/>
              </a:rPr>
              <a:t>tietää, että hänen täytyy jatkaa ahkeraa työntekoa ja oppimista saavuttaakseen tavoitteensa, ja hän on valmis tekemään kaikkensa sen eteen. Tämän vuoksi </a:t>
            </a:r>
            <a:r>
              <a:rPr lang="fi-FI" altLang="fi-FI">
                <a:latin typeface="Poppins"/>
                <a:cs typeface="Poppins"/>
              </a:rPr>
              <a:t>Poudan </a:t>
            </a:r>
            <a:r>
              <a:rPr kumimoji="0" lang="fi-FI" altLang="fi-FI" sz="2800" b="0" i="0" u="none" strike="noStrike" cap="none" normalizeH="0" baseline="0">
                <a:ln>
                  <a:noFill/>
                </a:ln>
                <a:effectLst/>
                <a:latin typeface="Poppins"/>
                <a:cs typeface="Poppins"/>
              </a:rPr>
              <a:t>muut harrastukset, kuten lentopallo on jäänyt kokonaan pois. </a:t>
            </a:r>
            <a:endParaRPr lang="fi-FI" altLang="fi-FI" sz="2800" b="0" i="0" u="none" strike="noStrike" cap="none" normalizeH="0" baseline="0">
              <a:ln>
                <a:noFill/>
              </a:ln>
              <a:effectLst/>
              <a:latin typeface="Poppins"/>
              <a:cs typeface="Poppins"/>
            </a:endParaRPr>
          </a:p>
          <a:p>
            <a:endParaRPr lang="fi-FI"/>
          </a:p>
        </p:txBody>
      </p:sp>
      <p:pic>
        <p:nvPicPr>
          <p:cNvPr id="2050" name="Picture 2" descr="Kuva, joka sisältää kohteen anime, Animoidut lastenohjelmat, vaate, Animaatio&#10;&#10;Kuvaus luotu automaattisesti">
            <a:extLst>
              <a:ext uri="{FF2B5EF4-FFF2-40B4-BE49-F238E27FC236}">
                <a16:creationId xmlns:a16="http://schemas.microsoft.com/office/drawing/2014/main" id="{37857122-1F6D-0678-AA9F-6417067069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991" y="1374718"/>
            <a:ext cx="3543300" cy="35433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Ryhmä 3">
            <a:extLst>
              <a:ext uri="{FF2B5EF4-FFF2-40B4-BE49-F238E27FC236}">
                <a16:creationId xmlns:a16="http://schemas.microsoft.com/office/drawing/2014/main" id="{DC82EB69-67CB-EE20-444E-662B7F1C5124}"/>
              </a:ext>
            </a:extLst>
          </p:cNvPr>
          <p:cNvGrpSpPr/>
          <p:nvPr/>
        </p:nvGrpSpPr>
        <p:grpSpPr>
          <a:xfrm>
            <a:off x="5857005" y="6256623"/>
            <a:ext cx="2821631" cy="511015"/>
            <a:chOff x="5857005" y="6256623"/>
            <a:chExt cx="2821631" cy="511015"/>
          </a:xfrm>
        </p:grpSpPr>
        <p:pic>
          <p:nvPicPr>
            <p:cNvPr id="5" name="Kuva 4" descr="Kuva, joka sisältää kohteen musta, pimeys&#10;&#10;Kuvaus luotu automaattisesti">
              <a:extLst>
                <a:ext uri="{FF2B5EF4-FFF2-40B4-BE49-F238E27FC236}">
                  <a16:creationId xmlns:a16="http://schemas.microsoft.com/office/drawing/2014/main" id="{6786696D-D15E-E58F-B9EF-BF6BE84DCE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236" y="6383989"/>
              <a:ext cx="1440996" cy="342828"/>
            </a:xfrm>
            <a:prstGeom prst="rect">
              <a:avLst/>
            </a:prstGeom>
          </p:spPr>
        </p:pic>
        <p:pic>
          <p:nvPicPr>
            <p:cNvPr id="6" name="Kuva 5" descr="Kuva, joka sisältää kohteen Grafiikka, symboli, Fontti, graafinen suunnittelu&#10;&#10;Kuvaus luotu automaattisesti">
              <a:extLst>
                <a:ext uri="{FF2B5EF4-FFF2-40B4-BE49-F238E27FC236}">
                  <a16:creationId xmlns:a16="http://schemas.microsoft.com/office/drawing/2014/main" id="{369330BC-AAE3-8D95-3182-1BDFECBA63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7005" y="6361611"/>
              <a:ext cx="387584" cy="387584"/>
            </a:xfrm>
            <a:prstGeom prst="rect">
              <a:avLst/>
            </a:prstGeom>
          </p:spPr>
        </p:pic>
        <p:pic>
          <p:nvPicPr>
            <p:cNvPr id="7" name="Kuva 6" descr="Kuva, joka sisältää kohteen Grafiikka, graafinen suunnittelu, ympyrä, Fontti&#10;&#10;Kuvaus luotu automaattisesti">
              <a:extLst>
                <a:ext uri="{FF2B5EF4-FFF2-40B4-BE49-F238E27FC236}">
                  <a16:creationId xmlns:a16="http://schemas.microsoft.com/office/drawing/2014/main" id="{E39E5CCC-4CCB-5020-5A08-D561620DFE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272" y="6256623"/>
              <a:ext cx="906364" cy="511015"/>
            </a:xfrm>
            <a:prstGeom prst="rect">
              <a:avLst/>
            </a:prstGeom>
          </p:spPr>
        </p:pic>
      </p:grpSp>
    </p:spTree>
    <p:extLst>
      <p:ext uri="{BB962C8B-B14F-4D97-AF65-F5344CB8AC3E}">
        <p14:creationId xmlns:p14="http://schemas.microsoft.com/office/powerpoint/2010/main" val="1945054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2537743-27B1-751D-3E1D-7984604A2856}"/>
              </a:ext>
            </a:extLst>
          </p:cNvPr>
          <p:cNvSpPr>
            <a:spLocks noChangeArrowheads="1"/>
          </p:cNvSpPr>
          <p:nvPr/>
        </p:nvSpPr>
        <p:spPr bwMode="auto">
          <a:xfrm>
            <a:off x="486137" y="1826303"/>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a:ln>
                <a:noFill/>
              </a:ln>
              <a:solidFill>
                <a:schemeClr val="tx1"/>
              </a:solidFill>
              <a:effectLst/>
              <a:latin typeface="Arial" panose="020B0604020202020204" pitchFamily="34" charset="0"/>
            </a:endParaRPr>
          </a:p>
        </p:txBody>
      </p:sp>
      <p:pic>
        <p:nvPicPr>
          <p:cNvPr id="3074" name="Picture 2" descr="Kuva, joka sisältää kohteen animaatio, kuvitus, Animoidut lastenohjelmat, Animaatio&#10;&#10;Kuvaus luotu automaattisesti">
            <a:extLst>
              <a:ext uri="{FF2B5EF4-FFF2-40B4-BE49-F238E27FC236}">
                <a16:creationId xmlns:a16="http://schemas.microsoft.com/office/drawing/2014/main" id="{A4F19D12-29B8-17C6-DA2B-FB54C63F3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8687" y="821828"/>
            <a:ext cx="2381250" cy="4210050"/>
          </a:xfrm>
          <a:prstGeom prst="rect">
            <a:avLst/>
          </a:prstGeom>
          <a:noFill/>
          <a:extLst>
            <a:ext uri="{909E8E84-426E-40DD-AFC4-6F175D3DCCD1}">
              <a14:hiddenFill xmlns:a14="http://schemas.microsoft.com/office/drawing/2010/main">
                <a:solidFill>
                  <a:srgbClr val="FFFFFF"/>
                </a:solidFill>
              </a14:hiddenFill>
            </a:ext>
          </a:extLst>
        </p:spPr>
      </p:pic>
      <p:sp>
        <p:nvSpPr>
          <p:cNvPr id="6" name="Tekstiruutu 5">
            <a:extLst>
              <a:ext uri="{FF2B5EF4-FFF2-40B4-BE49-F238E27FC236}">
                <a16:creationId xmlns:a16="http://schemas.microsoft.com/office/drawing/2014/main" id="{6EF34F0C-89BA-30EC-9DD1-109705D5511E}"/>
              </a:ext>
            </a:extLst>
          </p:cNvPr>
          <p:cNvSpPr txBox="1"/>
          <p:nvPr/>
        </p:nvSpPr>
        <p:spPr>
          <a:xfrm>
            <a:off x="647670" y="335845"/>
            <a:ext cx="8649549" cy="6186309"/>
          </a:xfrm>
          <a:prstGeom prst="rect">
            <a:avLst/>
          </a:prstGeom>
          <a:noFill/>
        </p:spPr>
        <p:txBody>
          <a:bodyPr wrap="square">
            <a:spAutoFit/>
          </a:bodyPr>
          <a:lstStyle/>
          <a:p>
            <a:r>
              <a:rPr lang="fi-FI" sz="1200" b="1">
                <a:latin typeface="Poppins" panose="00000500000000000000" pitchFamily="2" charset="0"/>
                <a:cs typeface="Poppins" panose="00000500000000000000" pitchFamily="2" charset="0"/>
              </a:rPr>
              <a:t>4. Elias </a:t>
            </a:r>
          </a:p>
          <a:p>
            <a:endParaRPr lang="fi-FI" sz="1200">
              <a:latin typeface="Poppins" panose="00000500000000000000" pitchFamily="2" charset="0"/>
              <a:cs typeface="Poppins" panose="00000500000000000000" pitchFamily="2" charset="0"/>
            </a:endParaRPr>
          </a:p>
          <a:p>
            <a:r>
              <a:rPr lang="fi-FI" sz="1200">
                <a:latin typeface="Poppins" panose="00000500000000000000" pitchFamily="2" charset="0"/>
                <a:cs typeface="Poppins" panose="00000500000000000000" pitchFamily="2" charset="0"/>
              </a:rPr>
              <a:t>Elias rakastaa musiikkia ja käyttää paljon aikaa kuunnellen ja luoden musiikkia digitaalisilla sovelluksilla. Hän on erityisen kiinnostunut elektronisesta musiikista ja viettää tuntikausia kokeillen erilaisia ääniefektejä ja rytmejä. Elias on rakentanut kotistudioonsa, jossa hänellä on kaikki tarvittavat laitteet musiikin luomiseen ja äänittämiseen. Hän nauttii siitä, että voi ilmaista itseään musiikin kautta ja jakaa luomuksiaan verkossa, missä hän saa palautetta. </a:t>
            </a:r>
          </a:p>
          <a:p>
            <a:endParaRPr lang="fi-FI" sz="1200">
              <a:latin typeface="Poppins" panose="00000500000000000000" pitchFamily="2" charset="0"/>
              <a:cs typeface="Poppins" panose="00000500000000000000" pitchFamily="2" charset="0"/>
            </a:endParaRPr>
          </a:p>
          <a:p>
            <a:r>
              <a:rPr lang="fi-FI" sz="1200">
                <a:latin typeface="Poppins" panose="00000500000000000000" pitchFamily="2" charset="0"/>
                <a:cs typeface="Poppins" panose="00000500000000000000" pitchFamily="2" charset="0"/>
              </a:rPr>
              <a:t> Elias on myös innokas oppimaan uusia asioita musiikista ja seuraa aktiivisesti netistä eri sivustoja aiheesta. Hän on liittynyt useisiin musiikkiyhteisöihin, joissa hän voi keskustella muiden harrastajien kanssa ja jakaa vinkkejä. Elias unelmoi tulevansa tunnetuksi musiikkituottajaksi ja työskentelevänsä suurten artistien kanssa. Viime aikoina Elias on kuitenkin saanut paljon negatiivisia kommentteja somessa. Jotkut ihmiset arvostelevat hänen musiikkiaan ja </a:t>
            </a:r>
            <a:r>
              <a:rPr lang="fi-FI" sz="1200" err="1">
                <a:latin typeface="Poppins" panose="00000500000000000000" pitchFamily="2" charset="0"/>
                <a:cs typeface="Poppins" panose="00000500000000000000" pitchFamily="2" charset="0"/>
              </a:rPr>
              <a:t>ilkeilevät</a:t>
            </a:r>
            <a:r>
              <a:rPr lang="fi-FI" sz="1200">
                <a:latin typeface="Poppins" panose="00000500000000000000" pitchFamily="2" charset="0"/>
                <a:cs typeface="Poppins" panose="00000500000000000000" pitchFamily="2" charset="0"/>
              </a:rPr>
              <a:t> hänen tyylistään. Tämä on suututtanut Eliasta ja saanut hänet kyseenalaistamaan omia taitojaan. Myös koulukavereiden keskuudessa on alettu levittää somen kautta tulleita kommentteja, ja osa Eliaksen kavereista on alkanut sulkea Eliasta pois joukosta. Se on tehnyt koulupäivistä ärsyttäviä. Elias ei kehtaa kuitenkaan sanoa tästä kenellekään aikuiselle kotona tai koulussa. Hän ajattelee, että kiusaaminen vain lisääntyy, jos hän kertoo asiasta. </a:t>
            </a:r>
          </a:p>
          <a:p>
            <a:endParaRPr lang="fi-FI" sz="1200">
              <a:latin typeface="Poppins" panose="00000500000000000000" pitchFamily="2" charset="0"/>
              <a:cs typeface="Poppins" panose="00000500000000000000" pitchFamily="2" charset="0"/>
            </a:endParaRPr>
          </a:p>
          <a:p>
            <a:r>
              <a:rPr lang="fi-FI" sz="1200">
                <a:latin typeface="Poppins" panose="00000500000000000000" pitchFamily="2" charset="0"/>
                <a:cs typeface="Poppins" panose="00000500000000000000" pitchFamily="2" charset="0"/>
              </a:rPr>
              <a:t>Eliaksen kotistudio on hänen ylpeydenaiheensa. Hän on itse asentanut kaikki laitteet ja oppinut käyttämään erilaisia ohjelmistoja. Hänen huoneensa on täynnä soittimia, mikrofoneja ja kuulokkeita, ja hän viettää siellä suurimman osan vapaa-ajastaan.  </a:t>
            </a:r>
          </a:p>
          <a:p>
            <a:endParaRPr lang="fi-FI" sz="1200">
              <a:latin typeface="Poppins" panose="00000500000000000000" pitchFamily="2" charset="0"/>
              <a:cs typeface="Poppins" panose="00000500000000000000" pitchFamily="2" charset="0"/>
            </a:endParaRPr>
          </a:p>
          <a:p>
            <a:r>
              <a:rPr lang="fi-FI" sz="1200">
                <a:latin typeface="Poppins" panose="00000500000000000000" pitchFamily="2" charset="0"/>
                <a:cs typeface="Poppins" panose="00000500000000000000" pitchFamily="2" charset="0"/>
              </a:rPr>
              <a:t>Elias on aktiivinen nuori, joka nauttii myös urheilusta ja ulkoilusta. Hän pelaa jalkapalloa paikallisessa joukkueessa. Hän tykkää myös viettää aikaa ystäviensä kanssa, ja heillä on välillä tapana kokoontua yhteen kuuntelemaan musiikkia. Elias on myös kiinnostunut koulusta ja pyrkii saavuttamaan hyviä arvosanoja. Hän on erityisen hyvä matemaattisissa aineissa ja nauttii ongelmanratkaisusta.  </a:t>
            </a:r>
          </a:p>
          <a:p>
            <a:endParaRPr lang="fi-FI" sz="1200">
              <a:latin typeface="Poppins" panose="00000500000000000000" pitchFamily="2" charset="0"/>
              <a:cs typeface="Poppins" panose="00000500000000000000" pitchFamily="2" charset="0"/>
            </a:endParaRPr>
          </a:p>
          <a:p>
            <a:r>
              <a:rPr lang="fi-FI" sz="1200">
                <a:latin typeface="Poppins" panose="00000500000000000000" pitchFamily="2" charset="0"/>
                <a:cs typeface="Poppins" panose="00000500000000000000" pitchFamily="2" charset="0"/>
              </a:rPr>
              <a:t> </a:t>
            </a:r>
          </a:p>
          <a:p>
            <a:r>
              <a:rPr lang="fi-FI" sz="1200">
                <a:latin typeface="Poppins" panose="00000500000000000000" pitchFamily="2" charset="0"/>
                <a:cs typeface="Poppins" panose="00000500000000000000" pitchFamily="2" charset="0"/>
              </a:rPr>
              <a:t>Eliaksen perhe tukee hänen intohimoaan musiikkiin. Hänen vanhempansa ovat ostaneet hänelle tarvittavat laitteet ja kannustavat häntä osallistumaan erilaisiin musiikkitapahtumiin ja kilpailuihin. He ovat ylpeitä hänen saavutuksistaan ja haluavat nähdä hänen menestyvän. Eliaksen pikkusisko ihailee häntä ja haluaa usein kuunnella hänen tekemiään kappaleita. </a:t>
            </a:r>
          </a:p>
        </p:txBody>
      </p:sp>
      <p:grpSp>
        <p:nvGrpSpPr>
          <p:cNvPr id="7" name="Ryhmä 6">
            <a:extLst>
              <a:ext uri="{FF2B5EF4-FFF2-40B4-BE49-F238E27FC236}">
                <a16:creationId xmlns:a16="http://schemas.microsoft.com/office/drawing/2014/main" id="{3D9632C5-DF70-6357-FFDF-4C840EFE6AE2}"/>
              </a:ext>
            </a:extLst>
          </p:cNvPr>
          <p:cNvGrpSpPr/>
          <p:nvPr/>
        </p:nvGrpSpPr>
        <p:grpSpPr>
          <a:xfrm>
            <a:off x="5857005" y="6256623"/>
            <a:ext cx="2821631" cy="511015"/>
            <a:chOff x="5857005" y="6256623"/>
            <a:chExt cx="2821631" cy="511015"/>
          </a:xfrm>
        </p:grpSpPr>
        <p:pic>
          <p:nvPicPr>
            <p:cNvPr id="8" name="Kuva 7" descr="Kuva, joka sisältää kohteen musta, pimeys&#10;&#10;Kuvaus luotu automaattisesti">
              <a:extLst>
                <a:ext uri="{FF2B5EF4-FFF2-40B4-BE49-F238E27FC236}">
                  <a16:creationId xmlns:a16="http://schemas.microsoft.com/office/drawing/2014/main" id="{37B3FA1F-4196-0F13-9ED0-03E71DEBB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236" y="6383989"/>
              <a:ext cx="1440996" cy="342828"/>
            </a:xfrm>
            <a:prstGeom prst="rect">
              <a:avLst/>
            </a:prstGeom>
          </p:spPr>
        </p:pic>
        <p:pic>
          <p:nvPicPr>
            <p:cNvPr id="9" name="Kuva 8" descr="Kuva, joka sisältää kohteen Grafiikka, symboli, Fontti, graafinen suunnittelu&#10;&#10;Kuvaus luotu automaattisesti">
              <a:extLst>
                <a:ext uri="{FF2B5EF4-FFF2-40B4-BE49-F238E27FC236}">
                  <a16:creationId xmlns:a16="http://schemas.microsoft.com/office/drawing/2014/main" id="{2A0D7A27-06DC-C0F5-58A0-9C232F5937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7005" y="6361611"/>
              <a:ext cx="387584" cy="387584"/>
            </a:xfrm>
            <a:prstGeom prst="rect">
              <a:avLst/>
            </a:prstGeom>
          </p:spPr>
        </p:pic>
        <p:pic>
          <p:nvPicPr>
            <p:cNvPr id="10" name="Kuva 9" descr="Kuva, joka sisältää kohteen Grafiikka, graafinen suunnittelu, ympyrä, Fontti&#10;&#10;Kuvaus luotu automaattisesti">
              <a:extLst>
                <a:ext uri="{FF2B5EF4-FFF2-40B4-BE49-F238E27FC236}">
                  <a16:creationId xmlns:a16="http://schemas.microsoft.com/office/drawing/2014/main" id="{0501FE80-3871-DBB1-4148-9D0AA9BE3D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272" y="6256623"/>
              <a:ext cx="906364" cy="511015"/>
            </a:xfrm>
            <a:prstGeom prst="rect">
              <a:avLst/>
            </a:prstGeom>
          </p:spPr>
        </p:pic>
      </p:grpSp>
    </p:spTree>
    <p:extLst>
      <p:ext uri="{BB962C8B-B14F-4D97-AF65-F5344CB8AC3E}">
        <p14:creationId xmlns:p14="http://schemas.microsoft.com/office/powerpoint/2010/main" val="1898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2CDCB9F3-F609-1012-387F-43A5C1564DA7}"/>
              </a:ext>
            </a:extLst>
          </p:cNvPr>
          <p:cNvSpPr>
            <a:spLocks noGrp="1"/>
          </p:cNvSpPr>
          <p:nvPr>
            <p:ph idx="1"/>
          </p:nvPr>
        </p:nvSpPr>
        <p:spPr>
          <a:xfrm>
            <a:off x="489066" y="827833"/>
            <a:ext cx="8222673" cy="4360671"/>
          </a:xfr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1" i="0" u="none" strike="noStrike" cap="none" normalizeH="0" baseline="0">
                <a:ln>
                  <a:noFill/>
                </a:ln>
                <a:solidFill>
                  <a:schemeClr val="tx1"/>
                </a:solidFill>
                <a:effectLst/>
                <a:latin typeface="Poppins" panose="00000500000000000000" pitchFamily="2" charset="0"/>
                <a:cs typeface="Poppins" panose="00000500000000000000" pitchFamily="2" charset="0"/>
              </a:rPr>
              <a:t>5. Sofia</a:t>
            </a: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Sofia on aktiivinen sosiaalisessa mediassa ja käyttää sitä pitääkseen yhteyttä ystäviinsä ja perheeseensä. Hän on hyvin sosiaalinen ja nauttii jakaa elämänsä hetkiä someseuraajiensa kanssa. Sofia käyttää erilaisia sovelluksia päivittäin ja on löytänyt monia kiinnostavia nettiyhteisöjä, joissa hän voi keskustella ja jakaa ajatuksiaan muiden samanhenkisten ihmisten kanssa.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Sofia on myös luova ja harrastaa valokuvausta, jota hän hyödyntää sometileillään. Hän rakastaa ottaa kuvia luonnosta ja erilaisista tapahtumista, ja käyttää paljon aikaa kuvien muokkaamiseen, jotta ne näyttäisivät mahdollisimman hienoilta. Hänen seuraajansa arvostavat hänen tyyliään ja Sofialla onkin melko suuri seuraajakunta. Sofian seuraajilla on ollut tapana lähettää myös omia kuviaan Sofialle arvioitavaksi, ja tämä on saanut Sofian tuntemaan itsensä arvostetuksi. Viime aikoina Sofian uudet seuraajat ovat alkaneet kuitenkin lähettää hänelle sopimattomia kuvia, joissa esiintyy mm. väkivaltaa. Tämä on ahdistanut Sofiaa, mutta hän ei ole kehdannut puhua asiasta kenellekään.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Sofia viettää jonkin verran aikaa ystäviensä kanssa myös kasvotusten, mutta usein silloinkin hän käyttää paljon aikaa puhelimellaan. Sofiasta tuntuu, että hänen täytyy olla tavoitettavissa seuraajilleen, ja hänestä on kivaa seurata sometiliensä toimintoja. Hän on innokas urheilija ja osallistuu paikallisen tanssiryhmän toimintaan. Sofia nauttii myös luonnossa liikkumisesta koiransa kanssa, ja tykkää kuvata myös koiraansa ja luontokuvia omille sometileilleen. Sofia on myös kiinnostunut koulusta ja pyrkii saavuttamaan hyviä arvosanoja. Hän pitää erityisesti äidinkielestä ja historiasta, mutta matikka on Sofialle tosi vaikeaa. Sofia osallistuu myös koulun valokuvauskerhoon.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Sofian perhe tukee hänen kiinnostuksenkohteitaan. Hänen vanhempansa ovat ostaneet hänelle laadukkaan kameran ja muita valokuvausvälineitä, ja kannustavat häntä osallistumaan erilaisiin valokuvauskilpailuihin ja näyttelyihin. Sofia haluaisi saada vielä paremmat laitteet, mutta vanhempien mielestä heillä ei ole varaa panostaa enempää Sofian harrastukseen. Sofian pikkusisko ihailee häntä ja haluaa usein poseerata hänen ottamissaan kuvissa. Sofia haaveilee tulevaisuudesta, jossa hän voi yhdistää valokuvausharrastuksensa ja sometaitonsa ammatiksi. Hän haluaa matkustaa maailmalla ja jakaa kokemuksiaan ja näkemyksiään seuraajiensa kanssa. </a:t>
            </a:r>
            <a:endParaRPr lang="fi-FI" sz="1200">
              <a:latin typeface="Poppins" panose="00000500000000000000" pitchFamily="2" charset="0"/>
              <a:cs typeface="Poppins" panose="00000500000000000000" pitchFamily="2" charset="0"/>
            </a:endParaRPr>
          </a:p>
        </p:txBody>
      </p:sp>
      <p:sp>
        <p:nvSpPr>
          <p:cNvPr id="4" name="Rectangle 1">
            <a:extLst>
              <a:ext uri="{FF2B5EF4-FFF2-40B4-BE49-F238E27FC236}">
                <a16:creationId xmlns:a16="http://schemas.microsoft.com/office/drawing/2014/main" id="{5D024242-AE66-9E9E-4CEA-21E99A2DC4D9}"/>
              </a:ext>
            </a:extLst>
          </p:cNvPr>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a:ln>
                <a:noFill/>
              </a:ln>
              <a:solidFill>
                <a:schemeClr val="tx1"/>
              </a:solidFill>
              <a:effectLst/>
              <a:latin typeface="Arial" panose="020B0604020202020204" pitchFamily="34" charset="0"/>
            </a:endParaRPr>
          </a:p>
        </p:txBody>
      </p:sp>
      <p:pic>
        <p:nvPicPr>
          <p:cNvPr id="4098" name="Picture 2" descr="Kuva, joka sisältää kohteen animaatio, Animaatio, Fiktiivinen hahmo, vaate&#10;&#10;Kuvaus luotu automaattisesti">
            <a:extLst>
              <a:ext uri="{FF2B5EF4-FFF2-40B4-BE49-F238E27FC236}">
                <a16:creationId xmlns:a16="http://schemas.microsoft.com/office/drawing/2014/main" id="{0DF32BE4-AD94-C4E3-2443-7507D858C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6749" y="848615"/>
            <a:ext cx="314325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41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66B918E-B3F2-6FFD-29EE-CDB74CA0AC47}"/>
              </a:ext>
            </a:extLst>
          </p:cNvPr>
          <p:cNvSpPr>
            <a:spLocks noChangeArrowheads="1"/>
          </p:cNvSpPr>
          <p:nvPr/>
        </p:nvSpPr>
        <p:spPr bwMode="auto">
          <a:xfrm>
            <a:off x="694482" y="1483930"/>
            <a:ext cx="7893933" cy="357020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  </a:t>
            </a:r>
            <a:r>
              <a:rPr kumimoji="0" lang="fi-FI" altLang="fi-FI" sz="1200" b="1" i="0" u="none" strike="noStrike" cap="none" normalizeH="0" baseline="0">
                <a:ln>
                  <a:noFill/>
                </a:ln>
                <a:solidFill>
                  <a:schemeClr val="tx1"/>
                </a:solidFill>
                <a:effectLst/>
                <a:latin typeface="Poppins" panose="00000500000000000000" pitchFamily="2" charset="0"/>
                <a:cs typeface="Poppins" panose="00000500000000000000" pitchFamily="2" charset="0"/>
              </a:rPr>
              <a:t>6. Ahmed </a:t>
            </a: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Ahmed on 13-vuotias maahanmuuttajanuori, joka käyttää erilaisia somen ja muita sovelluksia pitääkseen yhteyttä kotimaassaan oleviin ystäviin ja sukulaisiin. Lisäksi Ahmed osallistuu erilaisiin kotimaansa someryhmiin, mikä helpottaa koti-ikävää. Jatkuva aktiivinen yhteydenpito eri aikavyöhykkeillä aiheuttaa usein väsymystä, kun hän yrittää sovittaa aikataulunsa yhteen kotimaassa olevien läheistensä kanssa. Usein Ahmed myöhästyykin aamun ensimmäisiltä tunneilta.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Ahmedilla ei ole juurikaan kavereita omasta koulusta, koska suomen kielen oppiminen on ollut hänelle haastavaa. Aluksi Ahmed koitti saada kavereita omasta koulustaan, mutta nykyään hän viettää mieluummin välkät puhelimellaan. Ahmed on tutustunut muutamaan eri koulussa mutta samalla paikkakunnalla asuvaan maahanmuuttajanuoreen, joiden kanssa hän välillä viettää aikaa iltaisin tai viikonloppuisin. Kotona Ahmed myös mm. pelaa ja viettää muutenkin aikaa netissä, koska siten hän saa helposti vietettyä aikaa ilman ahdistavia ajatuksia ja yksinäisyyttä.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Ahmed on viime aikoina alkanut hyödyntää tietokoneella ja puhelimella erilaisia käännöstyökaluja yhä enemmän. Hän käyttää niitä esimerkiksi kouluun liittyvissä tehtävissä ja kommunikoidessaan suomalaisten kanssa. Tämä on helpottanut hänen elämäänsä huomattavasti, mutta samalla vähentänyt hänen motivaatiotaan ja tarvettaan opiskella suomen kieltä. </a:t>
            </a: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200" b="0" i="0" u="none" strike="noStrike" cap="none" normalizeH="0" baseline="0">
                <a:ln>
                  <a:noFill/>
                </a:ln>
                <a:solidFill>
                  <a:schemeClr val="tx1"/>
                </a:solidFill>
                <a:effectLst/>
                <a:latin typeface="Poppins" panose="00000500000000000000" pitchFamily="2" charset="0"/>
                <a:cs typeface="Poppins" panose="00000500000000000000" pitchFamily="2" charset="0"/>
              </a:rPr>
              <a:t> </a:t>
            </a:r>
          </a:p>
        </p:txBody>
      </p:sp>
      <p:pic>
        <p:nvPicPr>
          <p:cNvPr id="5122" name="Picture 2" descr="Kuva, joka sisältää kohteen animaatio, kuvitus, Ihmisen kasvot, vaate&#10;&#10;Kuvaus luotu automaattisesti">
            <a:extLst>
              <a:ext uri="{FF2B5EF4-FFF2-40B4-BE49-F238E27FC236}">
                <a16:creationId xmlns:a16="http://schemas.microsoft.com/office/drawing/2014/main" id="{67E122E2-8819-04E4-60BE-0196C69DC9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415" y="1183069"/>
            <a:ext cx="3238500" cy="4191001"/>
          </a:xfrm>
          <a:prstGeom prst="rect">
            <a:avLst/>
          </a:prstGeom>
          <a:noFill/>
          <a:extLst>
            <a:ext uri="{909E8E84-426E-40DD-AFC4-6F175D3DCCD1}">
              <a14:hiddenFill xmlns:a14="http://schemas.microsoft.com/office/drawing/2010/main">
                <a:solidFill>
                  <a:srgbClr val="FFFFFF"/>
                </a:solidFill>
              </a14:hiddenFill>
            </a:ext>
          </a:extLst>
        </p:spPr>
      </p:pic>
      <p:grpSp>
        <p:nvGrpSpPr>
          <p:cNvPr id="5" name="Ryhmä 4">
            <a:extLst>
              <a:ext uri="{FF2B5EF4-FFF2-40B4-BE49-F238E27FC236}">
                <a16:creationId xmlns:a16="http://schemas.microsoft.com/office/drawing/2014/main" id="{1CFE17CB-3C15-D0CC-A7E4-AEDE65978726}"/>
              </a:ext>
            </a:extLst>
          </p:cNvPr>
          <p:cNvGrpSpPr/>
          <p:nvPr/>
        </p:nvGrpSpPr>
        <p:grpSpPr>
          <a:xfrm>
            <a:off x="5857005" y="6256623"/>
            <a:ext cx="2821631" cy="511015"/>
            <a:chOff x="5857005" y="6256623"/>
            <a:chExt cx="2821631" cy="511015"/>
          </a:xfrm>
        </p:grpSpPr>
        <p:pic>
          <p:nvPicPr>
            <p:cNvPr id="6" name="Kuva 5" descr="Kuva, joka sisältää kohteen musta, pimeys&#10;&#10;Kuvaus luotu automaattisesti">
              <a:extLst>
                <a:ext uri="{FF2B5EF4-FFF2-40B4-BE49-F238E27FC236}">
                  <a16:creationId xmlns:a16="http://schemas.microsoft.com/office/drawing/2014/main" id="{58B80C21-341B-99AF-D65E-5B759FDAAE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236" y="6383989"/>
              <a:ext cx="1440996" cy="342828"/>
            </a:xfrm>
            <a:prstGeom prst="rect">
              <a:avLst/>
            </a:prstGeom>
          </p:spPr>
        </p:pic>
        <p:pic>
          <p:nvPicPr>
            <p:cNvPr id="7" name="Kuva 6" descr="Kuva, joka sisältää kohteen Grafiikka, symboli, Fontti, graafinen suunnittelu&#10;&#10;Kuvaus luotu automaattisesti">
              <a:extLst>
                <a:ext uri="{FF2B5EF4-FFF2-40B4-BE49-F238E27FC236}">
                  <a16:creationId xmlns:a16="http://schemas.microsoft.com/office/drawing/2014/main" id="{BC7208F4-0EE0-F045-3531-ACAC196BD5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7005" y="6361611"/>
              <a:ext cx="387584" cy="387584"/>
            </a:xfrm>
            <a:prstGeom prst="rect">
              <a:avLst/>
            </a:prstGeom>
          </p:spPr>
        </p:pic>
        <p:pic>
          <p:nvPicPr>
            <p:cNvPr id="8" name="Kuva 7" descr="Kuva, joka sisältää kohteen Grafiikka, graafinen suunnittelu, ympyrä, Fontti&#10;&#10;Kuvaus luotu automaattisesti">
              <a:extLst>
                <a:ext uri="{FF2B5EF4-FFF2-40B4-BE49-F238E27FC236}">
                  <a16:creationId xmlns:a16="http://schemas.microsoft.com/office/drawing/2014/main" id="{53974930-C41E-9390-FFB4-223F52E4E0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272" y="6256623"/>
              <a:ext cx="906364" cy="511015"/>
            </a:xfrm>
            <a:prstGeom prst="rect">
              <a:avLst/>
            </a:prstGeom>
          </p:spPr>
        </p:pic>
      </p:grpSp>
    </p:spTree>
    <p:extLst>
      <p:ext uri="{BB962C8B-B14F-4D97-AF65-F5344CB8AC3E}">
        <p14:creationId xmlns:p14="http://schemas.microsoft.com/office/powerpoint/2010/main" val="1490236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70E4F9A5-D91A-1795-C692-F531865E2634}"/>
              </a:ext>
            </a:extLst>
          </p:cNvPr>
          <p:cNvSpPr>
            <a:spLocks noGrp="1"/>
          </p:cNvSpPr>
          <p:nvPr>
            <p:ph type="ctrTitle"/>
          </p:nvPr>
        </p:nvSpPr>
        <p:spPr>
          <a:xfrm>
            <a:off x="1524000" y="1318418"/>
            <a:ext cx="9144000" cy="1071563"/>
          </a:xfrm>
        </p:spPr>
        <p:txBody>
          <a:bodyPr>
            <a:normAutofit fontScale="90000"/>
          </a:bodyPr>
          <a:lstStyle/>
          <a:p>
            <a:r>
              <a:rPr lang="fi-FI"/>
              <a:t>Mielitunti</a:t>
            </a:r>
            <a:br>
              <a:rPr lang="fi-FI"/>
            </a:br>
            <a:r>
              <a:rPr lang="fi-FI">
                <a:ea typeface="Calibri Light"/>
                <a:cs typeface="Calibri Light"/>
              </a:rPr>
              <a:t>Digitaalinen hyvinvointi</a:t>
            </a:r>
          </a:p>
        </p:txBody>
      </p:sp>
      <p:sp>
        <p:nvSpPr>
          <p:cNvPr id="8" name="Alaotsikko 7">
            <a:extLst>
              <a:ext uri="{FF2B5EF4-FFF2-40B4-BE49-F238E27FC236}">
                <a16:creationId xmlns:a16="http://schemas.microsoft.com/office/drawing/2014/main" id="{34AE3509-7B0B-017F-1631-47027839A814}"/>
              </a:ext>
            </a:extLst>
          </p:cNvPr>
          <p:cNvSpPr>
            <a:spLocks noGrp="1"/>
          </p:cNvSpPr>
          <p:nvPr>
            <p:ph type="subTitle" idx="1"/>
          </p:nvPr>
        </p:nvSpPr>
        <p:spPr>
          <a:xfrm>
            <a:off x="1524000" y="2812258"/>
            <a:ext cx="9144000" cy="1655762"/>
          </a:xfrm>
        </p:spPr>
        <p:txBody>
          <a:bodyPr vert="horz" lIns="91440" tIns="45720" rIns="91440" bIns="45720" rtlCol="0" anchor="t">
            <a:normAutofit/>
          </a:bodyPr>
          <a:lstStyle/>
          <a:p>
            <a:r>
              <a:rPr lang="fi-FI">
                <a:ea typeface="Calibri"/>
                <a:cs typeface="Calibri"/>
              </a:rPr>
              <a:t>Tällä tunnilla </a:t>
            </a:r>
            <a:r>
              <a:rPr lang="fi-FI">
                <a:latin typeface="Calibri"/>
                <a:ea typeface="Calibri"/>
                <a:cs typeface="Calibri"/>
              </a:rPr>
              <a:t>opit ymmärtämään digitaalisen hyvinvoinnin perusteita. Harjoittelet tunnistamaan turvallisia sekä itselle hyvinvointia tuottavia toimintatapoja digitaalisessa maailmassa. </a:t>
            </a:r>
            <a:endParaRPr lang="fi-FI">
              <a:ea typeface="Calibri"/>
              <a:cs typeface="Calibri"/>
            </a:endParaRPr>
          </a:p>
        </p:txBody>
      </p:sp>
      <p:grpSp>
        <p:nvGrpSpPr>
          <p:cNvPr id="9" name="Ryhmä 8">
            <a:extLst>
              <a:ext uri="{FF2B5EF4-FFF2-40B4-BE49-F238E27FC236}">
                <a16:creationId xmlns:a16="http://schemas.microsoft.com/office/drawing/2014/main" id="{93523B36-B35D-87FD-9694-02D1FF894F05}"/>
              </a:ext>
            </a:extLst>
          </p:cNvPr>
          <p:cNvGrpSpPr/>
          <p:nvPr/>
        </p:nvGrpSpPr>
        <p:grpSpPr>
          <a:xfrm>
            <a:off x="5593423" y="6164948"/>
            <a:ext cx="3002555" cy="812163"/>
            <a:chOff x="5593423" y="6205770"/>
            <a:chExt cx="3002555" cy="812163"/>
          </a:xfrm>
        </p:grpSpPr>
        <p:grpSp>
          <p:nvGrpSpPr>
            <p:cNvPr id="10" name="Ryhmä 9">
              <a:extLst>
                <a:ext uri="{FF2B5EF4-FFF2-40B4-BE49-F238E27FC236}">
                  <a16:creationId xmlns:a16="http://schemas.microsoft.com/office/drawing/2014/main" id="{4C337C7D-099C-B4E2-4A31-FD68EFDEDE6B}"/>
                </a:ext>
              </a:extLst>
            </p:cNvPr>
            <p:cNvGrpSpPr/>
            <p:nvPr/>
          </p:nvGrpSpPr>
          <p:grpSpPr>
            <a:xfrm>
              <a:off x="6741394" y="6423976"/>
              <a:ext cx="1854584" cy="375752"/>
              <a:chOff x="6741394" y="6423976"/>
              <a:chExt cx="1854584" cy="375752"/>
            </a:xfrm>
          </p:grpSpPr>
          <p:pic>
            <p:nvPicPr>
              <p:cNvPr id="12" name="Kuva 11" descr="Kuva, joka sisältää kohteen teksti, Fontti, Grafiikka, symboli&#10;&#10;Kuvaus luotu automaattisesti">
                <a:extLst>
                  <a:ext uri="{FF2B5EF4-FFF2-40B4-BE49-F238E27FC236}">
                    <a16:creationId xmlns:a16="http://schemas.microsoft.com/office/drawing/2014/main" id="{A2392CA9-FA6F-D40C-6E03-8D59F0CD7829}"/>
                  </a:ext>
                </a:extLst>
              </p:cNvPr>
              <p:cNvPicPr>
                <a:picLocks noChangeAspect="1"/>
              </p:cNvPicPr>
              <p:nvPr/>
            </p:nvPicPr>
            <p:blipFill>
              <a:blip r:embed="rId2"/>
              <a:stretch>
                <a:fillRect/>
              </a:stretch>
            </p:blipFill>
            <p:spPr>
              <a:xfrm>
                <a:off x="8322494" y="6442553"/>
                <a:ext cx="273484" cy="338599"/>
              </a:xfrm>
              <a:prstGeom prst="rect">
                <a:avLst/>
              </a:prstGeom>
            </p:spPr>
          </p:pic>
          <p:pic>
            <p:nvPicPr>
              <p:cNvPr id="13" name="Kuva 12" descr="Kuva, joka sisältää kohteen teksti, Fontti, kuvakaappaus, Grafiikka&#10;&#10;Kuvaus luotu automaattisesti">
                <a:extLst>
                  <a:ext uri="{FF2B5EF4-FFF2-40B4-BE49-F238E27FC236}">
                    <a16:creationId xmlns:a16="http://schemas.microsoft.com/office/drawing/2014/main" id="{940AED9A-FB46-7861-211C-4165A4C45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1394" y="6423976"/>
                <a:ext cx="1581100" cy="375752"/>
              </a:xfrm>
              <a:prstGeom prst="rect">
                <a:avLst/>
              </a:prstGeom>
            </p:spPr>
          </p:pic>
        </p:grpSp>
        <p:pic>
          <p:nvPicPr>
            <p:cNvPr id="11" name="Kuva 10" descr="Kuva, joka sisältää kohteen Grafiikka, Fontti, logo, graafinen suunnittelu&#10;&#10;Kuvaus luotu automaattisesti">
              <a:extLst>
                <a:ext uri="{FF2B5EF4-FFF2-40B4-BE49-F238E27FC236}">
                  <a16:creationId xmlns:a16="http://schemas.microsoft.com/office/drawing/2014/main" id="{163EF533-4767-D515-E439-CF7F2EFE8A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3423" y="6205770"/>
              <a:ext cx="1501383" cy="812163"/>
            </a:xfrm>
            <a:prstGeom prst="rect">
              <a:avLst/>
            </a:prstGeom>
          </p:spPr>
        </p:pic>
      </p:grpSp>
    </p:spTree>
    <p:extLst>
      <p:ext uri="{BB962C8B-B14F-4D97-AF65-F5344CB8AC3E}">
        <p14:creationId xmlns:p14="http://schemas.microsoft.com/office/powerpoint/2010/main" val="2013863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07239FD-2A9E-0417-E4E0-2A348964A39D}"/>
              </a:ext>
            </a:extLst>
          </p:cNvPr>
          <p:cNvSpPr>
            <a:spLocks noGrp="1"/>
          </p:cNvSpPr>
          <p:nvPr>
            <p:ph type="title"/>
          </p:nvPr>
        </p:nvSpPr>
        <p:spPr/>
        <p:txBody>
          <a:bodyPr>
            <a:normAutofit fontScale="90000"/>
          </a:bodyPr>
          <a:lstStyle/>
          <a:p>
            <a:r>
              <a:rPr lang="fi-FI" b="1">
                <a:latin typeface="Poppins"/>
                <a:ea typeface="Calibri Light"/>
                <a:cs typeface="Calibri Light"/>
              </a:rPr>
              <a:t>Virittäytymisharjoite</a:t>
            </a:r>
            <a:br>
              <a:rPr lang="fi-FI">
                <a:latin typeface="Poppins"/>
                <a:ea typeface="Calibri Light"/>
                <a:cs typeface="Calibri Light"/>
              </a:rPr>
            </a:br>
            <a:r>
              <a:rPr lang="fi-FI" sz="2400">
                <a:latin typeface="Poppins"/>
                <a:ea typeface="Calibri Light"/>
                <a:cs typeface="Calibri Light"/>
              </a:rPr>
              <a:t>Huom. Seuraavalla dialla vaihtoehtoinen virittäytymisharjoite, johon ei tarvita mobiililaitteita</a:t>
            </a:r>
          </a:p>
        </p:txBody>
      </p:sp>
      <p:sp>
        <p:nvSpPr>
          <p:cNvPr id="3" name="Sisällön paikkamerkki 2">
            <a:extLst>
              <a:ext uri="{FF2B5EF4-FFF2-40B4-BE49-F238E27FC236}">
                <a16:creationId xmlns:a16="http://schemas.microsoft.com/office/drawing/2014/main" id="{3D11A867-25B4-4B4F-1AEC-44A587DD8363}"/>
              </a:ext>
            </a:extLst>
          </p:cNvPr>
          <p:cNvSpPr>
            <a:spLocks noGrp="1"/>
          </p:cNvSpPr>
          <p:nvPr>
            <p:ph idx="1"/>
          </p:nvPr>
        </p:nvSpPr>
        <p:spPr>
          <a:xfrm>
            <a:off x="838200" y="1825625"/>
            <a:ext cx="6157913" cy="4351338"/>
          </a:xfrm>
        </p:spPr>
        <p:txBody>
          <a:bodyPr vert="horz" lIns="91440" tIns="45720" rIns="91440" bIns="45720" rtlCol="0" anchor="t">
            <a:normAutofit/>
          </a:bodyPr>
          <a:lstStyle/>
          <a:p>
            <a:pPr marL="457200" indent="-457200">
              <a:lnSpc>
                <a:spcPct val="150000"/>
              </a:lnSpc>
              <a:spcBef>
                <a:spcPts val="0"/>
              </a:spcBef>
              <a:buAutoNum type="arabicPeriod"/>
            </a:pPr>
            <a:r>
              <a:rPr lang="fi-FI" sz="2000">
                <a:latin typeface="Poppins"/>
                <a:ea typeface="+mn-lt"/>
                <a:cs typeface="+mn-lt"/>
              </a:rPr>
              <a:t>Tehkää jokainen itsenäisesti Nuortennetin</a:t>
            </a:r>
            <a:endParaRPr lang="fi-FI"/>
          </a:p>
          <a:p>
            <a:pPr marL="0" indent="0">
              <a:lnSpc>
                <a:spcPct val="150000"/>
              </a:lnSpc>
              <a:spcBef>
                <a:spcPts val="0"/>
              </a:spcBef>
              <a:buNone/>
            </a:pPr>
            <a:r>
              <a:rPr lang="fi-FI" sz="2000">
                <a:latin typeface="Poppins"/>
                <a:ea typeface="+mn-lt"/>
                <a:cs typeface="+mn-lt"/>
                <a:hlinkClick r:id="rId2"/>
              </a:rPr>
              <a:t>Digihyvinvointi-testi</a:t>
            </a:r>
            <a:r>
              <a:rPr lang="fi-FI" sz="2000">
                <a:latin typeface="Poppins"/>
                <a:ea typeface="+mn-lt"/>
                <a:cs typeface="+mn-lt"/>
              </a:rPr>
              <a:t>. Testiin pääsee joko QR-koodilla tai sen alla olevalla lyhytosoitteella.</a:t>
            </a:r>
            <a:endParaRPr lang="fi-FI">
              <a:latin typeface="Poppins"/>
              <a:cs typeface="Poppins"/>
            </a:endParaRPr>
          </a:p>
          <a:p>
            <a:pPr marL="0" indent="0">
              <a:lnSpc>
                <a:spcPct val="150000"/>
              </a:lnSpc>
              <a:spcBef>
                <a:spcPts val="0"/>
              </a:spcBef>
              <a:buNone/>
            </a:pPr>
            <a:endParaRPr lang="fi-FI" sz="2000">
              <a:latin typeface="Poppins"/>
              <a:ea typeface="Calibri"/>
              <a:cs typeface="Calibri"/>
            </a:endParaRPr>
          </a:p>
          <a:p>
            <a:pPr marL="0" indent="0">
              <a:lnSpc>
                <a:spcPct val="150000"/>
              </a:lnSpc>
              <a:spcBef>
                <a:spcPts val="0"/>
              </a:spcBef>
              <a:buNone/>
            </a:pPr>
            <a:r>
              <a:rPr lang="fi-FI" sz="2000">
                <a:latin typeface="Poppins"/>
                <a:ea typeface="Calibri"/>
                <a:cs typeface="Calibri"/>
              </a:rPr>
              <a:t>2. Pohdi testiä tehdessäsi ja sen jälkeen, millainen digin äärellä tekeminen tuottaa sinulle hyvää mieltä? Entä onko omassa mediankäytössäsi joitain ongelmakohtia?</a:t>
            </a:r>
          </a:p>
          <a:p>
            <a:pPr marL="0" indent="0">
              <a:buNone/>
            </a:pPr>
            <a:endParaRPr lang="fi-FI" sz="2000">
              <a:latin typeface="Poppins"/>
              <a:ea typeface="Calibri"/>
              <a:cs typeface="Calibri"/>
            </a:endParaRPr>
          </a:p>
          <a:p>
            <a:pPr marL="0" indent="0">
              <a:buNone/>
            </a:pPr>
            <a:endParaRPr lang="fi-FI" sz="2000">
              <a:latin typeface="Poppins"/>
              <a:ea typeface="Calibri"/>
              <a:cs typeface="Calibri"/>
            </a:endParaRPr>
          </a:p>
          <a:p>
            <a:pPr marL="0" indent="0">
              <a:buNone/>
            </a:pPr>
            <a:endParaRPr lang="fi-FI" sz="2000" u="sng">
              <a:latin typeface="Poppins"/>
              <a:ea typeface="Calibri"/>
              <a:cs typeface="Segoe UI"/>
            </a:endParaRPr>
          </a:p>
          <a:p>
            <a:pPr marL="0" indent="0">
              <a:buNone/>
            </a:pPr>
            <a:endParaRPr lang="fi-FI" sz="2000" u="sng">
              <a:latin typeface="Poppins"/>
              <a:ea typeface="Calibri"/>
              <a:cs typeface="Segoe UI"/>
            </a:endParaRPr>
          </a:p>
          <a:p>
            <a:pPr marL="0" indent="0">
              <a:buNone/>
            </a:pPr>
            <a:endParaRPr lang="fi-FI" sz="2000" u="sng">
              <a:latin typeface="Poppins"/>
              <a:ea typeface="Calibri"/>
              <a:cs typeface="Segoe UI"/>
            </a:endParaRPr>
          </a:p>
          <a:p>
            <a:pPr marL="0" indent="0">
              <a:buNone/>
            </a:pPr>
            <a:endParaRPr lang="fi-FI" sz="2000" u="sng">
              <a:latin typeface="Poppins"/>
              <a:ea typeface="Calibri"/>
              <a:cs typeface="Segoe UI"/>
            </a:endParaRPr>
          </a:p>
          <a:p>
            <a:pPr marL="0" indent="0">
              <a:buNone/>
            </a:pPr>
            <a:endParaRPr lang="fi-FI" sz="2000" u="sng">
              <a:latin typeface="Poppins"/>
              <a:ea typeface="Calibri"/>
              <a:cs typeface="Segoe UI"/>
            </a:endParaRPr>
          </a:p>
        </p:txBody>
      </p:sp>
      <p:pic>
        <p:nvPicPr>
          <p:cNvPr id="4" name="Kuva 3" descr="Kuva, joka sisältää kohteen kuvio, Liila, Värikkyys, taide&#10;&#10;Kuvaus luotu automaattisesti">
            <a:extLst>
              <a:ext uri="{FF2B5EF4-FFF2-40B4-BE49-F238E27FC236}">
                <a16:creationId xmlns:a16="http://schemas.microsoft.com/office/drawing/2014/main" id="{C4EDBA2D-9D20-0CA0-DD08-5EBC3D8413DD}"/>
              </a:ext>
            </a:extLst>
          </p:cNvPr>
          <p:cNvPicPr>
            <a:picLocks noChangeAspect="1"/>
          </p:cNvPicPr>
          <p:nvPr/>
        </p:nvPicPr>
        <p:blipFill>
          <a:blip r:embed="rId3"/>
          <a:stretch>
            <a:fillRect/>
          </a:stretch>
        </p:blipFill>
        <p:spPr>
          <a:xfrm>
            <a:off x="7298532" y="1821656"/>
            <a:ext cx="3190876" cy="3190876"/>
          </a:xfrm>
          <a:prstGeom prst="rect">
            <a:avLst/>
          </a:prstGeom>
        </p:spPr>
      </p:pic>
      <p:sp>
        <p:nvSpPr>
          <p:cNvPr id="5" name="Tekstiruutu 4">
            <a:extLst>
              <a:ext uri="{FF2B5EF4-FFF2-40B4-BE49-F238E27FC236}">
                <a16:creationId xmlns:a16="http://schemas.microsoft.com/office/drawing/2014/main" id="{2912146E-4989-4E29-64A0-B4A824B3929E}"/>
              </a:ext>
            </a:extLst>
          </p:cNvPr>
          <p:cNvSpPr txBox="1"/>
          <p:nvPr/>
        </p:nvSpPr>
        <p:spPr>
          <a:xfrm>
            <a:off x="7427120" y="5236368"/>
            <a:ext cx="29456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rgbClr val="333333"/>
                </a:solidFill>
                <a:latin typeface="Poppins"/>
                <a:ea typeface="Lato"/>
                <a:cs typeface="Lato"/>
              </a:rPr>
              <a:t>urly.fi/1Mxe</a:t>
            </a:r>
            <a:endParaRPr lang="en-US" sz="3600" b="1">
              <a:latin typeface="Poppins"/>
              <a:cs typeface="Poppins"/>
            </a:endParaRPr>
          </a:p>
        </p:txBody>
      </p:sp>
      <p:grpSp>
        <p:nvGrpSpPr>
          <p:cNvPr id="6" name="Ryhmä 5">
            <a:extLst>
              <a:ext uri="{FF2B5EF4-FFF2-40B4-BE49-F238E27FC236}">
                <a16:creationId xmlns:a16="http://schemas.microsoft.com/office/drawing/2014/main" id="{7B77BA22-075F-5384-C04C-C834636CE85F}"/>
              </a:ext>
            </a:extLst>
          </p:cNvPr>
          <p:cNvGrpSpPr/>
          <p:nvPr/>
        </p:nvGrpSpPr>
        <p:grpSpPr>
          <a:xfrm>
            <a:off x="5601588" y="6176963"/>
            <a:ext cx="3002555" cy="812163"/>
            <a:chOff x="5593423" y="6205770"/>
            <a:chExt cx="3002555" cy="812163"/>
          </a:xfrm>
        </p:grpSpPr>
        <p:grpSp>
          <p:nvGrpSpPr>
            <p:cNvPr id="7" name="Ryhmä 6">
              <a:extLst>
                <a:ext uri="{FF2B5EF4-FFF2-40B4-BE49-F238E27FC236}">
                  <a16:creationId xmlns:a16="http://schemas.microsoft.com/office/drawing/2014/main" id="{C8FDB776-14D7-DEAE-0B1B-4414DAB61377}"/>
                </a:ext>
              </a:extLst>
            </p:cNvPr>
            <p:cNvGrpSpPr/>
            <p:nvPr/>
          </p:nvGrpSpPr>
          <p:grpSpPr>
            <a:xfrm>
              <a:off x="6741394" y="6423976"/>
              <a:ext cx="1854584" cy="375752"/>
              <a:chOff x="6741394" y="6423976"/>
              <a:chExt cx="1854584" cy="375752"/>
            </a:xfrm>
          </p:grpSpPr>
          <p:pic>
            <p:nvPicPr>
              <p:cNvPr id="9" name="Kuva 8" descr="Kuva, joka sisältää kohteen teksti, Fontti, Grafiikka, symboli&#10;&#10;Kuvaus luotu automaattisesti">
                <a:extLst>
                  <a:ext uri="{FF2B5EF4-FFF2-40B4-BE49-F238E27FC236}">
                    <a16:creationId xmlns:a16="http://schemas.microsoft.com/office/drawing/2014/main" id="{056F4DD7-DAD4-A64C-96D6-56A995E99763}"/>
                  </a:ext>
                </a:extLst>
              </p:cNvPr>
              <p:cNvPicPr>
                <a:picLocks noChangeAspect="1"/>
              </p:cNvPicPr>
              <p:nvPr/>
            </p:nvPicPr>
            <p:blipFill>
              <a:blip r:embed="rId4"/>
              <a:stretch>
                <a:fillRect/>
              </a:stretch>
            </p:blipFill>
            <p:spPr>
              <a:xfrm>
                <a:off x="8322494" y="6442553"/>
                <a:ext cx="273484" cy="338599"/>
              </a:xfrm>
              <a:prstGeom prst="rect">
                <a:avLst/>
              </a:prstGeom>
            </p:spPr>
          </p:pic>
          <p:pic>
            <p:nvPicPr>
              <p:cNvPr id="10" name="Kuva 9" descr="Kuva, joka sisältää kohteen teksti, Fontti, kuvakaappaus, Grafiikka&#10;&#10;Kuvaus luotu automaattisesti">
                <a:extLst>
                  <a:ext uri="{FF2B5EF4-FFF2-40B4-BE49-F238E27FC236}">
                    <a16:creationId xmlns:a16="http://schemas.microsoft.com/office/drawing/2014/main" id="{255ACF74-73D3-62BA-0D16-8F242EFE60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1394" y="6423976"/>
                <a:ext cx="1581100" cy="375752"/>
              </a:xfrm>
              <a:prstGeom prst="rect">
                <a:avLst/>
              </a:prstGeom>
            </p:spPr>
          </p:pic>
        </p:grpSp>
        <p:pic>
          <p:nvPicPr>
            <p:cNvPr id="8" name="Kuva 7" descr="Kuva, joka sisältää kohteen Grafiikka, Fontti, logo, graafinen suunnittelu&#10;&#10;Kuvaus luotu automaattisesti">
              <a:extLst>
                <a:ext uri="{FF2B5EF4-FFF2-40B4-BE49-F238E27FC236}">
                  <a16:creationId xmlns:a16="http://schemas.microsoft.com/office/drawing/2014/main" id="{5C9CBBC8-2526-07CA-DEB9-E3027E8762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3423" y="6205770"/>
              <a:ext cx="1501383" cy="812163"/>
            </a:xfrm>
            <a:prstGeom prst="rect">
              <a:avLst/>
            </a:prstGeom>
          </p:spPr>
        </p:pic>
      </p:grpSp>
    </p:spTree>
    <p:extLst>
      <p:ext uri="{BB962C8B-B14F-4D97-AF65-F5344CB8AC3E}">
        <p14:creationId xmlns:p14="http://schemas.microsoft.com/office/powerpoint/2010/main" val="3880708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BD36-1305-358F-E8B8-60A67D0E00D1}"/>
              </a:ext>
            </a:extLst>
          </p:cNvPr>
          <p:cNvSpPr>
            <a:spLocks noGrp="1"/>
          </p:cNvSpPr>
          <p:nvPr>
            <p:ph type="title"/>
          </p:nvPr>
        </p:nvSpPr>
        <p:spPr/>
        <p:txBody>
          <a:bodyPr/>
          <a:lstStyle/>
          <a:p>
            <a:r>
              <a:rPr lang="fi-FI" b="1">
                <a:latin typeface="Poppins"/>
                <a:cs typeface="Poppins"/>
              </a:rPr>
              <a:t>Virittäytymisharjoite </a:t>
            </a:r>
            <a:br>
              <a:rPr lang="fi-FI" b="1">
                <a:latin typeface="Poppins"/>
                <a:cs typeface="Poppins"/>
              </a:rPr>
            </a:br>
            <a:r>
              <a:rPr lang="fi-FI" sz="2800">
                <a:latin typeface="Poppins"/>
                <a:cs typeface="Poppins"/>
              </a:rPr>
              <a:t>vaihtoehto digihyvinvointi testille</a:t>
            </a:r>
            <a:endParaRPr lang="en-US" sz="2800"/>
          </a:p>
        </p:txBody>
      </p:sp>
      <p:sp>
        <p:nvSpPr>
          <p:cNvPr id="3" name="Content Placeholder 2">
            <a:extLst>
              <a:ext uri="{FF2B5EF4-FFF2-40B4-BE49-F238E27FC236}">
                <a16:creationId xmlns:a16="http://schemas.microsoft.com/office/drawing/2014/main" id="{87C9AC74-739B-D450-4255-4D7D93FDC43F}"/>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sz="2400" err="1">
                <a:ea typeface="Calibri"/>
                <a:cs typeface="Calibri"/>
              </a:rPr>
              <a:t>Mielipidejana</a:t>
            </a:r>
            <a:r>
              <a:rPr lang="en-US" sz="2400">
                <a:ea typeface="Calibri"/>
                <a:cs typeface="Calibri"/>
              </a:rPr>
              <a:t>. </a:t>
            </a:r>
            <a:r>
              <a:rPr lang="en-US" sz="2400" err="1">
                <a:ea typeface="Calibri"/>
                <a:cs typeface="Calibri"/>
              </a:rPr>
              <a:t>Tehkää</a:t>
            </a:r>
            <a:r>
              <a:rPr lang="en-US" sz="2400">
                <a:ea typeface="Calibri"/>
                <a:cs typeface="Calibri"/>
              </a:rPr>
              <a:t> </a:t>
            </a:r>
            <a:r>
              <a:rPr lang="en-US" sz="2400" err="1">
                <a:ea typeface="Calibri"/>
                <a:cs typeface="Calibri"/>
              </a:rPr>
              <a:t>luokkaan</a:t>
            </a:r>
            <a:r>
              <a:rPr lang="en-US" sz="2400">
                <a:ea typeface="Calibri"/>
                <a:cs typeface="Calibri"/>
              </a:rPr>
              <a:t> </a:t>
            </a:r>
            <a:r>
              <a:rPr lang="en-US" sz="2400" err="1">
                <a:ea typeface="Calibri"/>
                <a:cs typeface="Calibri"/>
              </a:rPr>
              <a:t>kuvitteellinen</a:t>
            </a:r>
            <a:r>
              <a:rPr lang="en-US" sz="2400">
                <a:ea typeface="Calibri"/>
                <a:cs typeface="Calibri"/>
              </a:rPr>
              <a:t> </a:t>
            </a:r>
            <a:r>
              <a:rPr lang="en-US" sz="2400" err="1">
                <a:ea typeface="Calibri"/>
                <a:cs typeface="Calibri"/>
              </a:rPr>
              <a:t>jana</a:t>
            </a:r>
            <a:r>
              <a:rPr lang="en-US" sz="2400">
                <a:ea typeface="Calibri"/>
                <a:cs typeface="Calibri"/>
              </a:rPr>
              <a:t>, </a:t>
            </a:r>
            <a:r>
              <a:rPr lang="en-US" sz="2400" err="1">
                <a:ea typeface="Calibri"/>
                <a:cs typeface="Calibri"/>
              </a:rPr>
              <a:t>jonka</a:t>
            </a:r>
            <a:r>
              <a:rPr lang="en-US" sz="2400">
                <a:ea typeface="Calibri"/>
                <a:cs typeface="Calibri"/>
              </a:rPr>
              <a:t> </a:t>
            </a:r>
            <a:r>
              <a:rPr lang="en-US" sz="2400" err="1">
                <a:ea typeface="Calibri"/>
                <a:cs typeface="Calibri"/>
              </a:rPr>
              <a:t>toisessa</a:t>
            </a:r>
            <a:r>
              <a:rPr lang="en-US" sz="2400">
                <a:ea typeface="Calibri"/>
                <a:cs typeface="Calibri"/>
              </a:rPr>
              <a:t> </a:t>
            </a:r>
            <a:r>
              <a:rPr lang="en-US" sz="2400" err="1">
                <a:ea typeface="Calibri"/>
                <a:cs typeface="Calibri"/>
              </a:rPr>
              <a:t>päässä</a:t>
            </a:r>
            <a:r>
              <a:rPr lang="en-US" sz="2400">
                <a:ea typeface="Calibri"/>
                <a:cs typeface="Calibri"/>
              </a:rPr>
              <a:t> on </a:t>
            </a:r>
            <a:r>
              <a:rPr lang="en-US" sz="2400" err="1">
                <a:ea typeface="Calibri"/>
                <a:cs typeface="Calibri"/>
              </a:rPr>
              <a:t>vastausvaihtoehto</a:t>
            </a:r>
            <a:r>
              <a:rPr lang="en-US" sz="2400">
                <a:ea typeface="Calibri"/>
                <a:cs typeface="Calibri"/>
              </a:rPr>
              <a:t> "</a:t>
            </a:r>
            <a:r>
              <a:rPr lang="en-US" sz="2400" err="1">
                <a:ea typeface="Calibri"/>
                <a:cs typeface="Calibri"/>
              </a:rPr>
              <a:t>täysin</a:t>
            </a:r>
            <a:r>
              <a:rPr lang="en-US" sz="2400">
                <a:ea typeface="Calibri"/>
                <a:cs typeface="Calibri"/>
              </a:rPr>
              <a:t> </a:t>
            </a:r>
            <a:r>
              <a:rPr lang="en-US" sz="2400" err="1">
                <a:ea typeface="Calibri"/>
                <a:cs typeface="Calibri"/>
              </a:rPr>
              <a:t>samaa</a:t>
            </a:r>
            <a:r>
              <a:rPr lang="en-US" sz="2400">
                <a:ea typeface="Calibri"/>
                <a:cs typeface="Calibri"/>
              </a:rPr>
              <a:t> </a:t>
            </a:r>
            <a:r>
              <a:rPr lang="en-US" sz="2400" err="1">
                <a:ea typeface="Calibri"/>
                <a:cs typeface="Calibri"/>
              </a:rPr>
              <a:t>mieltä</a:t>
            </a:r>
            <a:r>
              <a:rPr lang="en-US" sz="2400">
                <a:ea typeface="Calibri"/>
                <a:cs typeface="Calibri"/>
              </a:rPr>
              <a:t>" ja </a:t>
            </a:r>
            <a:r>
              <a:rPr lang="en-US" sz="2400" err="1">
                <a:ea typeface="Calibri"/>
                <a:cs typeface="Calibri"/>
              </a:rPr>
              <a:t>toisessa</a:t>
            </a:r>
            <a:r>
              <a:rPr lang="en-US" sz="2400">
                <a:ea typeface="Calibri"/>
                <a:cs typeface="Calibri"/>
              </a:rPr>
              <a:t> </a:t>
            </a:r>
            <a:r>
              <a:rPr lang="en-US" sz="2400" err="1">
                <a:ea typeface="Calibri"/>
                <a:cs typeface="Calibri"/>
              </a:rPr>
              <a:t>päässä</a:t>
            </a:r>
            <a:r>
              <a:rPr lang="en-US" sz="2400">
                <a:ea typeface="Calibri"/>
                <a:cs typeface="Calibri"/>
              </a:rPr>
              <a:t> "</a:t>
            </a:r>
            <a:r>
              <a:rPr lang="en-US" sz="2400" err="1">
                <a:ea typeface="Calibri"/>
                <a:cs typeface="Calibri"/>
              </a:rPr>
              <a:t>täysin</a:t>
            </a:r>
            <a:r>
              <a:rPr lang="en-US" sz="2400">
                <a:ea typeface="Calibri"/>
                <a:cs typeface="Calibri"/>
              </a:rPr>
              <a:t> </a:t>
            </a:r>
            <a:r>
              <a:rPr lang="en-US" sz="2400" err="1">
                <a:ea typeface="Calibri"/>
                <a:cs typeface="Calibri"/>
              </a:rPr>
              <a:t>eri</a:t>
            </a:r>
            <a:r>
              <a:rPr lang="en-US" sz="2400">
                <a:ea typeface="Calibri"/>
                <a:cs typeface="Calibri"/>
              </a:rPr>
              <a:t> </a:t>
            </a:r>
            <a:r>
              <a:rPr lang="en-US" sz="2400" err="1">
                <a:ea typeface="Calibri"/>
                <a:cs typeface="Calibri"/>
              </a:rPr>
              <a:t>mieltä</a:t>
            </a:r>
            <a:r>
              <a:rPr lang="en-US" sz="2400">
                <a:ea typeface="Calibri"/>
                <a:cs typeface="Calibri"/>
              </a:rPr>
              <a:t>". </a:t>
            </a:r>
            <a:r>
              <a:rPr lang="en-US" sz="2400" err="1">
                <a:ea typeface="Calibri"/>
                <a:cs typeface="Calibri"/>
              </a:rPr>
              <a:t>Ohjaaja</a:t>
            </a:r>
            <a:r>
              <a:rPr lang="en-US" sz="2400">
                <a:ea typeface="Calibri"/>
                <a:cs typeface="Calibri"/>
              </a:rPr>
              <a:t> </a:t>
            </a:r>
            <a:r>
              <a:rPr lang="en-US" sz="2400" err="1">
                <a:ea typeface="Calibri"/>
                <a:cs typeface="Calibri"/>
              </a:rPr>
              <a:t>kertoo</a:t>
            </a:r>
            <a:r>
              <a:rPr lang="en-US" sz="2400">
                <a:ea typeface="Calibri"/>
                <a:cs typeface="Calibri"/>
              </a:rPr>
              <a:t> </a:t>
            </a:r>
            <a:r>
              <a:rPr lang="en-US" sz="2400" err="1">
                <a:ea typeface="Calibri"/>
                <a:cs typeface="Calibri"/>
              </a:rPr>
              <a:t>väittämiä</a:t>
            </a:r>
            <a:r>
              <a:rPr lang="en-US" sz="2400">
                <a:ea typeface="Calibri"/>
                <a:cs typeface="Calibri"/>
              </a:rPr>
              <a:t> ja </a:t>
            </a:r>
            <a:r>
              <a:rPr lang="en-US" sz="2400" err="1">
                <a:ea typeface="Calibri"/>
                <a:cs typeface="Calibri"/>
              </a:rPr>
              <a:t>oppilaiden</a:t>
            </a:r>
            <a:r>
              <a:rPr lang="en-US" sz="2400">
                <a:ea typeface="Calibri"/>
                <a:cs typeface="Calibri"/>
              </a:rPr>
              <a:t> </a:t>
            </a:r>
            <a:r>
              <a:rPr lang="en-US" sz="2400" err="1">
                <a:ea typeface="Calibri"/>
                <a:cs typeface="Calibri"/>
              </a:rPr>
              <a:t>tehtävä</a:t>
            </a:r>
            <a:r>
              <a:rPr lang="en-US" sz="2400">
                <a:ea typeface="Calibri"/>
                <a:cs typeface="Calibri"/>
              </a:rPr>
              <a:t> on </a:t>
            </a:r>
            <a:r>
              <a:rPr lang="en-US" sz="2400" err="1">
                <a:ea typeface="Calibri"/>
                <a:cs typeface="Calibri"/>
              </a:rPr>
              <a:t>asettautua</a:t>
            </a:r>
            <a:r>
              <a:rPr lang="en-US" sz="2400">
                <a:ea typeface="Calibri"/>
                <a:cs typeface="Calibri"/>
              </a:rPr>
              <a:t> </a:t>
            </a:r>
            <a:r>
              <a:rPr lang="en-US" sz="2400" err="1">
                <a:ea typeface="Calibri"/>
                <a:cs typeface="Calibri"/>
              </a:rPr>
              <a:t>janalle</a:t>
            </a:r>
            <a:r>
              <a:rPr lang="en-US" sz="2400">
                <a:ea typeface="Calibri"/>
                <a:cs typeface="Calibri"/>
              </a:rPr>
              <a:t> </a:t>
            </a:r>
            <a:r>
              <a:rPr lang="en-US" sz="2400" err="1">
                <a:ea typeface="Calibri"/>
                <a:cs typeface="Calibri"/>
              </a:rPr>
              <a:t>kohtaan</a:t>
            </a:r>
            <a:r>
              <a:rPr lang="en-US" sz="2400">
                <a:ea typeface="Calibri"/>
                <a:cs typeface="Calibri"/>
              </a:rPr>
              <a:t> </a:t>
            </a:r>
            <a:r>
              <a:rPr lang="en-US" sz="2400" err="1">
                <a:ea typeface="Calibri"/>
                <a:cs typeface="Calibri"/>
              </a:rPr>
              <a:t>joka</a:t>
            </a:r>
            <a:r>
              <a:rPr lang="en-US" sz="2400">
                <a:ea typeface="Calibri"/>
                <a:cs typeface="Calibri"/>
              </a:rPr>
              <a:t> </a:t>
            </a:r>
            <a:r>
              <a:rPr lang="en-US" sz="2400" err="1">
                <a:ea typeface="Calibri"/>
                <a:cs typeface="Calibri"/>
              </a:rPr>
              <a:t>kuvaa</a:t>
            </a:r>
            <a:r>
              <a:rPr lang="en-US" sz="2400">
                <a:ea typeface="Calibri"/>
                <a:cs typeface="Calibri"/>
              </a:rPr>
              <a:t> </a:t>
            </a:r>
            <a:r>
              <a:rPr lang="en-US" sz="2400" err="1">
                <a:ea typeface="Calibri"/>
                <a:cs typeface="Calibri"/>
              </a:rPr>
              <a:t>omaa</a:t>
            </a:r>
            <a:r>
              <a:rPr lang="en-US" sz="2400">
                <a:ea typeface="Calibri"/>
                <a:cs typeface="Calibri"/>
              </a:rPr>
              <a:t> </a:t>
            </a:r>
            <a:r>
              <a:rPr lang="en-US" sz="2400" err="1">
                <a:ea typeface="Calibri"/>
                <a:cs typeface="Calibri"/>
              </a:rPr>
              <a:t>mielipidettä</a:t>
            </a:r>
            <a:r>
              <a:rPr lang="en-US" sz="2400">
                <a:ea typeface="Calibri"/>
                <a:cs typeface="Calibri"/>
              </a:rPr>
              <a:t> </a:t>
            </a:r>
            <a:r>
              <a:rPr lang="en-US" sz="2400" err="1">
                <a:ea typeface="Calibri"/>
                <a:cs typeface="Calibri"/>
              </a:rPr>
              <a:t>asiasta</a:t>
            </a:r>
            <a:r>
              <a:rPr lang="en-US" sz="2400">
                <a:ea typeface="Calibri"/>
                <a:cs typeface="Calibri"/>
              </a:rPr>
              <a:t>. </a:t>
            </a:r>
            <a:r>
              <a:rPr lang="en-US" sz="2400" err="1">
                <a:ea typeface="Calibri"/>
                <a:cs typeface="Calibri"/>
              </a:rPr>
              <a:t>Jakakaa</a:t>
            </a:r>
            <a:r>
              <a:rPr lang="en-US" sz="2400">
                <a:ea typeface="Calibri"/>
                <a:cs typeface="Calibri"/>
              </a:rPr>
              <a:t> </a:t>
            </a:r>
            <a:r>
              <a:rPr lang="en-US" sz="2400" err="1">
                <a:ea typeface="Calibri"/>
                <a:cs typeface="Calibri"/>
              </a:rPr>
              <a:t>jokaisen</a:t>
            </a:r>
            <a:r>
              <a:rPr lang="en-US" sz="2400">
                <a:ea typeface="Calibri"/>
                <a:cs typeface="Calibri"/>
              </a:rPr>
              <a:t> </a:t>
            </a:r>
            <a:r>
              <a:rPr lang="en-US" sz="2400" err="1">
                <a:ea typeface="Calibri"/>
                <a:cs typeface="Calibri"/>
              </a:rPr>
              <a:t>väittämän</a:t>
            </a:r>
            <a:r>
              <a:rPr lang="en-US" sz="2400">
                <a:ea typeface="Calibri"/>
                <a:cs typeface="Calibri"/>
              </a:rPr>
              <a:t> </a:t>
            </a:r>
            <a:r>
              <a:rPr lang="en-US" sz="2400" err="1">
                <a:ea typeface="Calibri"/>
                <a:cs typeface="Calibri"/>
              </a:rPr>
              <a:t>kohdalla</a:t>
            </a:r>
            <a:r>
              <a:rPr lang="en-US" sz="2400">
                <a:ea typeface="Calibri"/>
                <a:cs typeface="Calibri"/>
              </a:rPr>
              <a:t> </a:t>
            </a:r>
            <a:r>
              <a:rPr lang="en-US" sz="2400" err="1">
                <a:ea typeface="Calibri"/>
                <a:cs typeface="Calibri"/>
              </a:rPr>
              <a:t>muutamia</a:t>
            </a:r>
            <a:r>
              <a:rPr lang="en-US" sz="2400">
                <a:ea typeface="Calibri"/>
                <a:cs typeface="Calibri"/>
              </a:rPr>
              <a:t> </a:t>
            </a:r>
            <a:r>
              <a:rPr lang="en-US" sz="2400" err="1">
                <a:ea typeface="Calibri"/>
                <a:cs typeface="Calibri"/>
              </a:rPr>
              <a:t>mielipiteitä</a:t>
            </a:r>
            <a:r>
              <a:rPr lang="en-US" sz="2400">
                <a:ea typeface="Calibri"/>
                <a:cs typeface="Calibri"/>
              </a:rPr>
              <a:t> </a:t>
            </a:r>
            <a:r>
              <a:rPr lang="en-US" sz="2400" err="1">
                <a:ea typeface="Calibri"/>
                <a:cs typeface="Calibri"/>
              </a:rPr>
              <a:t>keskustellen</a:t>
            </a:r>
            <a:r>
              <a:rPr lang="en-US" sz="2400">
                <a:ea typeface="Calibri"/>
                <a:cs typeface="Calibri"/>
              </a:rPr>
              <a:t>.</a:t>
            </a:r>
          </a:p>
          <a:p>
            <a:pPr marL="0" indent="0">
              <a:buNone/>
            </a:pPr>
            <a:r>
              <a:rPr lang="en-US" sz="2400" b="1" err="1">
                <a:ea typeface="Calibri"/>
                <a:cs typeface="Calibri"/>
              </a:rPr>
              <a:t>Väittämiä</a:t>
            </a:r>
            <a:r>
              <a:rPr lang="en-US" sz="2400" b="1">
                <a:ea typeface="Calibri"/>
                <a:cs typeface="Calibri"/>
              </a:rPr>
              <a:t>:</a:t>
            </a:r>
            <a:br>
              <a:rPr lang="en-US">
                <a:ea typeface="Calibri"/>
                <a:cs typeface="Calibri"/>
              </a:rPr>
            </a:br>
            <a:r>
              <a:rPr lang="en-US" sz="1400" b="1">
                <a:solidFill>
                  <a:srgbClr val="3C3C3C"/>
                </a:solidFill>
              </a:rPr>
              <a:t> </a:t>
            </a:r>
            <a:endParaRPr lang="en-US" sz="1400">
              <a:solidFill>
                <a:srgbClr val="000000"/>
              </a:solidFill>
              <a:ea typeface="Calibri"/>
              <a:cs typeface="Calibri"/>
            </a:endParaRPr>
          </a:p>
          <a:p>
            <a:pPr marL="0" indent="0">
              <a:buNone/>
            </a:pPr>
            <a:r>
              <a:rPr lang="en-US" sz="1400" b="1">
                <a:solidFill>
                  <a:srgbClr val="3C3C3C"/>
                </a:solidFill>
              </a:rPr>
              <a:t>Mediankäyttö </a:t>
            </a:r>
            <a:r>
              <a:rPr lang="en-US" sz="1400" b="1" err="1">
                <a:solidFill>
                  <a:srgbClr val="3C3C3C"/>
                </a:solidFill>
              </a:rPr>
              <a:t>tuo</a:t>
            </a:r>
            <a:r>
              <a:rPr lang="en-US" sz="1400" b="1">
                <a:solidFill>
                  <a:srgbClr val="3C3C3C"/>
                </a:solidFill>
              </a:rPr>
              <a:t> </a:t>
            </a:r>
            <a:r>
              <a:rPr lang="en-US" sz="1400" b="1" err="1">
                <a:solidFill>
                  <a:srgbClr val="3C3C3C"/>
                </a:solidFill>
              </a:rPr>
              <a:t>minulle</a:t>
            </a:r>
            <a:r>
              <a:rPr lang="en-US" sz="1400" b="1">
                <a:solidFill>
                  <a:srgbClr val="3C3C3C"/>
                </a:solidFill>
              </a:rPr>
              <a:t> </a:t>
            </a:r>
            <a:r>
              <a:rPr lang="en-US" sz="1400" b="1" err="1">
                <a:solidFill>
                  <a:srgbClr val="3C3C3C"/>
                </a:solidFill>
              </a:rPr>
              <a:t>iloa</a:t>
            </a:r>
            <a:endParaRPr lang="en-US" sz="1400" b="1">
              <a:ea typeface="Calibri"/>
              <a:cs typeface="Calibri"/>
            </a:endParaRPr>
          </a:p>
          <a:p>
            <a:pPr marL="0" indent="0">
              <a:buNone/>
            </a:pPr>
            <a:r>
              <a:rPr lang="en-US" sz="1400" b="1" err="1">
                <a:solidFill>
                  <a:srgbClr val="3C3C3C"/>
                </a:solidFill>
                <a:ea typeface="Calibri"/>
                <a:cs typeface="Calibri"/>
              </a:rPr>
              <a:t>Pidän</a:t>
            </a:r>
            <a:r>
              <a:rPr lang="en-US" sz="1400" b="1">
                <a:solidFill>
                  <a:srgbClr val="3C3C3C"/>
                </a:solidFill>
                <a:ea typeface="Calibri"/>
                <a:cs typeface="Calibri"/>
              </a:rPr>
              <a:t> </a:t>
            </a:r>
            <a:r>
              <a:rPr lang="en-US" sz="1400" b="1" err="1">
                <a:solidFill>
                  <a:srgbClr val="3C3C3C"/>
                </a:solidFill>
                <a:ea typeface="Calibri"/>
                <a:cs typeface="Calibri"/>
              </a:rPr>
              <a:t>yhteyttä</a:t>
            </a:r>
            <a:r>
              <a:rPr lang="en-US" sz="1400" b="1">
                <a:solidFill>
                  <a:srgbClr val="3C3C3C"/>
                </a:solidFill>
                <a:ea typeface="Calibri"/>
                <a:cs typeface="Calibri"/>
              </a:rPr>
              <a:t> </a:t>
            </a:r>
            <a:r>
              <a:rPr lang="en-US" sz="1400" b="1" err="1">
                <a:solidFill>
                  <a:srgbClr val="3C3C3C"/>
                </a:solidFill>
                <a:ea typeface="Calibri"/>
                <a:cs typeface="Calibri"/>
              </a:rPr>
              <a:t>kavereihin</a:t>
            </a:r>
            <a:r>
              <a:rPr lang="en-US" sz="1400" b="1">
                <a:solidFill>
                  <a:srgbClr val="3C3C3C"/>
                </a:solidFill>
                <a:ea typeface="Calibri"/>
                <a:cs typeface="Calibri"/>
              </a:rPr>
              <a:t> </a:t>
            </a:r>
            <a:r>
              <a:rPr lang="en-US" sz="1400" b="1" err="1">
                <a:solidFill>
                  <a:srgbClr val="3C3C3C"/>
                </a:solidFill>
                <a:ea typeface="Calibri"/>
                <a:cs typeface="Calibri"/>
              </a:rPr>
              <a:t>sosiaalisen</a:t>
            </a:r>
            <a:r>
              <a:rPr lang="en-US" sz="1400" b="1">
                <a:solidFill>
                  <a:srgbClr val="3C3C3C"/>
                </a:solidFill>
                <a:ea typeface="Calibri"/>
                <a:cs typeface="Calibri"/>
              </a:rPr>
              <a:t> median </a:t>
            </a:r>
            <a:r>
              <a:rPr lang="en-US" sz="1400" b="1" err="1">
                <a:solidFill>
                  <a:srgbClr val="3C3C3C"/>
                </a:solidFill>
                <a:ea typeface="Calibri"/>
                <a:cs typeface="Calibri"/>
              </a:rPr>
              <a:t>kautta</a:t>
            </a:r>
            <a:endParaRPr lang="en-US" sz="1400" b="1">
              <a:solidFill>
                <a:srgbClr val="3C3C3C"/>
              </a:solidFill>
              <a:ea typeface="Calibri"/>
              <a:cs typeface="Calibri"/>
            </a:endParaRPr>
          </a:p>
          <a:p>
            <a:pPr marL="0" indent="0">
              <a:buNone/>
            </a:pPr>
            <a:r>
              <a:rPr lang="en-US" sz="1400" b="1" err="1">
                <a:solidFill>
                  <a:srgbClr val="3C3C3C"/>
                </a:solidFill>
                <a:ea typeface="Calibri"/>
                <a:cs typeface="Calibri"/>
              </a:rPr>
              <a:t>Kavereiden</a:t>
            </a:r>
            <a:r>
              <a:rPr lang="en-US" sz="1400" b="1">
                <a:solidFill>
                  <a:srgbClr val="3C3C3C"/>
                </a:solidFill>
                <a:ea typeface="Calibri"/>
                <a:cs typeface="Calibri"/>
              </a:rPr>
              <a:t> </a:t>
            </a:r>
            <a:r>
              <a:rPr lang="en-US" sz="1400" b="1" err="1">
                <a:solidFill>
                  <a:srgbClr val="3C3C3C"/>
                </a:solidFill>
                <a:ea typeface="Calibri"/>
                <a:cs typeface="Calibri"/>
              </a:rPr>
              <a:t>mediankäyttö</a:t>
            </a:r>
            <a:r>
              <a:rPr lang="en-US" sz="1400" b="1">
                <a:solidFill>
                  <a:srgbClr val="3C3C3C"/>
                </a:solidFill>
                <a:ea typeface="Calibri"/>
                <a:cs typeface="Calibri"/>
              </a:rPr>
              <a:t> </a:t>
            </a:r>
            <a:r>
              <a:rPr lang="en-US" sz="1400" b="1" err="1">
                <a:solidFill>
                  <a:srgbClr val="3C3C3C"/>
                </a:solidFill>
                <a:ea typeface="Calibri"/>
                <a:cs typeface="Calibri"/>
              </a:rPr>
              <a:t>haittaa</a:t>
            </a:r>
            <a:r>
              <a:rPr lang="en-US" sz="1400" b="1">
                <a:solidFill>
                  <a:srgbClr val="3C3C3C"/>
                </a:solidFill>
                <a:ea typeface="Calibri"/>
                <a:cs typeface="Calibri"/>
              </a:rPr>
              <a:t> </a:t>
            </a:r>
            <a:r>
              <a:rPr lang="en-US" sz="1400" b="1" err="1">
                <a:solidFill>
                  <a:srgbClr val="3C3C3C"/>
                </a:solidFill>
                <a:ea typeface="Calibri"/>
                <a:cs typeface="Calibri"/>
              </a:rPr>
              <a:t>minua</a:t>
            </a:r>
            <a:r>
              <a:rPr lang="en-US" sz="1400" b="1">
                <a:solidFill>
                  <a:srgbClr val="3C3C3C"/>
                </a:solidFill>
                <a:ea typeface="Calibri"/>
                <a:cs typeface="Calibri"/>
              </a:rPr>
              <a:t> </a:t>
            </a:r>
            <a:r>
              <a:rPr lang="en-US" sz="1400" b="1" err="1">
                <a:solidFill>
                  <a:srgbClr val="3C3C3C"/>
                </a:solidFill>
                <a:ea typeface="Calibri"/>
                <a:cs typeface="Calibri"/>
              </a:rPr>
              <a:t>välillä</a:t>
            </a:r>
            <a:endParaRPr lang="en-US" sz="1400" b="1">
              <a:solidFill>
                <a:srgbClr val="3C3C3C"/>
              </a:solidFill>
              <a:ea typeface="Calibri"/>
              <a:cs typeface="Calibri"/>
            </a:endParaRPr>
          </a:p>
          <a:p>
            <a:pPr marL="0" indent="0">
              <a:buNone/>
            </a:pPr>
            <a:r>
              <a:rPr lang="en-US" sz="1400" b="1">
                <a:solidFill>
                  <a:srgbClr val="3C3C3C"/>
                </a:solidFill>
                <a:ea typeface="Calibri"/>
                <a:cs typeface="Calibri"/>
              </a:rPr>
              <a:t>Olen </a:t>
            </a:r>
            <a:r>
              <a:rPr lang="en-US" sz="1400" b="1" err="1">
                <a:solidFill>
                  <a:srgbClr val="3C3C3C"/>
                </a:solidFill>
                <a:ea typeface="Calibri"/>
                <a:cs typeface="Calibri"/>
              </a:rPr>
              <a:t>ollut</a:t>
            </a:r>
            <a:r>
              <a:rPr lang="en-US" sz="1400" b="1">
                <a:solidFill>
                  <a:srgbClr val="3C3C3C"/>
                </a:solidFill>
                <a:ea typeface="Calibri"/>
                <a:cs typeface="Calibri"/>
              </a:rPr>
              <a:t> </a:t>
            </a:r>
            <a:r>
              <a:rPr lang="en-US" sz="1400" b="1" err="1">
                <a:solidFill>
                  <a:srgbClr val="3C3C3C"/>
                </a:solidFill>
                <a:ea typeface="Calibri"/>
                <a:cs typeface="Calibri"/>
              </a:rPr>
              <a:t>joskus</a:t>
            </a:r>
            <a:r>
              <a:rPr lang="en-US" sz="1400" b="1">
                <a:solidFill>
                  <a:srgbClr val="3C3C3C"/>
                </a:solidFill>
                <a:ea typeface="Calibri"/>
                <a:cs typeface="Calibri"/>
              </a:rPr>
              <a:t> </a:t>
            </a:r>
            <a:r>
              <a:rPr lang="en-US" sz="1400" b="1" err="1">
                <a:solidFill>
                  <a:srgbClr val="3C3C3C"/>
                </a:solidFill>
                <a:ea typeface="Calibri"/>
                <a:cs typeface="Calibri"/>
              </a:rPr>
              <a:t>huolissani</a:t>
            </a:r>
            <a:r>
              <a:rPr lang="en-US" sz="1400" b="1">
                <a:solidFill>
                  <a:srgbClr val="3C3C3C"/>
                </a:solidFill>
                <a:ea typeface="Calibri"/>
                <a:cs typeface="Calibri"/>
              </a:rPr>
              <a:t> </a:t>
            </a:r>
            <a:r>
              <a:rPr lang="en-US" sz="1400" b="1" err="1">
                <a:solidFill>
                  <a:srgbClr val="3C3C3C"/>
                </a:solidFill>
                <a:ea typeface="Calibri"/>
                <a:cs typeface="Calibri"/>
              </a:rPr>
              <a:t>omasta</a:t>
            </a:r>
            <a:r>
              <a:rPr lang="en-US" sz="1400" b="1">
                <a:solidFill>
                  <a:srgbClr val="3C3C3C"/>
                </a:solidFill>
                <a:ea typeface="Calibri"/>
                <a:cs typeface="Calibri"/>
              </a:rPr>
              <a:t> </a:t>
            </a:r>
            <a:r>
              <a:rPr lang="en-US" sz="1400" b="1" err="1">
                <a:solidFill>
                  <a:srgbClr val="3C3C3C"/>
                </a:solidFill>
                <a:ea typeface="Calibri"/>
                <a:cs typeface="Calibri"/>
              </a:rPr>
              <a:t>mediankäytöstäni</a:t>
            </a:r>
            <a:endParaRPr lang="en-US" sz="1400" b="1">
              <a:solidFill>
                <a:srgbClr val="3C3C3C"/>
              </a:solidFill>
              <a:ea typeface="Calibri"/>
              <a:cs typeface="Calibri"/>
            </a:endParaRPr>
          </a:p>
          <a:p>
            <a:pPr marL="0" indent="0">
              <a:buNone/>
            </a:pPr>
            <a:r>
              <a:rPr lang="en-US" sz="1400" b="1" err="1">
                <a:solidFill>
                  <a:srgbClr val="3C3C3C"/>
                </a:solidFill>
                <a:ea typeface="Calibri"/>
                <a:cs typeface="Calibri"/>
              </a:rPr>
              <a:t>Sosiaalisen</a:t>
            </a:r>
            <a:r>
              <a:rPr lang="en-US" sz="1400" b="1">
                <a:solidFill>
                  <a:srgbClr val="3C3C3C"/>
                </a:solidFill>
                <a:ea typeface="Calibri"/>
                <a:cs typeface="Calibri"/>
              </a:rPr>
              <a:t> median </a:t>
            </a:r>
            <a:r>
              <a:rPr lang="en-US" sz="1400" b="1" err="1">
                <a:solidFill>
                  <a:srgbClr val="3C3C3C"/>
                </a:solidFill>
                <a:ea typeface="Calibri"/>
                <a:cs typeface="Calibri"/>
              </a:rPr>
              <a:t>sisällöt</a:t>
            </a:r>
            <a:r>
              <a:rPr lang="en-US" sz="1400" b="1">
                <a:solidFill>
                  <a:srgbClr val="3C3C3C"/>
                </a:solidFill>
                <a:ea typeface="Calibri"/>
                <a:cs typeface="Calibri"/>
              </a:rPr>
              <a:t> </a:t>
            </a:r>
            <a:r>
              <a:rPr lang="en-US" sz="1400" b="1" err="1">
                <a:solidFill>
                  <a:srgbClr val="3C3C3C"/>
                </a:solidFill>
                <a:ea typeface="Calibri"/>
                <a:cs typeface="Calibri"/>
              </a:rPr>
              <a:t>inspiroivat</a:t>
            </a:r>
            <a:r>
              <a:rPr lang="en-US" sz="1400" b="1">
                <a:solidFill>
                  <a:srgbClr val="3C3C3C"/>
                </a:solidFill>
                <a:ea typeface="Calibri"/>
                <a:cs typeface="Calibri"/>
              </a:rPr>
              <a:t> </a:t>
            </a:r>
            <a:r>
              <a:rPr lang="en-US" sz="1400" b="1" err="1">
                <a:solidFill>
                  <a:srgbClr val="3C3C3C"/>
                </a:solidFill>
                <a:ea typeface="Calibri"/>
                <a:cs typeface="Calibri"/>
              </a:rPr>
              <a:t>minua</a:t>
            </a:r>
            <a:endParaRPr lang="en-US" sz="1400" b="1">
              <a:solidFill>
                <a:srgbClr val="3C3C3C"/>
              </a:solidFill>
              <a:ea typeface="Calibri"/>
              <a:cs typeface="Calibri"/>
            </a:endParaRPr>
          </a:p>
          <a:p>
            <a:pPr marL="0" indent="0">
              <a:buNone/>
            </a:pPr>
            <a:r>
              <a:rPr lang="en-US" sz="1400" b="1" err="1">
                <a:solidFill>
                  <a:srgbClr val="3C3C3C"/>
                </a:solidFill>
                <a:ea typeface="Calibri"/>
                <a:cs typeface="Calibri"/>
              </a:rPr>
              <a:t>Yöuneni</a:t>
            </a:r>
            <a:r>
              <a:rPr lang="en-US" sz="1400" b="1">
                <a:solidFill>
                  <a:srgbClr val="3C3C3C"/>
                </a:solidFill>
                <a:ea typeface="Calibri"/>
                <a:cs typeface="Calibri"/>
              </a:rPr>
              <a:t> </a:t>
            </a:r>
            <a:r>
              <a:rPr lang="en-US" sz="1400" b="1" err="1">
                <a:solidFill>
                  <a:srgbClr val="3C3C3C"/>
                </a:solidFill>
                <a:ea typeface="Calibri"/>
                <a:cs typeface="Calibri"/>
              </a:rPr>
              <a:t>keskeytyy</a:t>
            </a:r>
            <a:r>
              <a:rPr lang="en-US" sz="1400" b="1">
                <a:solidFill>
                  <a:srgbClr val="3C3C3C"/>
                </a:solidFill>
                <a:ea typeface="Calibri"/>
                <a:cs typeface="Calibri"/>
              </a:rPr>
              <a:t> </a:t>
            </a:r>
            <a:r>
              <a:rPr lang="en-US" sz="1400" b="1" err="1">
                <a:solidFill>
                  <a:srgbClr val="3C3C3C"/>
                </a:solidFill>
                <a:ea typeface="Calibri"/>
                <a:cs typeface="Calibri"/>
              </a:rPr>
              <a:t>joskus</a:t>
            </a:r>
            <a:r>
              <a:rPr lang="en-US" sz="1400" b="1">
                <a:solidFill>
                  <a:srgbClr val="3C3C3C"/>
                </a:solidFill>
                <a:ea typeface="Calibri"/>
                <a:cs typeface="Calibri"/>
              </a:rPr>
              <a:t> </a:t>
            </a:r>
            <a:r>
              <a:rPr lang="en-US" sz="1400" b="1" err="1">
                <a:solidFill>
                  <a:srgbClr val="3C3C3C"/>
                </a:solidFill>
                <a:ea typeface="Calibri"/>
                <a:cs typeface="Calibri"/>
              </a:rPr>
              <a:t>mediankäytön</a:t>
            </a:r>
            <a:r>
              <a:rPr lang="en-US" sz="1400" b="1">
                <a:solidFill>
                  <a:srgbClr val="3C3C3C"/>
                </a:solidFill>
                <a:ea typeface="Calibri"/>
                <a:cs typeface="Calibri"/>
              </a:rPr>
              <a:t> </a:t>
            </a:r>
            <a:r>
              <a:rPr lang="en-US" sz="1400" b="1" err="1">
                <a:solidFill>
                  <a:srgbClr val="3C3C3C"/>
                </a:solidFill>
                <a:ea typeface="Calibri"/>
                <a:cs typeface="Calibri"/>
              </a:rPr>
              <a:t>vuoksi</a:t>
            </a:r>
            <a:endParaRPr lang="en-US" sz="1400" b="1">
              <a:solidFill>
                <a:srgbClr val="3C3C3C"/>
              </a:solidFill>
              <a:ea typeface="Calibri"/>
              <a:cs typeface="Calibri"/>
            </a:endParaRPr>
          </a:p>
          <a:p>
            <a:pPr marL="0" indent="0">
              <a:buNone/>
            </a:pPr>
            <a:r>
              <a:rPr lang="en-US" sz="1400" b="1" err="1">
                <a:solidFill>
                  <a:srgbClr val="3C3C3C"/>
                </a:solidFill>
                <a:ea typeface="Calibri" panose="020F0502020204030204"/>
                <a:cs typeface="Calibri" panose="020F0502020204030204"/>
              </a:rPr>
              <a:t>Perheen</a:t>
            </a:r>
            <a:r>
              <a:rPr lang="en-US" sz="1400" b="1">
                <a:solidFill>
                  <a:srgbClr val="3C3C3C"/>
                </a:solidFill>
                <a:ea typeface="Calibri" panose="020F0502020204030204"/>
                <a:cs typeface="Calibri" panose="020F0502020204030204"/>
              </a:rPr>
              <a:t> </a:t>
            </a:r>
            <a:r>
              <a:rPr lang="en-US" sz="1400" b="1" err="1">
                <a:solidFill>
                  <a:srgbClr val="3C3C3C"/>
                </a:solidFill>
                <a:ea typeface="Calibri" panose="020F0502020204030204"/>
                <a:cs typeface="Calibri" panose="020F0502020204030204"/>
              </a:rPr>
              <a:t>kanssa</a:t>
            </a:r>
            <a:r>
              <a:rPr lang="en-US" sz="1400" b="1">
                <a:solidFill>
                  <a:srgbClr val="3C3C3C"/>
                </a:solidFill>
                <a:ea typeface="Calibri" panose="020F0502020204030204"/>
                <a:cs typeface="Calibri" panose="020F0502020204030204"/>
              </a:rPr>
              <a:t> </a:t>
            </a:r>
            <a:r>
              <a:rPr lang="en-US" sz="1400" b="1" err="1">
                <a:solidFill>
                  <a:srgbClr val="3C3C3C"/>
                </a:solidFill>
                <a:ea typeface="Calibri" panose="020F0502020204030204"/>
                <a:cs typeface="Calibri" panose="020F0502020204030204"/>
              </a:rPr>
              <a:t>tulee</a:t>
            </a:r>
            <a:r>
              <a:rPr lang="en-US" sz="1400" b="1">
                <a:solidFill>
                  <a:srgbClr val="3C3C3C"/>
                </a:solidFill>
                <a:ea typeface="Calibri" panose="020F0502020204030204"/>
                <a:cs typeface="Calibri" panose="020F0502020204030204"/>
              </a:rPr>
              <a:t> </a:t>
            </a:r>
            <a:r>
              <a:rPr lang="en-US" sz="1400" b="1" err="1">
                <a:solidFill>
                  <a:srgbClr val="3C3C3C"/>
                </a:solidFill>
                <a:ea typeface="Calibri" panose="020F0502020204030204"/>
                <a:cs typeface="Calibri" panose="020F0502020204030204"/>
              </a:rPr>
              <a:t>sanomista</a:t>
            </a:r>
            <a:r>
              <a:rPr lang="en-US" sz="1400" b="1">
                <a:solidFill>
                  <a:srgbClr val="3C3C3C"/>
                </a:solidFill>
                <a:ea typeface="Calibri" panose="020F0502020204030204"/>
                <a:cs typeface="Calibri" panose="020F0502020204030204"/>
              </a:rPr>
              <a:t> ja </a:t>
            </a:r>
            <a:r>
              <a:rPr lang="en-US" sz="1400" b="1" err="1">
                <a:solidFill>
                  <a:srgbClr val="3C3C3C"/>
                </a:solidFill>
                <a:ea typeface="Calibri" panose="020F0502020204030204"/>
                <a:cs typeface="Calibri" panose="020F0502020204030204"/>
              </a:rPr>
              <a:t>riitaa</a:t>
            </a:r>
            <a:r>
              <a:rPr lang="en-US" sz="1400" b="1">
                <a:solidFill>
                  <a:srgbClr val="3C3C3C"/>
                </a:solidFill>
                <a:ea typeface="Calibri" panose="020F0502020204030204"/>
                <a:cs typeface="Calibri" panose="020F0502020204030204"/>
              </a:rPr>
              <a:t> </a:t>
            </a:r>
            <a:r>
              <a:rPr lang="en-US" sz="1400" b="1" err="1">
                <a:solidFill>
                  <a:srgbClr val="3C3C3C"/>
                </a:solidFill>
                <a:ea typeface="Calibri" panose="020F0502020204030204"/>
                <a:cs typeface="Calibri" panose="020F0502020204030204"/>
              </a:rPr>
              <a:t>mediankäytöstä</a:t>
            </a:r>
            <a:r>
              <a:rPr lang="en-US" sz="1400" b="1">
                <a:solidFill>
                  <a:srgbClr val="3C3C3C"/>
                </a:solidFill>
                <a:ea typeface="Calibri" panose="020F0502020204030204"/>
                <a:cs typeface="Calibri" panose="020F0502020204030204"/>
              </a:rPr>
              <a:t>?</a:t>
            </a:r>
            <a:endParaRPr lang="en-US" b="1">
              <a:ea typeface="Calibri"/>
              <a:cs typeface="Calibri"/>
            </a:endParaRPr>
          </a:p>
          <a:p>
            <a:pPr marL="0" indent="0">
              <a:buNone/>
            </a:pPr>
            <a:r>
              <a:rPr lang="en-US" sz="1400" b="1">
                <a:solidFill>
                  <a:srgbClr val="3C3C3C"/>
                </a:solidFill>
                <a:ea typeface="Calibri" panose="020F0502020204030204"/>
                <a:cs typeface="Calibri" panose="020F0502020204030204"/>
              </a:rPr>
              <a:t>Olen </a:t>
            </a:r>
            <a:r>
              <a:rPr lang="en-US" sz="1400" b="1" err="1">
                <a:solidFill>
                  <a:srgbClr val="3C3C3C"/>
                </a:solidFill>
                <a:ea typeface="Calibri" panose="020F0502020204030204"/>
                <a:cs typeface="Calibri" panose="020F0502020204030204"/>
              </a:rPr>
              <a:t>halunnut</a:t>
            </a:r>
            <a:r>
              <a:rPr lang="en-US" sz="1400" b="1">
                <a:solidFill>
                  <a:srgbClr val="3C3C3C"/>
                </a:solidFill>
                <a:ea typeface="Calibri" panose="020F0502020204030204"/>
                <a:cs typeface="Calibri" panose="020F0502020204030204"/>
              </a:rPr>
              <a:t> </a:t>
            </a:r>
            <a:r>
              <a:rPr lang="en-US" sz="1400" b="1" err="1">
                <a:solidFill>
                  <a:srgbClr val="3C3C3C"/>
                </a:solidFill>
                <a:ea typeface="Calibri" panose="020F0502020204030204"/>
                <a:cs typeface="Calibri" panose="020F0502020204030204"/>
              </a:rPr>
              <a:t>vähentää</a:t>
            </a:r>
            <a:r>
              <a:rPr lang="en-US" sz="1400" b="1">
                <a:solidFill>
                  <a:srgbClr val="3C3C3C"/>
                </a:solidFill>
                <a:ea typeface="Calibri" panose="020F0502020204030204"/>
                <a:cs typeface="Calibri" panose="020F0502020204030204"/>
              </a:rPr>
              <a:t> </a:t>
            </a:r>
            <a:r>
              <a:rPr lang="en-US" sz="1400" b="1" err="1">
                <a:solidFill>
                  <a:srgbClr val="3C3C3C"/>
                </a:solidFill>
                <a:ea typeface="Calibri" panose="020F0502020204030204"/>
                <a:cs typeface="Calibri" panose="020F0502020204030204"/>
              </a:rPr>
              <a:t>omaa</a:t>
            </a:r>
            <a:r>
              <a:rPr lang="en-US" sz="1400" b="1">
                <a:solidFill>
                  <a:srgbClr val="3C3C3C"/>
                </a:solidFill>
                <a:ea typeface="Calibri" panose="020F0502020204030204"/>
                <a:cs typeface="Calibri" panose="020F0502020204030204"/>
              </a:rPr>
              <a:t> </a:t>
            </a:r>
            <a:r>
              <a:rPr lang="en-US" sz="1400" b="1" err="1">
                <a:solidFill>
                  <a:srgbClr val="3C3C3C"/>
                </a:solidFill>
                <a:ea typeface="Calibri" panose="020F0502020204030204"/>
                <a:cs typeface="Calibri" panose="020F0502020204030204"/>
              </a:rPr>
              <a:t>mediankäyttöäni</a:t>
            </a:r>
            <a:r>
              <a:rPr lang="en-US" sz="1400" b="1">
                <a:solidFill>
                  <a:srgbClr val="3C3C3C"/>
                </a:solidFill>
                <a:ea typeface="Calibri" panose="020F0502020204030204"/>
                <a:cs typeface="Calibri" panose="020F0502020204030204"/>
              </a:rPr>
              <a:t>, </a:t>
            </a:r>
            <a:r>
              <a:rPr lang="en-US" sz="1400" b="1" err="1">
                <a:solidFill>
                  <a:srgbClr val="3C3C3C"/>
                </a:solidFill>
                <a:ea typeface="Calibri" panose="020F0502020204030204"/>
                <a:cs typeface="Calibri" panose="020F0502020204030204"/>
              </a:rPr>
              <a:t>mutta</a:t>
            </a:r>
            <a:r>
              <a:rPr lang="en-US" sz="1400" b="1">
                <a:solidFill>
                  <a:srgbClr val="3C3C3C"/>
                </a:solidFill>
                <a:ea typeface="Calibri" panose="020F0502020204030204"/>
                <a:cs typeface="Calibri" panose="020F0502020204030204"/>
              </a:rPr>
              <a:t> </a:t>
            </a:r>
            <a:r>
              <a:rPr lang="en-US" sz="1400" b="1" err="1">
                <a:solidFill>
                  <a:srgbClr val="3C3C3C"/>
                </a:solidFill>
                <a:ea typeface="Calibri" panose="020F0502020204030204"/>
                <a:cs typeface="Calibri" panose="020F0502020204030204"/>
              </a:rPr>
              <a:t>en</a:t>
            </a:r>
            <a:r>
              <a:rPr lang="en-US" sz="1400" b="1">
                <a:solidFill>
                  <a:srgbClr val="3C3C3C"/>
                </a:solidFill>
                <a:ea typeface="Calibri" panose="020F0502020204030204"/>
                <a:cs typeface="Calibri" panose="020F0502020204030204"/>
              </a:rPr>
              <a:t> ole </a:t>
            </a:r>
            <a:r>
              <a:rPr lang="en-US" sz="1400" b="1" err="1">
                <a:solidFill>
                  <a:srgbClr val="3C3C3C"/>
                </a:solidFill>
                <a:ea typeface="Calibri" panose="020F0502020204030204"/>
                <a:cs typeface="Calibri" panose="020F0502020204030204"/>
              </a:rPr>
              <a:t>onnistunut</a:t>
            </a:r>
            <a:r>
              <a:rPr lang="en-US" sz="1400" b="1">
                <a:solidFill>
                  <a:srgbClr val="3C3C3C"/>
                </a:solidFill>
                <a:ea typeface="Calibri" panose="020F0502020204030204"/>
                <a:cs typeface="Calibri" panose="020F0502020204030204"/>
              </a:rPr>
              <a:t> </a:t>
            </a:r>
            <a:r>
              <a:rPr lang="en-US" sz="1400" b="1" err="1">
                <a:solidFill>
                  <a:srgbClr val="3C3C3C"/>
                </a:solidFill>
                <a:ea typeface="Calibri" panose="020F0502020204030204"/>
                <a:cs typeface="Calibri" panose="020F0502020204030204"/>
              </a:rPr>
              <a:t>siinä</a:t>
            </a:r>
            <a:endParaRPr lang="en-US" sz="1400" b="1">
              <a:solidFill>
                <a:srgbClr val="3C3C3C"/>
              </a:solidFill>
              <a:ea typeface="Calibri"/>
              <a:cs typeface="Calibri"/>
            </a:endParaRPr>
          </a:p>
          <a:p>
            <a:pPr>
              <a:buNone/>
            </a:pPr>
            <a:endParaRPr lang="en-US" sz="1400" b="1">
              <a:solidFill>
                <a:srgbClr val="3C3C3C"/>
              </a:solidFill>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2812112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7FBC2-C622-A5AD-62CD-367557AE2C57}"/>
            </a:ext>
          </a:extLst>
        </p:cNvPr>
        <p:cNvGrpSpPr/>
        <p:nvPr/>
      </p:nvGrpSpPr>
      <p:grpSpPr>
        <a:xfrm>
          <a:off x="0" y="0"/>
          <a:ext cx="0" cy="0"/>
          <a:chOff x="0" y="0"/>
          <a:chExt cx="0" cy="0"/>
        </a:xfrm>
      </p:grpSpPr>
      <p:sp>
        <p:nvSpPr>
          <p:cNvPr id="7" name="Otsikko 6">
            <a:extLst>
              <a:ext uri="{FF2B5EF4-FFF2-40B4-BE49-F238E27FC236}">
                <a16:creationId xmlns:a16="http://schemas.microsoft.com/office/drawing/2014/main" id="{7FEFF647-4C8E-4E23-9A9E-88BBF328DF69}"/>
              </a:ext>
            </a:extLst>
          </p:cNvPr>
          <p:cNvSpPr>
            <a:spLocks noGrp="1"/>
          </p:cNvSpPr>
          <p:nvPr>
            <p:ph type="ctrTitle"/>
          </p:nvPr>
        </p:nvSpPr>
        <p:spPr/>
        <p:txBody>
          <a:bodyPr/>
          <a:lstStyle/>
          <a:p>
            <a:r>
              <a:rPr lang="fi-FI"/>
              <a:t> </a:t>
            </a:r>
            <a:endParaRPr lang="fi-FI">
              <a:ea typeface="Calibri Light"/>
              <a:cs typeface="Calibri Light"/>
            </a:endParaRPr>
          </a:p>
        </p:txBody>
      </p:sp>
      <p:sp>
        <p:nvSpPr>
          <p:cNvPr id="8" name="Alaotsikko 7">
            <a:extLst>
              <a:ext uri="{FF2B5EF4-FFF2-40B4-BE49-F238E27FC236}">
                <a16:creationId xmlns:a16="http://schemas.microsoft.com/office/drawing/2014/main" id="{A0DBE21A-A40C-64C7-C645-00FD9545DB6C}"/>
              </a:ext>
            </a:extLst>
          </p:cNvPr>
          <p:cNvSpPr>
            <a:spLocks noGrp="1"/>
          </p:cNvSpPr>
          <p:nvPr>
            <p:ph type="subTitle" idx="1"/>
          </p:nvPr>
        </p:nvSpPr>
        <p:spPr>
          <a:xfrm>
            <a:off x="314960" y="579121"/>
            <a:ext cx="5309023" cy="1729845"/>
          </a:xfrm>
        </p:spPr>
        <p:txBody>
          <a:bodyPr vert="horz" lIns="91440" tIns="45720" rIns="91440" bIns="45720" rtlCol="0" anchor="t">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fi-FI" altLang="fi-FI" sz="1800" b="1" i="0" u="none" strike="noStrike" cap="none" normalizeH="0" baseline="0">
                <a:ln>
                  <a:noFill/>
                </a:ln>
                <a:effectLst/>
                <a:latin typeface="Poppins"/>
                <a:cs typeface="Poppins"/>
              </a:rPr>
              <a:t>Digitaalinen hyvinvointi voidaan jakaa </a:t>
            </a:r>
            <a:r>
              <a:rPr lang="fi-FI" altLang="fi-FI" sz="1800" b="1">
                <a:latin typeface="Poppins"/>
                <a:cs typeface="Poppins"/>
              </a:rPr>
              <a:t>kolmeen</a:t>
            </a:r>
            <a:r>
              <a:rPr kumimoji="0" lang="fi-FI" altLang="fi-FI" sz="1800" b="1" i="0" u="none" strike="noStrike" cap="none" normalizeH="0" baseline="0">
                <a:ln>
                  <a:noFill/>
                </a:ln>
                <a:effectLst/>
                <a:latin typeface="Poppins"/>
                <a:cs typeface="Poppins"/>
              </a:rPr>
              <a:t> toisiaan tukevaan osa-alueeseen:</a:t>
            </a:r>
          </a:p>
          <a:p>
            <a:pPr marL="342900" marR="0" lvl="0" indent="-342900" algn="l" defTabSz="914400" rtl="0" eaLnBrk="0" fontAlgn="base" latinLnBrk="0" hangingPunct="0">
              <a:lnSpc>
                <a:spcPct val="150000"/>
              </a:lnSpc>
              <a:spcBef>
                <a:spcPct val="0"/>
              </a:spcBef>
              <a:spcAft>
                <a:spcPct val="0"/>
              </a:spcAft>
              <a:buClrTx/>
              <a:buSzTx/>
              <a:buFontTx/>
              <a:buAutoNum type="arabicPeriod"/>
              <a:tabLst/>
            </a:pPr>
            <a:r>
              <a:rPr lang="fi-FI" altLang="fi-FI" sz="1800" b="1">
                <a:latin typeface="Poppins" panose="00000500000000000000" pitchFamily="2" charset="0"/>
                <a:cs typeface="Poppins" panose="00000500000000000000" pitchFamily="2" charset="0"/>
              </a:rPr>
              <a:t>Digitaalinen voimaantuminen </a:t>
            </a:r>
          </a:p>
          <a:p>
            <a:pPr marL="800100" lvl="1" indent="-342900" algn="l" eaLnBrk="0" fontAlgn="base" hangingPunct="0">
              <a:lnSpc>
                <a:spcPct val="150000"/>
              </a:lnSpc>
              <a:spcBef>
                <a:spcPct val="0"/>
              </a:spcBef>
              <a:spcAft>
                <a:spcPct val="0"/>
              </a:spcAft>
              <a:buFont typeface="Arial" panose="020B0604020202020204" pitchFamily="34" charset="0"/>
              <a:buChar char="•"/>
            </a:pPr>
            <a:r>
              <a:rPr lang="fi-FI" altLang="fi-FI" sz="1400" b="1">
                <a:latin typeface="Poppins" panose="00000500000000000000" pitchFamily="2" charset="0"/>
                <a:cs typeface="Poppins" panose="00000500000000000000" pitchFamily="2" charset="0"/>
              </a:rPr>
              <a:t>Ystävät</a:t>
            </a:r>
          </a:p>
          <a:p>
            <a:pPr marL="800100" lvl="1" indent="-342900" algn="l" eaLnBrk="0" fontAlgn="base" hangingPunct="0">
              <a:lnSpc>
                <a:spcPct val="150000"/>
              </a:lnSpc>
              <a:spcBef>
                <a:spcPct val="0"/>
              </a:spcBef>
              <a:spcAft>
                <a:spcPct val="0"/>
              </a:spcAft>
              <a:buFont typeface="Arial" panose="020B0604020202020204" pitchFamily="34" charset="0"/>
              <a:buChar char="•"/>
            </a:pPr>
            <a:r>
              <a:rPr lang="fi-FI" altLang="fi-FI" sz="1400" b="1">
                <a:latin typeface="Poppins" panose="00000500000000000000" pitchFamily="2" charset="0"/>
                <a:cs typeface="Poppins" panose="00000500000000000000" pitchFamily="2" charset="0"/>
              </a:rPr>
              <a:t>Pelit</a:t>
            </a:r>
          </a:p>
          <a:p>
            <a:pPr marL="800100" lvl="1" indent="-342900" algn="l" eaLnBrk="0" fontAlgn="base" hangingPunct="0">
              <a:lnSpc>
                <a:spcPct val="150000"/>
              </a:lnSpc>
              <a:spcBef>
                <a:spcPct val="0"/>
              </a:spcBef>
              <a:spcAft>
                <a:spcPct val="0"/>
              </a:spcAft>
              <a:buFont typeface="Arial" panose="020B0604020202020204" pitchFamily="34" charset="0"/>
              <a:buChar char="•"/>
            </a:pPr>
            <a:r>
              <a:rPr lang="fi-FI" altLang="fi-FI" sz="1400" b="1">
                <a:latin typeface="Poppins" panose="00000500000000000000" pitchFamily="2" charset="0"/>
                <a:cs typeface="Poppins" panose="00000500000000000000" pitchFamily="2" charset="0"/>
              </a:rPr>
              <a:t>Luovuus</a:t>
            </a:r>
          </a:p>
          <a:p>
            <a:pPr marL="800100" lvl="1" indent="-342900" algn="l" eaLnBrk="0" fontAlgn="base" hangingPunct="0">
              <a:lnSpc>
                <a:spcPct val="150000"/>
              </a:lnSpc>
              <a:spcBef>
                <a:spcPct val="0"/>
              </a:spcBef>
              <a:spcAft>
                <a:spcPct val="0"/>
              </a:spcAft>
              <a:buFont typeface="Arial" panose="020B0604020202020204" pitchFamily="34" charset="0"/>
              <a:buChar char="•"/>
            </a:pPr>
            <a:r>
              <a:rPr lang="fi-FI" altLang="fi-FI" sz="1400" b="1">
                <a:latin typeface="Poppins" panose="00000500000000000000" pitchFamily="2" charset="0"/>
                <a:cs typeface="Poppins" panose="00000500000000000000" pitchFamily="2" charset="0"/>
              </a:rPr>
              <a:t>Vastuu ja päätöksenteko</a:t>
            </a:r>
          </a:p>
          <a:p>
            <a:pPr marL="342900" marR="0" lvl="0" indent="-342900" algn="l" defTabSz="914400" rtl="0" eaLnBrk="0" fontAlgn="base" latinLnBrk="0" hangingPunct="0">
              <a:lnSpc>
                <a:spcPct val="150000"/>
              </a:lnSpc>
              <a:spcBef>
                <a:spcPct val="0"/>
              </a:spcBef>
              <a:spcAft>
                <a:spcPct val="0"/>
              </a:spcAft>
              <a:buClrTx/>
              <a:buSzTx/>
              <a:buFontTx/>
              <a:buAutoNum type="arabicPeriod"/>
              <a:tabLst/>
            </a:pPr>
            <a:r>
              <a:rPr kumimoji="0" lang="fi-FI" altLang="fi-FI" sz="1800" b="1" i="0" u="none" strike="noStrike" cap="none" normalizeH="0" baseline="0">
                <a:ln>
                  <a:noFill/>
                </a:ln>
                <a:solidFill>
                  <a:schemeClr val="tx1"/>
                </a:solidFill>
                <a:effectLst/>
                <a:latin typeface="Poppins" panose="00000500000000000000" pitchFamily="2" charset="0"/>
                <a:cs typeface="Poppins" panose="00000500000000000000" pitchFamily="2" charset="0"/>
              </a:rPr>
              <a:t>Digitaalinen turvallisuus</a:t>
            </a:r>
          </a:p>
          <a:p>
            <a:pPr marL="800100" lvl="1" indent="-342900" algn="l" eaLnBrk="0" fontAlgn="base" hangingPunct="0">
              <a:lnSpc>
                <a:spcPct val="150000"/>
              </a:lnSpc>
              <a:spcBef>
                <a:spcPct val="0"/>
              </a:spcBef>
              <a:spcAft>
                <a:spcPct val="0"/>
              </a:spcAft>
              <a:buFont typeface="Arial" panose="020B0604020202020204" pitchFamily="34" charset="0"/>
              <a:buChar char="•"/>
            </a:pPr>
            <a:r>
              <a:rPr kumimoji="0" lang="fi-FI" altLang="fi-FI" sz="1400" b="1" i="0" u="none" strike="noStrike" cap="none" normalizeH="0" baseline="0">
                <a:ln>
                  <a:noFill/>
                </a:ln>
                <a:solidFill>
                  <a:schemeClr val="tx1"/>
                </a:solidFill>
                <a:effectLst/>
                <a:latin typeface="Poppins" panose="00000500000000000000" pitchFamily="2" charset="0"/>
                <a:cs typeface="Poppins" panose="00000500000000000000" pitchFamily="2" charset="0"/>
              </a:rPr>
              <a:t>Turvatoimet</a:t>
            </a:r>
          </a:p>
          <a:p>
            <a:pPr marL="800100" lvl="1" indent="-342900" algn="l" eaLnBrk="0" fontAlgn="base" hangingPunct="0">
              <a:lnSpc>
                <a:spcPct val="150000"/>
              </a:lnSpc>
              <a:spcBef>
                <a:spcPct val="0"/>
              </a:spcBef>
              <a:spcAft>
                <a:spcPct val="0"/>
              </a:spcAft>
              <a:buFont typeface="Arial" panose="020B0604020202020204" pitchFamily="34" charset="0"/>
              <a:buChar char="•"/>
            </a:pPr>
            <a:r>
              <a:rPr lang="fi-FI" altLang="fi-FI" sz="1400" b="1">
                <a:latin typeface="Poppins" panose="00000500000000000000" pitchFamily="2" charset="0"/>
                <a:cs typeface="Poppins" panose="00000500000000000000" pitchFamily="2" charset="0"/>
              </a:rPr>
              <a:t>Vaarojen tunnistaminen ja välttäminen</a:t>
            </a:r>
          </a:p>
          <a:p>
            <a:pPr marL="800100" lvl="1" indent="-342900" algn="l" eaLnBrk="0" fontAlgn="base" hangingPunct="0">
              <a:lnSpc>
                <a:spcPct val="150000"/>
              </a:lnSpc>
              <a:spcBef>
                <a:spcPct val="0"/>
              </a:spcBef>
              <a:spcAft>
                <a:spcPct val="0"/>
              </a:spcAft>
              <a:buFont typeface="Arial" panose="020B0604020202020204" pitchFamily="34" charset="0"/>
              <a:buChar char="•"/>
            </a:pPr>
            <a:r>
              <a:rPr kumimoji="0" lang="fi-FI" altLang="fi-FI" sz="1400" b="1" i="0" u="none" strike="noStrike" cap="none" normalizeH="0" baseline="0">
                <a:ln>
                  <a:noFill/>
                </a:ln>
                <a:solidFill>
                  <a:schemeClr val="tx1"/>
                </a:solidFill>
                <a:effectLst/>
                <a:latin typeface="Poppins" panose="00000500000000000000" pitchFamily="2" charset="0"/>
                <a:cs typeface="Poppins" panose="00000500000000000000" pitchFamily="2" charset="0"/>
              </a:rPr>
              <a:t>Uhkista keskustelu aikuisen kanssa</a:t>
            </a:r>
          </a:p>
          <a:p>
            <a:pPr marL="342900" marR="0" lvl="0" indent="-342900" algn="l" defTabSz="914400" rtl="0" eaLnBrk="0" fontAlgn="base" latinLnBrk="0" hangingPunct="0">
              <a:lnSpc>
                <a:spcPct val="150000"/>
              </a:lnSpc>
              <a:spcBef>
                <a:spcPct val="0"/>
              </a:spcBef>
              <a:spcAft>
                <a:spcPct val="0"/>
              </a:spcAft>
              <a:buClrTx/>
              <a:buSzTx/>
              <a:buFontTx/>
              <a:buAutoNum type="arabicPeriod"/>
              <a:tabLst/>
            </a:pPr>
            <a:r>
              <a:rPr lang="fi-FI" altLang="fi-FI" sz="1800" b="1">
                <a:latin typeface="Poppins" panose="00000500000000000000" pitchFamily="2" charset="0"/>
                <a:cs typeface="Poppins" panose="00000500000000000000" pitchFamily="2" charset="0"/>
              </a:rPr>
              <a:t>Digitaalinen ergonomia</a:t>
            </a:r>
          </a:p>
          <a:p>
            <a:pPr marL="800100" lvl="1" indent="-342900" algn="l" eaLnBrk="0" fontAlgn="base" hangingPunct="0">
              <a:lnSpc>
                <a:spcPct val="150000"/>
              </a:lnSpc>
              <a:spcBef>
                <a:spcPct val="0"/>
              </a:spcBef>
              <a:spcAft>
                <a:spcPct val="0"/>
              </a:spcAft>
              <a:buFont typeface="Arial" panose="020B0604020202020204" pitchFamily="34" charset="0"/>
              <a:buChar char="•"/>
            </a:pPr>
            <a:r>
              <a:rPr lang="fi-FI" altLang="fi-FI" sz="1400" b="1">
                <a:latin typeface="Poppins" panose="00000500000000000000" pitchFamily="2" charset="0"/>
                <a:cs typeface="Poppins" panose="00000500000000000000" pitchFamily="2" charset="0"/>
              </a:rPr>
              <a:t>Toimivat ja helppokäyttöiset laitteet</a:t>
            </a:r>
          </a:p>
          <a:p>
            <a:pPr marL="800100" lvl="1" indent="-342900" algn="l" eaLnBrk="0" fontAlgn="base" hangingPunct="0">
              <a:lnSpc>
                <a:spcPct val="150000"/>
              </a:lnSpc>
              <a:spcBef>
                <a:spcPct val="0"/>
              </a:spcBef>
              <a:spcAft>
                <a:spcPct val="0"/>
              </a:spcAft>
              <a:buFont typeface="Arial" panose="020B0604020202020204" pitchFamily="34" charset="0"/>
              <a:buChar char="•"/>
            </a:pPr>
            <a:r>
              <a:rPr kumimoji="0" lang="fi-FI" altLang="fi-FI" sz="1400" b="1" i="0" u="none" strike="noStrike" cap="none" normalizeH="0" baseline="0">
                <a:ln>
                  <a:noFill/>
                </a:ln>
                <a:solidFill>
                  <a:schemeClr val="tx1"/>
                </a:solidFill>
                <a:effectLst/>
                <a:latin typeface="Poppins" panose="00000500000000000000" pitchFamily="2" charset="0"/>
                <a:cs typeface="Poppins" panose="00000500000000000000" pitchFamily="2" charset="0"/>
              </a:rPr>
              <a:t>Fyysinen h</a:t>
            </a:r>
            <a:r>
              <a:rPr lang="fi-FI" altLang="fi-FI" sz="1400" b="1">
                <a:latin typeface="Poppins" panose="00000500000000000000" pitchFamily="2" charset="0"/>
                <a:cs typeface="Poppins" panose="00000500000000000000" pitchFamily="2" charset="0"/>
              </a:rPr>
              <a:t>yvinvointi</a:t>
            </a:r>
          </a:p>
          <a:p>
            <a:pPr marL="800100" lvl="1" indent="-342900" algn="l" eaLnBrk="0" fontAlgn="base" hangingPunct="0">
              <a:lnSpc>
                <a:spcPct val="150000"/>
              </a:lnSpc>
              <a:spcBef>
                <a:spcPct val="0"/>
              </a:spcBef>
              <a:spcAft>
                <a:spcPct val="0"/>
              </a:spcAft>
              <a:buFont typeface="Arial" panose="020B0604020202020204" pitchFamily="34" charset="0"/>
              <a:buChar char="•"/>
            </a:pPr>
            <a:r>
              <a:rPr kumimoji="0" lang="fi-FI" altLang="fi-FI" sz="1400" b="1" i="0" u="none" strike="noStrike" cap="none" normalizeH="0" baseline="0">
                <a:ln>
                  <a:noFill/>
                </a:ln>
                <a:solidFill>
                  <a:schemeClr val="tx1"/>
                </a:solidFill>
                <a:effectLst/>
                <a:latin typeface="Poppins" panose="00000500000000000000" pitchFamily="2" charset="0"/>
                <a:cs typeface="Poppins" panose="00000500000000000000" pitchFamily="2" charset="0"/>
              </a:rPr>
              <a:t>Henkinen hyvinvointi</a:t>
            </a:r>
            <a:endParaRPr kumimoji="0" lang="fi-FI" altLang="fi-FI" sz="1800" b="1" i="0" u="none" strike="noStrike" cap="none" normalizeH="0" baseline="0">
              <a:ln>
                <a:noFill/>
              </a:ln>
              <a:solidFill>
                <a:schemeClr val="tx1"/>
              </a:solidFill>
              <a:effectLst/>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fi-FI" altLang="fi-FI" sz="1800" b="1" i="0" u="none" strike="noStrike" cap="none" normalizeH="0" baseline="0">
              <a:ln>
                <a:noFill/>
              </a:ln>
              <a:solidFill>
                <a:schemeClr val="tx1"/>
              </a:solidFill>
              <a:effectLst/>
              <a:latin typeface="Poppins" panose="00000500000000000000" pitchFamily="2" charset="0"/>
              <a:cs typeface="Poppins" panose="00000500000000000000" pitchFamily="2" charset="0"/>
            </a:endParaRPr>
          </a:p>
        </p:txBody>
      </p:sp>
      <p:pic>
        <p:nvPicPr>
          <p:cNvPr id="3" name="Kuva 2" descr="Kuva, joka sisältää kohteen teksti, animaatio, kuvitus&#10;&#10;Kuvaus luotu automaattisesti">
            <a:extLst>
              <a:ext uri="{FF2B5EF4-FFF2-40B4-BE49-F238E27FC236}">
                <a16:creationId xmlns:a16="http://schemas.microsoft.com/office/drawing/2014/main" id="{6F3C8DE6-0A68-7725-DE46-09A8C146F328}"/>
              </a:ext>
            </a:extLst>
          </p:cNvPr>
          <p:cNvPicPr>
            <a:picLocks noChangeAspect="1"/>
          </p:cNvPicPr>
          <p:nvPr/>
        </p:nvPicPr>
        <p:blipFill>
          <a:blip r:embed="rId2">
            <a:extLst>
              <a:ext uri="{28A0092B-C50C-407E-A947-70E740481C1C}">
                <a14:useLocalDpi xmlns:a14="http://schemas.microsoft.com/office/drawing/2010/main" val="0"/>
              </a:ext>
            </a:extLst>
          </a:blip>
          <a:srcRect t="14815" b="16366"/>
          <a:stretch/>
        </p:blipFill>
        <p:spPr>
          <a:xfrm>
            <a:off x="5822755" y="314959"/>
            <a:ext cx="5931289" cy="5773522"/>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2" name="Ryhmä 1">
            <a:extLst>
              <a:ext uri="{FF2B5EF4-FFF2-40B4-BE49-F238E27FC236}">
                <a16:creationId xmlns:a16="http://schemas.microsoft.com/office/drawing/2014/main" id="{7382996E-E49B-C2D4-34B1-2C74C01A8D84}"/>
              </a:ext>
            </a:extLst>
          </p:cNvPr>
          <p:cNvGrpSpPr/>
          <p:nvPr/>
        </p:nvGrpSpPr>
        <p:grpSpPr>
          <a:xfrm>
            <a:off x="5609751" y="6159495"/>
            <a:ext cx="3002555" cy="812163"/>
            <a:chOff x="5593423" y="6205770"/>
            <a:chExt cx="3002555" cy="812163"/>
          </a:xfrm>
        </p:grpSpPr>
        <p:grpSp>
          <p:nvGrpSpPr>
            <p:cNvPr id="4" name="Ryhmä 3">
              <a:extLst>
                <a:ext uri="{FF2B5EF4-FFF2-40B4-BE49-F238E27FC236}">
                  <a16:creationId xmlns:a16="http://schemas.microsoft.com/office/drawing/2014/main" id="{928AFAD7-F1A1-4C8A-3464-ADC83D272A43}"/>
                </a:ext>
              </a:extLst>
            </p:cNvPr>
            <p:cNvGrpSpPr/>
            <p:nvPr/>
          </p:nvGrpSpPr>
          <p:grpSpPr>
            <a:xfrm>
              <a:off x="6741394" y="6423976"/>
              <a:ext cx="1854584" cy="375752"/>
              <a:chOff x="6741394" y="6423976"/>
              <a:chExt cx="1854584" cy="375752"/>
            </a:xfrm>
          </p:grpSpPr>
          <p:pic>
            <p:nvPicPr>
              <p:cNvPr id="6" name="Kuva 5" descr="Kuva, joka sisältää kohteen teksti, Fontti, Grafiikka, symboli&#10;&#10;Kuvaus luotu automaattisesti">
                <a:extLst>
                  <a:ext uri="{FF2B5EF4-FFF2-40B4-BE49-F238E27FC236}">
                    <a16:creationId xmlns:a16="http://schemas.microsoft.com/office/drawing/2014/main" id="{70350F66-E15F-2C38-7B8D-7C43C7C935A4}"/>
                  </a:ext>
                </a:extLst>
              </p:cNvPr>
              <p:cNvPicPr>
                <a:picLocks noChangeAspect="1"/>
              </p:cNvPicPr>
              <p:nvPr/>
            </p:nvPicPr>
            <p:blipFill>
              <a:blip r:embed="rId3"/>
              <a:stretch>
                <a:fillRect/>
              </a:stretch>
            </p:blipFill>
            <p:spPr>
              <a:xfrm>
                <a:off x="8322494" y="6442553"/>
                <a:ext cx="273484" cy="338599"/>
              </a:xfrm>
              <a:prstGeom prst="rect">
                <a:avLst/>
              </a:prstGeom>
            </p:spPr>
          </p:pic>
          <p:pic>
            <p:nvPicPr>
              <p:cNvPr id="9" name="Kuva 8" descr="Kuva, joka sisältää kohteen teksti, Fontti, kuvakaappaus, Grafiikka&#10;&#10;Kuvaus luotu automaattisesti">
                <a:extLst>
                  <a:ext uri="{FF2B5EF4-FFF2-40B4-BE49-F238E27FC236}">
                    <a16:creationId xmlns:a16="http://schemas.microsoft.com/office/drawing/2014/main" id="{1179F745-C7E7-9083-3E86-4FBB717EDA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394" y="6423976"/>
                <a:ext cx="1581100" cy="375752"/>
              </a:xfrm>
              <a:prstGeom prst="rect">
                <a:avLst/>
              </a:prstGeom>
            </p:spPr>
          </p:pic>
        </p:grpSp>
        <p:pic>
          <p:nvPicPr>
            <p:cNvPr id="5" name="Kuva 4" descr="Kuva, joka sisältää kohteen Grafiikka, Fontti, logo, graafinen suunnittelu&#10;&#10;Kuvaus luotu automaattisesti">
              <a:extLst>
                <a:ext uri="{FF2B5EF4-FFF2-40B4-BE49-F238E27FC236}">
                  <a16:creationId xmlns:a16="http://schemas.microsoft.com/office/drawing/2014/main" id="{CCF42D70-77A3-CD29-B20C-F85D43BFA4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3423" y="6205770"/>
              <a:ext cx="1501383" cy="812163"/>
            </a:xfrm>
            <a:prstGeom prst="rect">
              <a:avLst/>
            </a:prstGeom>
          </p:spPr>
        </p:pic>
      </p:grpSp>
    </p:spTree>
    <p:extLst>
      <p:ext uri="{BB962C8B-B14F-4D97-AF65-F5344CB8AC3E}">
        <p14:creationId xmlns:p14="http://schemas.microsoft.com/office/powerpoint/2010/main" val="416333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18B18-51A8-FC7B-F864-476F485C43A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AE5D031-407B-A754-E7B8-D89694035069}"/>
              </a:ext>
            </a:extLst>
          </p:cNvPr>
          <p:cNvSpPr>
            <a:spLocks noGrp="1"/>
          </p:cNvSpPr>
          <p:nvPr>
            <p:ph type="title"/>
          </p:nvPr>
        </p:nvSpPr>
        <p:spPr>
          <a:xfrm>
            <a:off x="838200" y="229118"/>
            <a:ext cx="10515600" cy="1028218"/>
          </a:xfrm>
        </p:spPr>
        <p:txBody>
          <a:bodyPr>
            <a:normAutofit/>
          </a:bodyPr>
          <a:lstStyle/>
          <a:p>
            <a:r>
              <a:rPr lang="fi-FI" sz="2800">
                <a:latin typeface="Calibri"/>
                <a:ea typeface="Calibri"/>
                <a:cs typeface="Poppins"/>
              </a:rPr>
              <a:t>Mielitunti: Digitaalinen hyvinvointi</a:t>
            </a:r>
          </a:p>
        </p:txBody>
      </p:sp>
      <p:sp>
        <p:nvSpPr>
          <p:cNvPr id="3" name="Sisällön paikkamerkki 2">
            <a:extLst>
              <a:ext uri="{FF2B5EF4-FFF2-40B4-BE49-F238E27FC236}">
                <a16:creationId xmlns:a16="http://schemas.microsoft.com/office/drawing/2014/main" id="{70E84107-A0D0-219A-887F-4D647E239DD1}"/>
              </a:ext>
            </a:extLst>
          </p:cNvPr>
          <p:cNvSpPr>
            <a:spLocks noGrp="1"/>
          </p:cNvSpPr>
          <p:nvPr>
            <p:ph idx="1"/>
          </p:nvPr>
        </p:nvSpPr>
        <p:spPr>
          <a:xfrm>
            <a:off x="838200" y="1078864"/>
            <a:ext cx="10964363" cy="4360671"/>
          </a:xfrm>
        </p:spPr>
        <p:txBody>
          <a:bodyPr vert="horz" lIns="91440" tIns="45720" rIns="91440" bIns="45720" rtlCol="0" anchor="t">
            <a:normAutofit/>
          </a:bodyPr>
          <a:lstStyle/>
          <a:p>
            <a:pPr marL="0" indent="0">
              <a:buNone/>
            </a:pPr>
            <a:r>
              <a:rPr lang="en-US" sz="2000" err="1">
                <a:solidFill>
                  <a:srgbClr val="000000"/>
                </a:solidFill>
                <a:latin typeface="Calibri"/>
                <a:ea typeface="Calibri"/>
                <a:cs typeface="Poppins"/>
              </a:rPr>
              <a:t>Tietopaketti</a:t>
            </a:r>
            <a:r>
              <a:rPr lang="en-US" sz="2000">
                <a:solidFill>
                  <a:srgbClr val="000000"/>
                </a:solidFill>
                <a:latin typeface="Calibri"/>
                <a:ea typeface="Calibri"/>
                <a:cs typeface="Poppins"/>
              </a:rPr>
              <a:t> </a:t>
            </a:r>
            <a:r>
              <a:rPr lang="en-US" sz="2000" err="1">
                <a:solidFill>
                  <a:srgbClr val="000000"/>
                </a:solidFill>
                <a:latin typeface="Calibri"/>
                <a:ea typeface="Calibri"/>
                <a:cs typeface="Poppins"/>
              </a:rPr>
              <a:t>aikuiselle</a:t>
            </a:r>
            <a:r>
              <a:rPr lang="en-US" sz="2000">
                <a:solidFill>
                  <a:srgbClr val="000000"/>
                </a:solidFill>
                <a:latin typeface="Calibri"/>
                <a:ea typeface="Calibri"/>
                <a:cs typeface="Poppins"/>
              </a:rPr>
              <a:t> (</a:t>
            </a:r>
            <a:r>
              <a:rPr lang="en-US" sz="2000" err="1">
                <a:solidFill>
                  <a:srgbClr val="000000"/>
                </a:solidFill>
                <a:latin typeface="Calibri"/>
                <a:ea typeface="Calibri"/>
                <a:cs typeface="Poppins"/>
              </a:rPr>
              <a:t>ohjaajan</a:t>
            </a:r>
            <a:r>
              <a:rPr lang="en-US" sz="2000">
                <a:solidFill>
                  <a:srgbClr val="000000"/>
                </a:solidFill>
                <a:latin typeface="Calibri"/>
                <a:ea typeface="Calibri"/>
                <a:cs typeface="Poppins"/>
              </a:rPr>
              <a:t> </a:t>
            </a:r>
            <a:r>
              <a:rPr lang="en-US" sz="2000" err="1">
                <a:solidFill>
                  <a:srgbClr val="000000"/>
                </a:solidFill>
                <a:latin typeface="Calibri"/>
                <a:ea typeface="Calibri"/>
                <a:cs typeface="Poppins"/>
              </a:rPr>
              <a:t>valkoiset</a:t>
            </a:r>
            <a:r>
              <a:rPr lang="en-US" sz="2000">
                <a:solidFill>
                  <a:srgbClr val="000000"/>
                </a:solidFill>
                <a:latin typeface="Calibri"/>
                <a:ea typeface="Calibri"/>
                <a:cs typeface="Poppins"/>
              </a:rPr>
              <a:t> </a:t>
            </a:r>
            <a:r>
              <a:rPr lang="en-US" sz="2000" err="1">
                <a:solidFill>
                  <a:srgbClr val="000000"/>
                </a:solidFill>
                <a:latin typeface="Calibri"/>
                <a:ea typeface="Calibri"/>
                <a:cs typeface="Poppins"/>
              </a:rPr>
              <a:t>sivut</a:t>
            </a:r>
            <a:r>
              <a:rPr lang="en-US" sz="2000">
                <a:solidFill>
                  <a:srgbClr val="000000"/>
                </a:solidFill>
                <a:latin typeface="Calibri"/>
                <a:ea typeface="Calibri"/>
                <a:cs typeface="Poppins"/>
              </a:rPr>
              <a:t>) </a:t>
            </a:r>
            <a:endParaRPr lang="fi-FI" sz="2000">
              <a:latin typeface="Calibri"/>
              <a:ea typeface="Calibri"/>
              <a:cs typeface="Poppins"/>
            </a:endParaRPr>
          </a:p>
          <a:p>
            <a:pPr marL="0" indent="0" algn="l">
              <a:buNone/>
            </a:pPr>
            <a:r>
              <a:rPr lang="en-US" sz="2000" b="0" i="0" err="1">
                <a:solidFill>
                  <a:srgbClr val="000000"/>
                </a:solidFill>
                <a:effectLst/>
                <a:latin typeface="Calibri"/>
                <a:ea typeface="Calibri"/>
                <a:cs typeface="Poppins"/>
              </a:rPr>
              <a:t>Tuntimateriaali</a:t>
            </a:r>
            <a:r>
              <a:rPr lang="en-US" sz="2000" b="0" i="0">
                <a:solidFill>
                  <a:srgbClr val="000000"/>
                </a:solidFill>
                <a:effectLst/>
                <a:latin typeface="Calibri"/>
                <a:ea typeface="Calibri"/>
                <a:cs typeface="Poppins"/>
              </a:rPr>
              <a:t> </a:t>
            </a:r>
            <a:r>
              <a:rPr lang="en-US" sz="2000" b="0" i="0" err="1">
                <a:solidFill>
                  <a:srgbClr val="000000"/>
                </a:solidFill>
                <a:effectLst/>
                <a:latin typeface="Calibri"/>
                <a:ea typeface="Calibri"/>
                <a:cs typeface="Poppins"/>
              </a:rPr>
              <a:t>nuorille</a:t>
            </a:r>
            <a:r>
              <a:rPr lang="en-US" sz="2000">
                <a:solidFill>
                  <a:srgbClr val="000000"/>
                </a:solidFill>
                <a:latin typeface="Calibri"/>
                <a:ea typeface="Calibri"/>
                <a:cs typeface="Poppins"/>
              </a:rPr>
              <a:t> (</a:t>
            </a:r>
            <a:r>
              <a:rPr lang="en-US" sz="2000" err="1">
                <a:solidFill>
                  <a:srgbClr val="000000"/>
                </a:solidFill>
                <a:latin typeface="Calibri"/>
                <a:ea typeface="Calibri"/>
                <a:cs typeface="Poppins"/>
              </a:rPr>
              <a:t>värisivut</a:t>
            </a:r>
            <a:r>
              <a:rPr lang="en-US" sz="2000">
                <a:solidFill>
                  <a:srgbClr val="000000"/>
                </a:solidFill>
                <a:latin typeface="Calibri"/>
                <a:ea typeface="Calibri"/>
                <a:cs typeface="Poppins"/>
              </a:rPr>
              <a:t>)</a:t>
            </a:r>
            <a:endParaRPr lang="en-US" sz="2000" b="0" i="0">
              <a:solidFill>
                <a:srgbClr val="000000"/>
              </a:solidFill>
              <a:effectLst/>
              <a:latin typeface="Calibri"/>
              <a:ea typeface="Calibri"/>
              <a:cs typeface="Poppins"/>
            </a:endParaRPr>
          </a:p>
          <a:p>
            <a:pPr lvl="1" fontAlgn="base"/>
            <a:r>
              <a:rPr lang="en-US" sz="2000" err="1">
                <a:latin typeface="Calibri"/>
                <a:ea typeface="Calibri"/>
                <a:cs typeface="Poppins"/>
              </a:rPr>
              <a:t>Teoriatietoa</a:t>
            </a:r>
            <a:r>
              <a:rPr lang="en-US" sz="2000">
                <a:latin typeface="Calibri"/>
                <a:ea typeface="Calibri"/>
                <a:cs typeface="Poppins"/>
              </a:rPr>
              <a:t> </a:t>
            </a:r>
            <a:r>
              <a:rPr lang="en-US" sz="2000" err="1">
                <a:latin typeface="Calibri"/>
                <a:ea typeface="Calibri"/>
                <a:cs typeface="Poppins"/>
              </a:rPr>
              <a:t>nuorille</a:t>
            </a:r>
            <a:endParaRPr lang="en-US" sz="2000">
              <a:latin typeface="Calibri"/>
              <a:ea typeface="Calibri"/>
              <a:cs typeface="Poppins"/>
            </a:endParaRPr>
          </a:p>
          <a:p>
            <a:pPr lvl="1"/>
            <a:r>
              <a:rPr lang="en-US" sz="2000" err="1">
                <a:latin typeface="Calibri"/>
                <a:ea typeface="Calibri"/>
                <a:cs typeface="Poppins"/>
              </a:rPr>
              <a:t>Harjoitteet</a:t>
            </a:r>
            <a:r>
              <a:rPr lang="en-US" sz="2000">
                <a:latin typeface="Calibri"/>
                <a:ea typeface="Calibri"/>
                <a:cs typeface="Poppins"/>
              </a:rPr>
              <a:t>: </a:t>
            </a:r>
          </a:p>
          <a:p>
            <a:pPr lvl="2"/>
            <a:r>
              <a:rPr lang="en-US">
                <a:latin typeface="Calibri"/>
                <a:ea typeface="Calibri"/>
                <a:cs typeface="Poppins"/>
              </a:rPr>
              <a:t>Testi </a:t>
            </a:r>
            <a:r>
              <a:rPr lang="en-US" err="1">
                <a:latin typeface="Calibri"/>
                <a:ea typeface="Calibri"/>
                <a:cs typeface="Poppins"/>
              </a:rPr>
              <a:t>netissä</a:t>
            </a:r>
            <a:r>
              <a:rPr lang="en-US">
                <a:latin typeface="Calibri"/>
                <a:ea typeface="Calibri"/>
                <a:cs typeface="Poppins"/>
              </a:rPr>
              <a:t> tai </a:t>
            </a:r>
            <a:r>
              <a:rPr lang="en-US" err="1">
                <a:latin typeface="Calibri"/>
                <a:ea typeface="Calibri"/>
                <a:cs typeface="Poppins"/>
              </a:rPr>
              <a:t>vaihtoehtoisesti</a:t>
            </a:r>
            <a:r>
              <a:rPr lang="en-US">
                <a:latin typeface="Calibri"/>
                <a:ea typeface="Calibri"/>
                <a:cs typeface="Poppins"/>
              </a:rPr>
              <a:t> </a:t>
            </a:r>
            <a:r>
              <a:rPr lang="en-US" err="1">
                <a:latin typeface="Calibri"/>
                <a:ea typeface="Calibri"/>
                <a:cs typeface="Poppins"/>
              </a:rPr>
              <a:t>mielipidejana</a:t>
            </a:r>
            <a:r>
              <a:rPr lang="en-US">
                <a:latin typeface="Calibri"/>
                <a:ea typeface="Calibri"/>
                <a:cs typeface="Poppins"/>
              </a:rPr>
              <a:t> harjoite, </a:t>
            </a:r>
            <a:r>
              <a:rPr lang="en-US" err="1">
                <a:latin typeface="Calibri"/>
                <a:ea typeface="Calibri"/>
                <a:cs typeface="Poppins"/>
              </a:rPr>
              <a:t>Ryhmätyö</a:t>
            </a:r>
            <a:r>
              <a:rPr lang="en-US">
                <a:latin typeface="Calibri"/>
                <a:ea typeface="Calibri"/>
                <a:cs typeface="Poppins"/>
              </a:rPr>
              <a:t> </a:t>
            </a:r>
            <a:r>
              <a:rPr lang="en-US" err="1">
                <a:latin typeface="Calibri"/>
                <a:ea typeface="Calibri"/>
                <a:cs typeface="Poppins"/>
              </a:rPr>
              <a:t>osa</a:t>
            </a:r>
            <a:r>
              <a:rPr lang="en-US">
                <a:latin typeface="Calibri"/>
                <a:ea typeface="Calibri"/>
                <a:cs typeface="Poppins"/>
              </a:rPr>
              <a:t> 1 + </a:t>
            </a:r>
            <a:r>
              <a:rPr lang="en-US" err="1">
                <a:latin typeface="Calibri"/>
                <a:ea typeface="Calibri"/>
                <a:cs typeface="Poppins"/>
              </a:rPr>
              <a:t>yhteinen</a:t>
            </a:r>
            <a:r>
              <a:rPr lang="en-US">
                <a:latin typeface="Calibri"/>
                <a:ea typeface="Calibri"/>
                <a:cs typeface="Poppins"/>
              </a:rPr>
              <a:t> </a:t>
            </a:r>
            <a:r>
              <a:rPr lang="en-US" err="1">
                <a:latin typeface="Calibri"/>
                <a:ea typeface="Calibri"/>
                <a:cs typeface="Poppins"/>
              </a:rPr>
              <a:t>purku</a:t>
            </a:r>
            <a:r>
              <a:rPr lang="en-US">
                <a:latin typeface="Calibri"/>
                <a:ea typeface="Calibri"/>
                <a:cs typeface="Poppins"/>
              </a:rPr>
              <a:t>, </a:t>
            </a:r>
            <a:r>
              <a:rPr lang="en-US" err="1">
                <a:latin typeface="Calibri"/>
                <a:ea typeface="Calibri"/>
                <a:cs typeface="Poppins"/>
              </a:rPr>
              <a:t>Ryhmätyö</a:t>
            </a:r>
            <a:r>
              <a:rPr lang="en-US">
                <a:latin typeface="Calibri"/>
                <a:ea typeface="Calibri"/>
                <a:cs typeface="Poppins"/>
              </a:rPr>
              <a:t> </a:t>
            </a:r>
            <a:r>
              <a:rPr lang="en-US" err="1">
                <a:latin typeface="Calibri"/>
                <a:ea typeface="Calibri"/>
                <a:cs typeface="Poppins"/>
              </a:rPr>
              <a:t>osa</a:t>
            </a:r>
            <a:r>
              <a:rPr lang="en-US">
                <a:latin typeface="Calibri"/>
                <a:ea typeface="Calibri"/>
                <a:cs typeface="Poppins"/>
              </a:rPr>
              <a:t> 2 + </a:t>
            </a:r>
            <a:r>
              <a:rPr lang="en-US" err="1">
                <a:latin typeface="Calibri"/>
                <a:ea typeface="Calibri"/>
                <a:cs typeface="Poppins"/>
              </a:rPr>
              <a:t>yhteinen</a:t>
            </a:r>
            <a:r>
              <a:rPr lang="en-US">
                <a:latin typeface="Calibri"/>
                <a:ea typeface="Calibri"/>
                <a:cs typeface="Poppins"/>
              </a:rPr>
              <a:t> </a:t>
            </a:r>
            <a:r>
              <a:rPr lang="en-US" err="1">
                <a:latin typeface="Calibri"/>
                <a:ea typeface="Calibri"/>
                <a:cs typeface="Poppins"/>
              </a:rPr>
              <a:t>purku</a:t>
            </a:r>
            <a:r>
              <a:rPr lang="en-US">
                <a:latin typeface="Calibri"/>
                <a:ea typeface="Calibri"/>
                <a:cs typeface="Poppins"/>
              </a:rPr>
              <a:t>, Oman </a:t>
            </a:r>
            <a:r>
              <a:rPr lang="en-US" err="1">
                <a:latin typeface="Calibri"/>
                <a:ea typeface="Calibri"/>
                <a:cs typeface="Poppins"/>
              </a:rPr>
              <a:t>tavoitteen</a:t>
            </a:r>
            <a:r>
              <a:rPr lang="en-US">
                <a:latin typeface="Calibri"/>
                <a:ea typeface="Calibri"/>
                <a:cs typeface="Poppins"/>
              </a:rPr>
              <a:t> </a:t>
            </a:r>
            <a:r>
              <a:rPr lang="en-US" err="1">
                <a:latin typeface="Calibri"/>
                <a:ea typeface="Calibri"/>
                <a:cs typeface="Poppins"/>
              </a:rPr>
              <a:t>asettaminen</a:t>
            </a:r>
            <a:endParaRPr lang="en-US">
              <a:latin typeface="Calibri"/>
              <a:ea typeface="Calibri"/>
              <a:cs typeface="Poppins"/>
            </a:endParaRPr>
          </a:p>
          <a:p>
            <a:pPr marL="457200" lvl="1" indent="0">
              <a:buNone/>
            </a:pPr>
            <a:endParaRPr lang="en-US" sz="2000">
              <a:latin typeface="Calibri"/>
              <a:ea typeface="Calibri"/>
              <a:cs typeface="Poppins" panose="00000500000000000000" pitchFamily="2" charset="0"/>
            </a:endParaRPr>
          </a:p>
          <a:p>
            <a:pPr marL="457200" lvl="1" indent="0">
              <a:buNone/>
            </a:pPr>
            <a:r>
              <a:rPr lang="en-US" sz="2000" b="1" err="1">
                <a:latin typeface="Calibri"/>
                <a:ea typeface="Calibri"/>
                <a:cs typeface="Poppins"/>
              </a:rPr>
              <a:t>Tunnille</a:t>
            </a:r>
            <a:r>
              <a:rPr lang="en-US" sz="2000" b="1">
                <a:latin typeface="Calibri"/>
                <a:ea typeface="Calibri"/>
                <a:cs typeface="Poppins"/>
              </a:rPr>
              <a:t> </a:t>
            </a:r>
            <a:r>
              <a:rPr lang="en-US" sz="2000" b="1" err="1">
                <a:latin typeface="Calibri"/>
                <a:ea typeface="Calibri"/>
                <a:cs typeface="Poppins"/>
              </a:rPr>
              <a:t>tarvittavat</a:t>
            </a:r>
            <a:r>
              <a:rPr lang="en-US" sz="2000" b="1">
                <a:latin typeface="Calibri"/>
                <a:ea typeface="Calibri"/>
                <a:cs typeface="Poppins"/>
              </a:rPr>
              <a:t> </a:t>
            </a:r>
            <a:r>
              <a:rPr lang="en-US" sz="2000" b="1" err="1">
                <a:latin typeface="Calibri"/>
                <a:ea typeface="Calibri"/>
                <a:cs typeface="Poppins"/>
              </a:rPr>
              <a:t>materiaalit</a:t>
            </a:r>
            <a:r>
              <a:rPr lang="en-US" sz="2000" b="1">
                <a:latin typeface="Calibri"/>
                <a:ea typeface="Calibri"/>
                <a:cs typeface="Poppins"/>
              </a:rPr>
              <a:t> ja </a:t>
            </a:r>
            <a:r>
              <a:rPr lang="en-US" sz="2000" b="1" err="1">
                <a:latin typeface="Calibri"/>
                <a:ea typeface="Calibri"/>
                <a:cs typeface="Poppins"/>
              </a:rPr>
              <a:t>huomioitavaa</a:t>
            </a:r>
            <a:r>
              <a:rPr lang="en-US" sz="2000" b="1">
                <a:latin typeface="Calibri"/>
                <a:ea typeface="Calibri"/>
                <a:cs typeface="Poppins"/>
              </a:rPr>
              <a:t>:</a:t>
            </a:r>
          </a:p>
          <a:p>
            <a:pPr lvl="1"/>
            <a:r>
              <a:rPr lang="en-US" sz="2000" err="1">
                <a:latin typeface="Calibri"/>
                <a:ea typeface="Calibri"/>
                <a:cs typeface="Poppins"/>
              </a:rPr>
              <a:t>Jokainen</a:t>
            </a:r>
            <a:r>
              <a:rPr lang="en-US" sz="2000">
                <a:latin typeface="Calibri"/>
                <a:ea typeface="Calibri"/>
                <a:cs typeface="Poppins"/>
              </a:rPr>
              <a:t> </a:t>
            </a:r>
            <a:r>
              <a:rPr lang="en-US" sz="2000" err="1">
                <a:latin typeface="Calibri"/>
                <a:ea typeface="Calibri"/>
                <a:cs typeface="Poppins"/>
              </a:rPr>
              <a:t>oppilas</a:t>
            </a:r>
            <a:r>
              <a:rPr lang="en-US" sz="2000">
                <a:latin typeface="Calibri"/>
                <a:ea typeface="Calibri"/>
                <a:cs typeface="Poppins"/>
              </a:rPr>
              <a:t> </a:t>
            </a:r>
            <a:r>
              <a:rPr lang="en-US" sz="2000" err="1">
                <a:latin typeface="Calibri"/>
                <a:ea typeface="Calibri"/>
                <a:cs typeface="Poppins"/>
              </a:rPr>
              <a:t>tarvitsee</a:t>
            </a:r>
            <a:r>
              <a:rPr lang="en-US" sz="2000">
                <a:latin typeface="Calibri"/>
                <a:ea typeface="Calibri"/>
                <a:cs typeface="Poppins"/>
              </a:rPr>
              <a:t> </a:t>
            </a:r>
            <a:r>
              <a:rPr lang="en-US" sz="2000" err="1">
                <a:latin typeface="Calibri"/>
                <a:ea typeface="Calibri"/>
                <a:cs typeface="Poppins"/>
              </a:rPr>
              <a:t>jonkin</a:t>
            </a:r>
            <a:r>
              <a:rPr lang="en-US" sz="2000">
                <a:latin typeface="Calibri"/>
                <a:ea typeface="Calibri"/>
                <a:cs typeface="Poppins"/>
              </a:rPr>
              <a:t> </a:t>
            </a:r>
            <a:r>
              <a:rPr lang="en-US" sz="2000" err="1">
                <a:latin typeface="Calibri"/>
                <a:ea typeface="Calibri"/>
                <a:cs typeface="Poppins"/>
              </a:rPr>
              <a:t>laitteen</a:t>
            </a:r>
            <a:r>
              <a:rPr lang="en-US" sz="2000">
                <a:latin typeface="Calibri"/>
                <a:ea typeface="Calibri"/>
                <a:cs typeface="Poppins"/>
              </a:rPr>
              <a:t> </a:t>
            </a:r>
            <a:r>
              <a:rPr lang="en-US" sz="2000" err="1">
                <a:latin typeface="Calibri"/>
                <a:ea typeface="Calibri"/>
                <a:cs typeface="Poppins"/>
              </a:rPr>
              <a:t>jolla</a:t>
            </a:r>
            <a:r>
              <a:rPr lang="en-US" sz="2000">
                <a:latin typeface="Calibri"/>
                <a:ea typeface="Calibri"/>
                <a:cs typeface="Poppins"/>
              </a:rPr>
              <a:t> </a:t>
            </a:r>
            <a:r>
              <a:rPr lang="en-US" sz="2000" err="1">
                <a:latin typeface="Calibri"/>
                <a:ea typeface="Calibri"/>
                <a:cs typeface="Poppins"/>
              </a:rPr>
              <a:t>pääsee</a:t>
            </a:r>
            <a:r>
              <a:rPr lang="en-US" sz="2000">
                <a:latin typeface="Calibri"/>
                <a:ea typeface="Calibri"/>
                <a:cs typeface="Poppins"/>
              </a:rPr>
              <a:t> </a:t>
            </a:r>
            <a:r>
              <a:rPr lang="en-US" sz="2000" err="1">
                <a:latin typeface="Calibri"/>
                <a:ea typeface="Calibri"/>
                <a:cs typeface="Poppins"/>
              </a:rPr>
              <a:t>nettiin</a:t>
            </a:r>
            <a:r>
              <a:rPr lang="en-US" sz="2000">
                <a:latin typeface="Calibri"/>
                <a:ea typeface="Calibri"/>
                <a:cs typeface="Poppins"/>
              </a:rPr>
              <a:t> (</a:t>
            </a:r>
            <a:r>
              <a:rPr lang="en-US" sz="2000" err="1">
                <a:latin typeface="Calibri"/>
                <a:ea typeface="Calibri"/>
                <a:cs typeface="Poppins"/>
              </a:rPr>
              <a:t>puhelin</a:t>
            </a:r>
            <a:r>
              <a:rPr lang="en-US" sz="2000">
                <a:latin typeface="Calibri"/>
                <a:ea typeface="Calibri"/>
                <a:cs typeface="Poppins"/>
              </a:rPr>
              <a:t>/</a:t>
            </a:r>
            <a:r>
              <a:rPr lang="en-US" sz="2000" err="1">
                <a:latin typeface="Calibri"/>
                <a:ea typeface="Calibri"/>
                <a:cs typeface="Poppins"/>
              </a:rPr>
              <a:t>tietokone</a:t>
            </a:r>
            <a:r>
              <a:rPr lang="en-US" sz="2000">
                <a:latin typeface="Calibri"/>
                <a:ea typeface="Calibri"/>
                <a:cs typeface="Poppins"/>
              </a:rPr>
              <a:t>/</a:t>
            </a:r>
            <a:r>
              <a:rPr lang="en-US" sz="2000" err="1">
                <a:latin typeface="Calibri"/>
                <a:ea typeface="Calibri"/>
                <a:cs typeface="Poppins"/>
              </a:rPr>
              <a:t>tabletti</a:t>
            </a:r>
            <a:r>
              <a:rPr lang="en-US" sz="2000">
                <a:latin typeface="Calibri"/>
                <a:ea typeface="Calibri"/>
                <a:cs typeface="Poppins"/>
              </a:rPr>
              <a:t>).</a:t>
            </a:r>
          </a:p>
          <a:p>
            <a:pPr lvl="1"/>
            <a:r>
              <a:rPr lang="en-US" sz="2000" err="1">
                <a:latin typeface="Calibri"/>
                <a:ea typeface="Calibri"/>
                <a:cs typeface="Poppins"/>
              </a:rPr>
              <a:t>Opettajalla</a:t>
            </a:r>
            <a:r>
              <a:rPr lang="en-US" sz="2000">
                <a:latin typeface="Calibri"/>
                <a:ea typeface="Calibri"/>
                <a:cs typeface="Poppins"/>
              </a:rPr>
              <a:t> </a:t>
            </a:r>
            <a:r>
              <a:rPr lang="en-US" sz="2000" err="1">
                <a:latin typeface="Calibri"/>
                <a:ea typeface="Calibri"/>
                <a:cs typeface="Poppins"/>
              </a:rPr>
              <a:t>diaesitys</a:t>
            </a:r>
            <a:r>
              <a:rPr lang="en-US" sz="2000">
                <a:latin typeface="Calibri"/>
                <a:ea typeface="Calibri"/>
                <a:cs typeface="Poppins"/>
              </a:rPr>
              <a:t> ja </a:t>
            </a:r>
            <a:r>
              <a:rPr lang="en-US" sz="2000" err="1">
                <a:latin typeface="Calibri"/>
                <a:ea typeface="Calibri"/>
                <a:cs typeface="Poppins"/>
              </a:rPr>
              <a:t>nettilinkki</a:t>
            </a:r>
            <a:r>
              <a:rPr lang="en-US" sz="2000">
                <a:latin typeface="Calibri"/>
                <a:ea typeface="Calibri"/>
                <a:cs typeface="Poppins"/>
              </a:rPr>
              <a:t>. </a:t>
            </a:r>
          </a:p>
          <a:p>
            <a:pPr lvl="1"/>
            <a:r>
              <a:rPr lang="en-US" sz="2000" err="1">
                <a:latin typeface="Calibri"/>
                <a:ea typeface="Calibri"/>
                <a:cs typeface="Poppins"/>
              </a:rPr>
              <a:t>Ryhmätyöhön</a:t>
            </a:r>
            <a:r>
              <a:rPr lang="en-US" sz="2000">
                <a:latin typeface="Calibri"/>
                <a:ea typeface="Calibri"/>
                <a:cs typeface="Poppins"/>
              </a:rPr>
              <a:t> </a:t>
            </a:r>
            <a:r>
              <a:rPr lang="en-US" sz="2000" err="1">
                <a:latin typeface="Calibri"/>
                <a:ea typeface="Calibri"/>
                <a:cs typeface="Poppins"/>
              </a:rPr>
              <a:t>tarvittavat</a:t>
            </a:r>
            <a:r>
              <a:rPr lang="en-US" sz="2000">
                <a:latin typeface="Calibri"/>
                <a:ea typeface="Calibri"/>
                <a:cs typeface="Poppins"/>
              </a:rPr>
              <a:t> </a:t>
            </a:r>
            <a:r>
              <a:rPr lang="en-US" sz="2000" err="1">
                <a:latin typeface="Calibri"/>
                <a:ea typeface="Calibri"/>
                <a:cs typeface="Poppins"/>
              </a:rPr>
              <a:t>tarinat</a:t>
            </a:r>
            <a:r>
              <a:rPr lang="en-US" sz="2000">
                <a:latin typeface="Calibri"/>
                <a:ea typeface="Calibri"/>
                <a:cs typeface="Poppins"/>
              </a:rPr>
              <a:t> </a:t>
            </a:r>
            <a:r>
              <a:rPr lang="en-US" sz="2000" err="1">
                <a:latin typeface="Calibri"/>
                <a:ea typeface="Calibri"/>
                <a:cs typeface="Poppins"/>
              </a:rPr>
              <a:t>jaetaan</a:t>
            </a:r>
            <a:r>
              <a:rPr lang="en-US" sz="2000">
                <a:latin typeface="Calibri"/>
                <a:ea typeface="Calibri"/>
                <a:cs typeface="Poppins"/>
              </a:rPr>
              <a:t> </a:t>
            </a:r>
            <a:r>
              <a:rPr lang="en-US" sz="2000" err="1">
                <a:latin typeface="Calibri"/>
                <a:ea typeface="Calibri"/>
                <a:cs typeface="Poppins"/>
              </a:rPr>
              <a:t>oppitunnin</a:t>
            </a:r>
            <a:r>
              <a:rPr lang="en-US" sz="2000">
                <a:latin typeface="Calibri"/>
                <a:ea typeface="Calibri"/>
                <a:cs typeface="Poppins"/>
              </a:rPr>
              <a:t> </a:t>
            </a:r>
            <a:r>
              <a:rPr lang="en-US" sz="2000" err="1">
                <a:latin typeface="Calibri"/>
                <a:ea typeface="Calibri"/>
                <a:cs typeface="Poppins"/>
              </a:rPr>
              <a:t>aikana</a:t>
            </a:r>
            <a:r>
              <a:rPr lang="en-US" sz="2000">
                <a:latin typeface="Calibri"/>
                <a:ea typeface="Calibri"/>
                <a:cs typeface="Poppins"/>
              </a:rPr>
              <a:t> </a:t>
            </a:r>
            <a:r>
              <a:rPr lang="en-US" sz="2000" err="1">
                <a:latin typeface="Calibri"/>
                <a:ea typeface="Calibri"/>
                <a:cs typeface="Poppins"/>
              </a:rPr>
              <a:t>joko</a:t>
            </a:r>
            <a:r>
              <a:rPr lang="en-US" sz="2000">
                <a:latin typeface="Calibri"/>
                <a:ea typeface="Calibri"/>
                <a:cs typeface="Poppins"/>
              </a:rPr>
              <a:t> </a:t>
            </a:r>
            <a:r>
              <a:rPr lang="en-US" sz="2000" b="1" err="1">
                <a:latin typeface="Calibri"/>
                <a:ea typeface="Calibri"/>
                <a:cs typeface="Poppins"/>
              </a:rPr>
              <a:t>digitaalisesti</a:t>
            </a:r>
            <a:r>
              <a:rPr lang="en-US" sz="2000">
                <a:latin typeface="Calibri"/>
                <a:ea typeface="Calibri"/>
                <a:cs typeface="Poppins"/>
              </a:rPr>
              <a:t> tai</a:t>
            </a:r>
            <a:r>
              <a:rPr lang="en-US" sz="2000" b="1">
                <a:latin typeface="Calibri"/>
                <a:ea typeface="Calibri"/>
                <a:cs typeface="Poppins"/>
              </a:rPr>
              <a:t> </a:t>
            </a:r>
            <a:r>
              <a:rPr lang="en-US" sz="2000" b="1" err="1">
                <a:latin typeface="Calibri"/>
                <a:ea typeface="Calibri"/>
                <a:cs typeface="Poppins"/>
              </a:rPr>
              <a:t>paperisena</a:t>
            </a:r>
            <a:r>
              <a:rPr lang="en-US" sz="2000">
                <a:latin typeface="Calibri"/>
                <a:ea typeface="Calibri"/>
                <a:cs typeface="Poppins"/>
              </a:rPr>
              <a:t> </a:t>
            </a:r>
            <a:r>
              <a:rPr lang="en-US" sz="2000" err="1">
                <a:latin typeface="Calibri"/>
                <a:ea typeface="Calibri"/>
                <a:cs typeface="Poppins"/>
              </a:rPr>
              <a:t>ryhmille</a:t>
            </a:r>
            <a:r>
              <a:rPr lang="en-US" sz="2000">
                <a:latin typeface="Calibri"/>
                <a:ea typeface="Calibri"/>
                <a:cs typeface="Poppins"/>
              </a:rPr>
              <a:t>. </a:t>
            </a:r>
            <a:r>
              <a:rPr lang="en-US" sz="2000" err="1">
                <a:latin typeface="Calibri"/>
                <a:ea typeface="Calibri"/>
                <a:cs typeface="Poppins"/>
              </a:rPr>
              <a:t>Tarinat</a:t>
            </a:r>
            <a:r>
              <a:rPr lang="en-US" sz="2000">
                <a:latin typeface="Calibri"/>
                <a:ea typeface="Calibri"/>
                <a:cs typeface="Poppins"/>
              </a:rPr>
              <a:t> </a:t>
            </a:r>
            <a:r>
              <a:rPr lang="en-US" sz="2000" err="1">
                <a:latin typeface="Calibri"/>
                <a:ea typeface="Calibri"/>
                <a:cs typeface="Poppins"/>
              </a:rPr>
              <a:t>dioilla</a:t>
            </a:r>
            <a:r>
              <a:rPr lang="en-US" sz="2000">
                <a:latin typeface="Calibri"/>
                <a:ea typeface="Calibri"/>
                <a:cs typeface="Poppins"/>
              </a:rPr>
              <a:t> 10-15. </a:t>
            </a:r>
          </a:p>
          <a:p>
            <a:pPr marL="457200" lvl="1" indent="0">
              <a:buNone/>
            </a:pPr>
            <a:endParaRPr lang="en-US" sz="2000">
              <a:latin typeface="Calibri"/>
              <a:ea typeface="Calibri"/>
              <a:cs typeface="Poppins" panose="00000500000000000000" pitchFamily="2" charset="0"/>
            </a:endParaRPr>
          </a:p>
          <a:p>
            <a:pPr marL="457200" lvl="1" indent="0">
              <a:buNone/>
            </a:pPr>
            <a:endParaRPr lang="en-US" sz="2000">
              <a:latin typeface="Calibri"/>
              <a:ea typeface="Calibri"/>
              <a:cs typeface="Poppins" panose="00000500000000000000" pitchFamily="2" charset="0"/>
            </a:endParaRPr>
          </a:p>
        </p:txBody>
      </p:sp>
      <p:grpSp>
        <p:nvGrpSpPr>
          <p:cNvPr id="18" name="Ryhmä 17">
            <a:extLst>
              <a:ext uri="{FF2B5EF4-FFF2-40B4-BE49-F238E27FC236}">
                <a16:creationId xmlns:a16="http://schemas.microsoft.com/office/drawing/2014/main" id="{FD02D375-8B6D-4858-D9F5-D1DD50A511D8}"/>
              </a:ext>
            </a:extLst>
          </p:cNvPr>
          <p:cNvGrpSpPr/>
          <p:nvPr/>
        </p:nvGrpSpPr>
        <p:grpSpPr>
          <a:xfrm>
            <a:off x="5857005" y="6256623"/>
            <a:ext cx="2821631" cy="511015"/>
            <a:chOff x="5857005" y="6256623"/>
            <a:chExt cx="2821631" cy="511015"/>
          </a:xfrm>
        </p:grpSpPr>
        <p:pic>
          <p:nvPicPr>
            <p:cNvPr id="11" name="Kuva 10" descr="Kuva, joka sisältää kohteen musta, pimeys&#10;&#10;Kuvaus luotu automaattisesti">
              <a:extLst>
                <a:ext uri="{FF2B5EF4-FFF2-40B4-BE49-F238E27FC236}">
                  <a16:creationId xmlns:a16="http://schemas.microsoft.com/office/drawing/2014/main" id="{BD58B4C7-BF01-EBC3-C2C9-A071AD0F00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236" y="6383989"/>
              <a:ext cx="1440996" cy="342828"/>
            </a:xfrm>
            <a:prstGeom prst="rect">
              <a:avLst/>
            </a:prstGeom>
          </p:spPr>
        </p:pic>
        <p:pic>
          <p:nvPicPr>
            <p:cNvPr id="13" name="Kuva 12" descr="Kuva, joka sisältää kohteen Grafiikka, symboli, Fontti, graafinen suunnittelu&#10;&#10;Kuvaus luotu automaattisesti">
              <a:extLst>
                <a:ext uri="{FF2B5EF4-FFF2-40B4-BE49-F238E27FC236}">
                  <a16:creationId xmlns:a16="http://schemas.microsoft.com/office/drawing/2014/main" id="{D63E6EA1-CAD9-A3F5-46E6-7C0601551C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005" y="6361611"/>
              <a:ext cx="387584" cy="387584"/>
            </a:xfrm>
            <a:prstGeom prst="rect">
              <a:avLst/>
            </a:prstGeom>
          </p:spPr>
        </p:pic>
        <p:pic>
          <p:nvPicPr>
            <p:cNvPr id="17" name="Kuva 16" descr="Kuva, joka sisältää kohteen Grafiikka, graafinen suunnittelu, ympyrä, Fontti&#10;&#10;Kuvaus luotu automaattisesti">
              <a:extLst>
                <a:ext uri="{FF2B5EF4-FFF2-40B4-BE49-F238E27FC236}">
                  <a16:creationId xmlns:a16="http://schemas.microsoft.com/office/drawing/2014/main" id="{F63011A5-1F9E-4407-034C-DEA47DF9AF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272" y="6256623"/>
              <a:ext cx="906364" cy="511015"/>
            </a:xfrm>
            <a:prstGeom prst="rect">
              <a:avLst/>
            </a:prstGeom>
          </p:spPr>
        </p:pic>
      </p:grpSp>
    </p:spTree>
    <p:extLst>
      <p:ext uri="{BB962C8B-B14F-4D97-AF65-F5344CB8AC3E}">
        <p14:creationId xmlns:p14="http://schemas.microsoft.com/office/powerpoint/2010/main" val="4253285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6E91D-69C2-18B9-3C30-CFA9C9EC4A45}"/>
            </a:ext>
          </a:extLst>
        </p:cNvPr>
        <p:cNvGrpSpPr/>
        <p:nvPr/>
      </p:nvGrpSpPr>
      <p:grpSpPr>
        <a:xfrm>
          <a:off x="0" y="0"/>
          <a:ext cx="0" cy="0"/>
          <a:chOff x="0" y="0"/>
          <a:chExt cx="0" cy="0"/>
        </a:xfrm>
      </p:grpSpPr>
      <p:sp>
        <p:nvSpPr>
          <p:cNvPr id="7" name="Otsikko 6">
            <a:extLst>
              <a:ext uri="{FF2B5EF4-FFF2-40B4-BE49-F238E27FC236}">
                <a16:creationId xmlns:a16="http://schemas.microsoft.com/office/drawing/2014/main" id="{E7DFDCAD-385C-4C86-A8F2-036BFD3CE33A}"/>
              </a:ext>
            </a:extLst>
          </p:cNvPr>
          <p:cNvSpPr>
            <a:spLocks noGrp="1"/>
          </p:cNvSpPr>
          <p:nvPr>
            <p:ph type="ctrTitle"/>
          </p:nvPr>
        </p:nvSpPr>
        <p:spPr/>
        <p:txBody>
          <a:bodyPr/>
          <a:lstStyle/>
          <a:p>
            <a:r>
              <a:rPr lang="fi-FI"/>
              <a:t> </a:t>
            </a:r>
            <a:endParaRPr lang="fi-FI">
              <a:ea typeface="Calibri Light"/>
              <a:cs typeface="Calibri Light"/>
            </a:endParaRPr>
          </a:p>
        </p:txBody>
      </p:sp>
      <p:sp>
        <p:nvSpPr>
          <p:cNvPr id="4" name="Tekstiruutu 3">
            <a:extLst>
              <a:ext uri="{FF2B5EF4-FFF2-40B4-BE49-F238E27FC236}">
                <a16:creationId xmlns:a16="http://schemas.microsoft.com/office/drawing/2014/main" id="{5DD2F323-FA30-DA03-6131-AB144A96F16C}"/>
              </a:ext>
            </a:extLst>
          </p:cNvPr>
          <p:cNvSpPr txBox="1"/>
          <p:nvPr/>
        </p:nvSpPr>
        <p:spPr>
          <a:xfrm>
            <a:off x="347980" y="1411427"/>
            <a:ext cx="6906260" cy="5293757"/>
          </a:xfrm>
          <a:prstGeom prst="rect">
            <a:avLst/>
          </a:prstGeom>
          <a:noFill/>
        </p:spPr>
        <p:txBody>
          <a:bodyPr wrap="square" lIns="91440" tIns="45720" rIns="91440" bIns="45720" anchor="t">
            <a:spAutoFit/>
          </a:bodyPr>
          <a:lstStyle/>
          <a:p>
            <a:pPr eaLnBrk="0" fontAlgn="base" hangingPunct="0">
              <a:spcAft>
                <a:spcPts val="600"/>
              </a:spcAft>
              <a:defRPr/>
            </a:pPr>
            <a:r>
              <a:rPr kumimoji="0" lang="fi-FI" altLang="fi-FI" sz="1800" b="1" i="0" u="none" strike="noStrike" kern="1200" cap="none" spc="0" normalizeH="0" baseline="0" noProof="0">
                <a:ln>
                  <a:noFill/>
                </a:ln>
                <a:solidFill>
                  <a:prstClr val="black"/>
                </a:solidFill>
                <a:effectLst/>
                <a:uLnTx/>
                <a:uFillTx/>
                <a:latin typeface="Poppins"/>
                <a:cs typeface="Poppins"/>
              </a:rPr>
              <a:t>Ryhmätyö: Tutustukaa n. 3-4 henkilön ryhmässä </a:t>
            </a:r>
            <a:r>
              <a:rPr lang="fi-FI" altLang="fi-FI" b="1">
                <a:solidFill>
                  <a:prstClr val="black"/>
                </a:solidFill>
                <a:latin typeface="Poppins"/>
                <a:cs typeface="Poppins"/>
              </a:rPr>
              <a:t>teille jaettuun </a:t>
            </a:r>
            <a:r>
              <a:rPr kumimoji="0" lang="fi-FI" altLang="fi-FI" sz="1800" b="1" i="0" u="none" strike="noStrike" kern="1200" cap="none" spc="0" normalizeH="0" baseline="0" noProof="0">
                <a:ln>
                  <a:noFill/>
                </a:ln>
                <a:solidFill>
                  <a:prstClr val="black"/>
                </a:solidFill>
                <a:effectLst/>
                <a:uLnTx/>
                <a:uFillTx/>
                <a:latin typeface="Poppins"/>
                <a:cs typeface="Poppins"/>
              </a:rPr>
              <a:t>tarinaan. </a:t>
            </a:r>
            <a:r>
              <a:rPr lang="fi-FI" altLang="fi-FI" b="1">
                <a:solidFill>
                  <a:prstClr val="black"/>
                </a:solidFill>
                <a:latin typeface="Poppins"/>
                <a:cs typeface="Poppins"/>
              </a:rPr>
              <a:t>Etsikää ja </a:t>
            </a:r>
            <a:r>
              <a:rPr kumimoji="0" lang="fi-FI" altLang="fi-FI" sz="1800" b="1" i="0" u="none" strike="noStrike" kern="1200" cap="none" spc="0" normalizeH="0" baseline="0" noProof="0">
                <a:ln>
                  <a:noFill/>
                </a:ln>
                <a:solidFill>
                  <a:prstClr val="black"/>
                </a:solidFill>
                <a:effectLst/>
                <a:uLnTx/>
                <a:uFillTx/>
                <a:latin typeface="Poppins"/>
                <a:cs typeface="Poppins"/>
              </a:rPr>
              <a:t>pohtikaa yhdessä ratkaisuja kysymyksiin: </a:t>
            </a:r>
          </a:p>
          <a:p>
            <a:pPr marL="742950" marR="0" lvl="1"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Mitkä asiat tarinassa tuottavat sen päähenkilölle digitaalista hyvinvointia? </a:t>
            </a:r>
          </a:p>
          <a:p>
            <a:pPr marL="742950" marR="0" lvl="1"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Mitä digitaalista hyvinvointia uhkaavia ongelmia löydätte? </a:t>
            </a:r>
          </a:p>
          <a:p>
            <a:pPr marL="742950" marR="0" lvl="1"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fi-FI" sz="1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Mitä ratkaisuja keksitte löytämiinne ongelmiin? </a:t>
            </a:r>
          </a:p>
          <a:p>
            <a:pPr marL="742950" marR="0" lvl="1"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lang="fi-FI">
              <a:solidFill>
                <a:srgbClr val="000000"/>
              </a:solidFill>
              <a:latin typeface="Poppins" panose="00000500000000000000" pitchFamily="2" charset="0"/>
              <a:cs typeface="Poppins" panose="00000500000000000000" pitchFamily="2" charset="0"/>
            </a:endParaRPr>
          </a:p>
          <a:p>
            <a:pPr marR="0" lvl="1" algn="l" defTabSz="914400" rtl="0" eaLnBrk="1" fontAlgn="base" latinLnBrk="0" hangingPunct="1">
              <a:lnSpc>
                <a:spcPct val="100000"/>
              </a:lnSpc>
              <a:spcBef>
                <a:spcPts val="0"/>
              </a:spcBef>
              <a:spcAft>
                <a:spcPts val="600"/>
              </a:spcAft>
              <a:buClrTx/>
              <a:buSzTx/>
              <a:tabLst/>
              <a:defRPr/>
            </a:pPr>
            <a:r>
              <a:rPr kumimoji="0" lang="fi-FI"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Extratehtävä nopeille: </a:t>
            </a:r>
            <a:r>
              <a:rPr kumimoji="0" lang="fi-FI" sz="1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Osaatteko jaotella löytämänne teemat näiden otsikoiden alle?</a:t>
            </a:r>
          </a:p>
          <a:p>
            <a:pPr marL="742950" lvl="1" indent="-285750" fontAlgn="base">
              <a:spcAft>
                <a:spcPts val="600"/>
              </a:spcAft>
              <a:buFont typeface="Arial" panose="020B0604020202020204" pitchFamily="34" charset="0"/>
              <a:buChar char="•"/>
              <a:defRPr/>
            </a:pPr>
            <a:r>
              <a:rPr lang="fi-FI" altLang="fi-FI" sz="1800">
                <a:latin typeface="Poppins" panose="00000500000000000000" pitchFamily="2" charset="0"/>
                <a:cs typeface="Poppins" panose="00000500000000000000" pitchFamily="2" charset="0"/>
              </a:rPr>
              <a:t>Digitaalinen voimaantuminen </a:t>
            </a:r>
          </a:p>
          <a:p>
            <a:pPr marL="742950" lvl="1" indent="-285750" fontAlgn="base">
              <a:spcAft>
                <a:spcPts val="600"/>
              </a:spcAft>
              <a:buFont typeface="Arial" panose="020B0604020202020204" pitchFamily="34" charset="0"/>
              <a:buChar char="•"/>
              <a:defRPr/>
            </a:pPr>
            <a:r>
              <a:rPr kumimoji="0" lang="fi-FI" altLang="fi-FI" sz="1800" i="0" u="none" strike="noStrike" cap="none" normalizeH="0" baseline="0">
                <a:ln>
                  <a:noFill/>
                </a:ln>
                <a:solidFill>
                  <a:schemeClr val="tx1"/>
                </a:solidFill>
                <a:effectLst/>
                <a:latin typeface="Poppins" panose="00000500000000000000" pitchFamily="2" charset="0"/>
                <a:cs typeface="Poppins" panose="00000500000000000000" pitchFamily="2" charset="0"/>
              </a:rPr>
              <a:t>Digitaalinen turvallisuus</a:t>
            </a:r>
          </a:p>
          <a:p>
            <a:pPr marL="742950" lvl="1" indent="-285750" fontAlgn="base">
              <a:spcAft>
                <a:spcPts val="600"/>
              </a:spcAft>
              <a:buFont typeface="Arial" panose="020B0604020202020204" pitchFamily="34" charset="0"/>
              <a:buChar char="•"/>
              <a:defRPr/>
            </a:pPr>
            <a:r>
              <a:rPr lang="fi-FI" altLang="fi-FI" sz="1800">
                <a:latin typeface="Poppins" panose="00000500000000000000" pitchFamily="2" charset="0"/>
                <a:cs typeface="Poppins" panose="00000500000000000000" pitchFamily="2" charset="0"/>
              </a:rPr>
              <a:t>Digitaalinen ergonomia</a:t>
            </a:r>
          </a:p>
          <a:p>
            <a:pPr marL="742950" lvl="1" indent="-285750" fontAlgn="base">
              <a:spcAft>
                <a:spcPts val="600"/>
              </a:spcAft>
              <a:buFont typeface="Arial" panose="020B0604020202020204" pitchFamily="34" charset="0"/>
              <a:buChar char="•"/>
              <a:defRPr/>
            </a:pPr>
            <a:endParaRPr lang="fi-FI" altLang="fi-FI" sz="1800" b="1">
              <a:latin typeface="Poppins" panose="00000500000000000000" pitchFamily="2" charset="0"/>
              <a:cs typeface="Poppins" panose="00000500000000000000" pitchFamily="2" charset="0"/>
            </a:endParaRPr>
          </a:p>
          <a:p>
            <a:pPr marL="742950" marR="0" lvl="1"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fi-FI" sz="1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endParaRPr>
          </a:p>
        </p:txBody>
      </p:sp>
      <p:sp>
        <p:nvSpPr>
          <p:cNvPr id="5" name="Otsikko 1">
            <a:extLst>
              <a:ext uri="{FF2B5EF4-FFF2-40B4-BE49-F238E27FC236}">
                <a16:creationId xmlns:a16="http://schemas.microsoft.com/office/drawing/2014/main" id="{A2BA13A1-CB09-FE63-A7B9-5888F546BBCF}"/>
              </a:ext>
            </a:extLst>
          </p:cNvPr>
          <p:cNvSpPr txBox="1">
            <a:spLocks/>
          </p:cNvSpPr>
          <p:nvPr/>
        </p:nvSpPr>
        <p:spPr>
          <a:xfrm>
            <a:off x="347980"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b="1">
                <a:latin typeface="Poppins"/>
                <a:ea typeface="Calibri Light"/>
                <a:cs typeface="Calibri Light"/>
              </a:rPr>
              <a:t>Ryhmätyö, osa 1</a:t>
            </a:r>
          </a:p>
        </p:txBody>
      </p:sp>
      <p:pic>
        <p:nvPicPr>
          <p:cNvPr id="6" name="Kuva 5" descr="Kuva, joka sisältää kohteen teksti, animaatio, kuvitus&#10;&#10;Kuvaus luotu automaattisesti">
            <a:extLst>
              <a:ext uri="{FF2B5EF4-FFF2-40B4-BE49-F238E27FC236}">
                <a16:creationId xmlns:a16="http://schemas.microsoft.com/office/drawing/2014/main" id="{0AE1FE67-2010-4DF8-A46D-F656C0ED4353}"/>
              </a:ext>
            </a:extLst>
          </p:cNvPr>
          <p:cNvPicPr>
            <a:picLocks noChangeAspect="1"/>
          </p:cNvPicPr>
          <p:nvPr/>
        </p:nvPicPr>
        <p:blipFill>
          <a:blip r:embed="rId2" cstate="print">
            <a:extLst>
              <a:ext uri="{28A0092B-C50C-407E-A947-70E740481C1C}">
                <a14:useLocalDpi xmlns:a14="http://schemas.microsoft.com/office/drawing/2010/main" val="0"/>
              </a:ext>
            </a:extLst>
          </a:blip>
          <a:srcRect t="14815" b="16366"/>
          <a:stretch/>
        </p:blipFill>
        <p:spPr>
          <a:xfrm>
            <a:off x="7254240" y="1087795"/>
            <a:ext cx="4499804" cy="4380113"/>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2" name="Ryhmä 1">
            <a:extLst>
              <a:ext uri="{FF2B5EF4-FFF2-40B4-BE49-F238E27FC236}">
                <a16:creationId xmlns:a16="http://schemas.microsoft.com/office/drawing/2014/main" id="{93CD4B8A-BC4C-0768-87FF-AD93915FA90D}"/>
              </a:ext>
            </a:extLst>
          </p:cNvPr>
          <p:cNvGrpSpPr/>
          <p:nvPr/>
        </p:nvGrpSpPr>
        <p:grpSpPr>
          <a:xfrm>
            <a:off x="5605780" y="6149621"/>
            <a:ext cx="3002555" cy="812163"/>
            <a:chOff x="5593423" y="6205770"/>
            <a:chExt cx="3002555" cy="812163"/>
          </a:xfrm>
        </p:grpSpPr>
        <p:grpSp>
          <p:nvGrpSpPr>
            <p:cNvPr id="3" name="Ryhmä 2">
              <a:extLst>
                <a:ext uri="{FF2B5EF4-FFF2-40B4-BE49-F238E27FC236}">
                  <a16:creationId xmlns:a16="http://schemas.microsoft.com/office/drawing/2014/main" id="{F6153FD1-C673-607A-5634-BA3254F69759}"/>
                </a:ext>
              </a:extLst>
            </p:cNvPr>
            <p:cNvGrpSpPr/>
            <p:nvPr/>
          </p:nvGrpSpPr>
          <p:grpSpPr>
            <a:xfrm>
              <a:off x="6741394" y="6423976"/>
              <a:ext cx="1854584" cy="375752"/>
              <a:chOff x="6741394" y="6423976"/>
              <a:chExt cx="1854584" cy="375752"/>
            </a:xfrm>
          </p:grpSpPr>
          <p:pic>
            <p:nvPicPr>
              <p:cNvPr id="9" name="Kuva 8" descr="Kuva, joka sisältää kohteen teksti, Fontti, Grafiikka, symboli&#10;&#10;Kuvaus luotu automaattisesti">
                <a:extLst>
                  <a:ext uri="{FF2B5EF4-FFF2-40B4-BE49-F238E27FC236}">
                    <a16:creationId xmlns:a16="http://schemas.microsoft.com/office/drawing/2014/main" id="{49B6690F-406F-6400-57C2-2FCA56A456E3}"/>
                  </a:ext>
                </a:extLst>
              </p:cNvPr>
              <p:cNvPicPr>
                <a:picLocks noChangeAspect="1"/>
              </p:cNvPicPr>
              <p:nvPr/>
            </p:nvPicPr>
            <p:blipFill>
              <a:blip r:embed="rId3"/>
              <a:stretch>
                <a:fillRect/>
              </a:stretch>
            </p:blipFill>
            <p:spPr>
              <a:xfrm>
                <a:off x="8322494" y="6442553"/>
                <a:ext cx="273484" cy="338599"/>
              </a:xfrm>
              <a:prstGeom prst="rect">
                <a:avLst/>
              </a:prstGeom>
            </p:spPr>
          </p:pic>
          <p:pic>
            <p:nvPicPr>
              <p:cNvPr id="10" name="Kuva 9" descr="Kuva, joka sisältää kohteen teksti, Fontti, kuvakaappaus, Grafiikka&#10;&#10;Kuvaus luotu automaattisesti">
                <a:extLst>
                  <a:ext uri="{FF2B5EF4-FFF2-40B4-BE49-F238E27FC236}">
                    <a16:creationId xmlns:a16="http://schemas.microsoft.com/office/drawing/2014/main" id="{785A2713-9E05-9A84-49EA-465C8F8A01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394" y="6423976"/>
                <a:ext cx="1581100" cy="375752"/>
              </a:xfrm>
              <a:prstGeom prst="rect">
                <a:avLst/>
              </a:prstGeom>
            </p:spPr>
          </p:pic>
        </p:grpSp>
        <p:pic>
          <p:nvPicPr>
            <p:cNvPr id="8" name="Kuva 7" descr="Kuva, joka sisältää kohteen Grafiikka, Fontti, logo, graafinen suunnittelu&#10;&#10;Kuvaus luotu automaattisesti">
              <a:extLst>
                <a:ext uri="{FF2B5EF4-FFF2-40B4-BE49-F238E27FC236}">
                  <a16:creationId xmlns:a16="http://schemas.microsoft.com/office/drawing/2014/main" id="{2AD7E880-5A27-6CD8-838A-D5CA122F38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3423" y="6205770"/>
              <a:ext cx="1501383" cy="812163"/>
            </a:xfrm>
            <a:prstGeom prst="rect">
              <a:avLst/>
            </a:prstGeom>
          </p:spPr>
        </p:pic>
      </p:grpSp>
    </p:spTree>
    <p:extLst>
      <p:ext uri="{BB962C8B-B14F-4D97-AF65-F5344CB8AC3E}">
        <p14:creationId xmlns:p14="http://schemas.microsoft.com/office/powerpoint/2010/main" val="1935401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C3207-0444-50BD-8AD3-2B6CE290AA95}"/>
            </a:ext>
          </a:extLst>
        </p:cNvPr>
        <p:cNvGrpSpPr/>
        <p:nvPr/>
      </p:nvGrpSpPr>
      <p:grpSpPr>
        <a:xfrm>
          <a:off x="0" y="0"/>
          <a:ext cx="0" cy="0"/>
          <a:chOff x="0" y="0"/>
          <a:chExt cx="0" cy="0"/>
        </a:xfrm>
      </p:grpSpPr>
      <p:sp>
        <p:nvSpPr>
          <p:cNvPr id="7" name="Otsikko 6">
            <a:extLst>
              <a:ext uri="{FF2B5EF4-FFF2-40B4-BE49-F238E27FC236}">
                <a16:creationId xmlns:a16="http://schemas.microsoft.com/office/drawing/2014/main" id="{2B9ABA3B-59C4-A910-09C5-C206E098CB56}"/>
              </a:ext>
            </a:extLst>
          </p:cNvPr>
          <p:cNvSpPr>
            <a:spLocks noGrp="1"/>
          </p:cNvSpPr>
          <p:nvPr>
            <p:ph type="ctrTitle"/>
          </p:nvPr>
        </p:nvSpPr>
        <p:spPr/>
        <p:txBody>
          <a:bodyPr/>
          <a:lstStyle/>
          <a:p>
            <a:r>
              <a:rPr lang="fi-FI"/>
              <a:t> </a:t>
            </a:r>
            <a:endParaRPr lang="fi-FI">
              <a:ea typeface="Calibri Light"/>
              <a:cs typeface="Calibri Light"/>
            </a:endParaRPr>
          </a:p>
        </p:txBody>
      </p:sp>
      <p:sp>
        <p:nvSpPr>
          <p:cNvPr id="4" name="Tekstiruutu 3">
            <a:extLst>
              <a:ext uri="{FF2B5EF4-FFF2-40B4-BE49-F238E27FC236}">
                <a16:creationId xmlns:a16="http://schemas.microsoft.com/office/drawing/2014/main" id="{7C81E68A-EAFE-4CDB-C55A-D771597DC3DD}"/>
              </a:ext>
            </a:extLst>
          </p:cNvPr>
          <p:cNvSpPr txBox="1"/>
          <p:nvPr/>
        </p:nvSpPr>
        <p:spPr>
          <a:xfrm>
            <a:off x="347980" y="1462227"/>
            <a:ext cx="5504180" cy="5493812"/>
          </a:xfrm>
          <a:prstGeom prst="rect">
            <a:avLst/>
          </a:prstGeom>
          <a:noFill/>
        </p:spPr>
        <p:txBody>
          <a:bodyPr wrap="square" lIns="91440" tIns="45720" rIns="91440" bIns="45720" anchor="t">
            <a:spAutoFit/>
          </a:bodyPr>
          <a:lstStyle/>
          <a:p>
            <a:pPr eaLnBrk="0" fontAlgn="base" hangingPunct="0">
              <a:spcAft>
                <a:spcPts val="600"/>
              </a:spcAft>
              <a:defRPr/>
            </a:pPr>
            <a:r>
              <a:rPr kumimoji="0" lang="fi-FI" altLang="fi-FI" sz="1800" b="1" i="0" u="none" strike="noStrike" kern="1200" cap="none" spc="0" normalizeH="0" baseline="0" noProof="0">
                <a:ln>
                  <a:noFill/>
                </a:ln>
                <a:solidFill>
                  <a:prstClr val="black"/>
                </a:solidFill>
                <a:effectLst/>
                <a:uLnTx/>
                <a:uFillTx/>
                <a:latin typeface="Poppins"/>
                <a:cs typeface="Poppins"/>
              </a:rPr>
              <a:t>Jokainen ryhmä vuorollaan esittelee </a:t>
            </a:r>
            <a:r>
              <a:rPr lang="fi-FI" altLang="fi-FI" b="1">
                <a:solidFill>
                  <a:prstClr val="black"/>
                </a:solidFill>
                <a:latin typeface="Poppins"/>
                <a:cs typeface="Poppins"/>
              </a:rPr>
              <a:t>tarinansa ja siitä </a:t>
            </a:r>
            <a:r>
              <a:rPr kumimoji="0" lang="fi-FI" altLang="fi-FI" sz="1800" b="1" i="0" u="none" strike="noStrike" kern="1200" cap="none" spc="0" normalizeH="0" baseline="0" noProof="0">
                <a:ln>
                  <a:noFill/>
                </a:ln>
                <a:solidFill>
                  <a:prstClr val="black"/>
                </a:solidFill>
                <a:effectLst/>
                <a:uLnTx/>
                <a:uFillTx/>
                <a:latin typeface="Poppins"/>
                <a:cs typeface="Poppins"/>
              </a:rPr>
              <a:t>löytämänsä </a:t>
            </a:r>
            <a:r>
              <a:rPr lang="fi-FI" altLang="fi-FI" b="1">
                <a:solidFill>
                  <a:prstClr val="black"/>
                </a:solidFill>
                <a:latin typeface="Poppins"/>
                <a:cs typeface="Poppins"/>
              </a:rPr>
              <a:t>teemat</a:t>
            </a:r>
            <a:r>
              <a:rPr kumimoji="0" lang="fi-FI" altLang="fi-FI" sz="1800" b="1" i="0" u="none" strike="noStrike" kern="1200" cap="none" spc="0" normalizeH="0" baseline="0" noProof="0">
                <a:ln>
                  <a:noFill/>
                </a:ln>
                <a:solidFill>
                  <a:prstClr val="black"/>
                </a:solidFill>
                <a:effectLst/>
                <a:uLnTx/>
                <a:uFillTx/>
                <a:latin typeface="Poppins"/>
                <a:cs typeface="Poppins"/>
              </a:rPr>
              <a:t>: </a:t>
            </a:r>
            <a:endParaRPr lang="fi-FI" altLang="fi-FI" b="1">
              <a:solidFill>
                <a:prstClr val="black"/>
              </a:solidFill>
              <a:latin typeface="Poppins"/>
              <a:cs typeface="Poppins"/>
            </a:endParaRPr>
          </a:p>
          <a:p>
            <a:pPr marL="342900" marR="0" lvl="0" indent="-342900" algn="l" defTabSz="914400" rtl="0" eaLnBrk="0" fontAlgn="base" latinLnBrk="0" hangingPunct="0">
              <a:lnSpc>
                <a:spcPct val="100000"/>
              </a:lnSpc>
              <a:spcBef>
                <a:spcPts val="0"/>
              </a:spcBef>
              <a:spcAft>
                <a:spcPts val="600"/>
              </a:spcAft>
              <a:buClrTx/>
              <a:buSzTx/>
              <a:buAutoNum type="arabicPeriod"/>
              <a:tabLst/>
              <a:defRPr/>
            </a:pPr>
            <a:r>
              <a:rPr kumimoji="0" lang="fi-FI" sz="1800" b="1" i="0" u="none" strike="noStrike" kern="1200" cap="none" spc="0" normalizeH="0" baseline="0" noProof="0">
                <a:ln>
                  <a:noFill/>
                </a:ln>
                <a:solidFill>
                  <a:prstClr val="black"/>
                </a:solidFill>
                <a:effectLst/>
                <a:uLnTx/>
                <a:uFillTx/>
                <a:latin typeface="Poppins"/>
                <a:cs typeface="Poppins"/>
              </a:rPr>
              <a:t>Esitelkää aluksi </a:t>
            </a:r>
            <a:r>
              <a:rPr lang="fi-FI" b="1">
                <a:solidFill>
                  <a:srgbClr val="000000"/>
                </a:solidFill>
                <a:latin typeface="Poppins"/>
                <a:cs typeface="Poppins"/>
              </a:rPr>
              <a:t>m</a:t>
            </a:r>
            <a:r>
              <a:rPr kumimoji="0" lang="fi-FI" sz="1800" b="1" i="0" u="none" strike="noStrike" kern="1200" cap="none" spc="0" normalizeH="0" baseline="0" noProof="0">
                <a:ln>
                  <a:noFill/>
                </a:ln>
                <a:solidFill>
                  <a:srgbClr val="000000"/>
                </a:solidFill>
                <a:effectLst/>
                <a:uLnTx/>
                <a:uFillTx/>
                <a:latin typeface="Poppins"/>
                <a:cs typeface="Poppins"/>
              </a:rPr>
              <a:t>itkä asiat tarinassa tuottavat sen päähenkilölle digitaalista hyvinvointia? </a:t>
            </a:r>
            <a:endParaRPr lang="fi-FI" sz="1800" b="1" i="0" u="none" strike="noStrike" kern="1200" cap="none" spc="0" normalizeH="0" baseline="0" noProof="0">
              <a:ln>
                <a:noFill/>
              </a:ln>
              <a:solidFill>
                <a:srgbClr val="000000"/>
              </a:solidFill>
              <a:effectLst/>
              <a:uLnTx/>
              <a:uFillTx/>
              <a:latin typeface="Poppins"/>
              <a:cs typeface="Poppins"/>
            </a:endParaRPr>
          </a:p>
          <a:p>
            <a:pPr marL="342900" marR="0" lvl="0" indent="-342900" algn="l" defTabSz="914400" rtl="0" eaLnBrk="0" fontAlgn="base" latinLnBrk="0" hangingPunct="0">
              <a:lnSpc>
                <a:spcPct val="100000"/>
              </a:lnSpc>
              <a:spcBef>
                <a:spcPts val="0"/>
              </a:spcBef>
              <a:spcAft>
                <a:spcPts val="600"/>
              </a:spcAft>
              <a:buClrTx/>
              <a:buSzTx/>
              <a:buAutoNum type="arabicPeriod"/>
              <a:tabLst/>
              <a:defRPr/>
            </a:pPr>
            <a:r>
              <a:rPr lang="fi-FI" b="1">
                <a:solidFill>
                  <a:srgbClr val="000000"/>
                </a:solidFill>
                <a:latin typeface="Poppins" panose="00000500000000000000" pitchFamily="2" charset="0"/>
                <a:cs typeface="Poppins" panose="00000500000000000000" pitchFamily="2" charset="0"/>
              </a:rPr>
              <a:t>Seuraavaksi esitelkää m</a:t>
            </a:r>
            <a:r>
              <a:rPr kumimoji="0" lang="fi-FI"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itä digitaalista hyvinvointia uhkaavia ongelmia löysitte</a:t>
            </a:r>
            <a:r>
              <a:rPr lang="fi-FI" b="1">
                <a:solidFill>
                  <a:srgbClr val="000000"/>
                </a:solidFill>
                <a:latin typeface="Poppins" panose="00000500000000000000" pitchFamily="2" charset="0"/>
                <a:cs typeface="Poppins" panose="00000500000000000000" pitchFamily="2" charset="0"/>
              </a:rPr>
              <a:t> ja mitä </a:t>
            </a:r>
            <a:r>
              <a:rPr kumimoji="0" lang="fi-FI"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ratkaisuehdotuksia keksitte löytämiinne ongelmiin? </a:t>
            </a:r>
          </a:p>
          <a:p>
            <a:pPr marR="0" lvl="1" algn="l" defTabSz="914400" rtl="0" eaLnBrk="1" fontAlgn="base" latinLnBrk="0" hangingPunct="1">
              <a:lnSpc>
                <a:spcPct val="100000"/>
              </a:lnSpc>
              <a:spcBef>
                <a:spcPts val="0"/>
              </a:spcBef>
              <a:spcAft>
                <a:spcPts val="600"/>
              </a:spcAft>
              <a:buClrTx/>
              <a:buSzTx/>
              <a:tabLst/>
              <a:defRPr/>
            </a:pPr>
            <a:endParaRPr lang="fi-FI" noProof="0">
              <a:solidFill>
                <a:srgbClr val="000000"/>
              </a:solidFill>
              <a:latin typeface="Poppins" panose="00000500000000000000" pitchFamily="2" charset="0"/>
              <a:cs typeface="Poppins" panose="00000500000000000000" pitchFamily="2" charset="0"/>
            </a:endParaRPr>
          </a:p>
          <a:p>
            <a:pPr marR="0" lvl="1" algn="l" defTabSz="914400" rtl="0" eaLnBrk="1" fontAlgn="base" latinLnBrk="0" hangingPunct="1">
              <a:lnSpc>
                <a:spcPct val="100000"/>
              </a:lnSpc>
              <a:spcBef>
                <a:spcPts val="0"/>
              </a:spcBef>
              <a:spcAft>
                <a:spcPts val="600"/>
              </a:spcAft>
              <a:buClrTx/>
              <a:buSzTx/>
              <a:tabLst/>
              <a:defRPr/>
            </a:pPr>
            <a:r>
              <a:rPr lang="fi-FI">
                <a:solidFill>
                  <a:srgbClr val="000000"/>
                </a:solidFill>
                <a:latin typeface="Poppins" panose="00000500000000000000" pitchFamily="2" charset="0"/>
                <a:cs typeface="Poppins" panose="00000500000000000000" pitchFamily="2" charset="0"/>
              </a:rPr>
              <a:t>Jaotelkaa yhdessä</a:t>
            </a:r>
            <a:r>
              <a:rPr kumimoji="0" lang="fi-FI" sz="1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 teemat näiden otsikoiden alle:</a:t>
            </a:r>
          </a:p>
          <a:p>
            <a:pPr marL="742950" lvl="1" indent="-285750" fontAlgn="base">
              <a:spcAft>
                <a:spcPts val="600"/>
              </a:spcAft>
              <a:buFont typeface="Arial" panose="020B0604020202020204" pitchFamily="34" charset="0"/>
              <a:buChar char="•"/>
              <a:defRPr/>
            </a:pPr>
            <a:r>
              <a:rPr lang="fi-FI" altLang="fi-FI" sz="1800">
                <a:latin typeface="Poppins" panose="00000500000000000000" pitchFamily="2" charset="0"/>
                <a:cs typeface="Poppins" panose="00000500000000000000" pitchFamily="2" charset="0"/>
              </a:rPr>
              <a:t>Digitaalinen voimaantuminen </a:t>
            </a:r>
          </a:p>
          <a:p>
            <a:pPr marL="742950" lvl="1" indent="-285750" fontAlgn="base">
              <a:spcAft>
                <a:spcPts val="600"/>
              </a:spcAft>
              <a:buFont typeface="Arial" panose="020B0604020202020204" pitchFamily="34" charset="0"/>
              <a:buChar char="•"/>
              <a:defRPr/>
            </a:pPr>
            <a:r>
              <a:rPr kumimoji="0" lang="fi-FI" altLang="fi-FI" sz="1800" i="0" u="none" strike="noStrike" cap="none" normalizeH="0" baseline="0">
                <a:ln>
                  <a:noFill/>
                </a:ln>
                <a:solidFill>
                  <a:schemeClr val="tx1"/>
                </a:solidFill>
                <a:effectLst/>
                <a:latin typeface="Poppins" panose="00000500000000000000" pitchFamily="2" charset="0"/>
                <a:cs typeface="Poppins" panose="00000500000000000000" pitchFamily="2" charset="0"/>
              </a:rPr>
              <a:t>Digitaalinen turvallisuus</a:t>
            </a:r>
          </a:p>
          <a:p>
            <a:pPr marL="742950" lvl="1" indent="-285750" fontAlgn="base">
              <a:spcAft>
                <a:spcPts val="600"/>
              </a:spcAft>
              <a:buFont typeface="Arial" panose="020B0604020202020204" pitchFamily="34" charset="0"/>
              <a:buChar char="•"/>
              <a:defRPr/>
            </a:pPr>
            <a:r>
              <a:rPr lang="fi-FI" altLang="fi-FI" sz="1800">
                <a:latin typeface="Poppins" panose="00000500000000000000" pitchFamily="2" charset="0"/>
                <a:cs typeface="Poppins" panose="00000500000000000000" pitchFamily="2" charset="0"/>
              </a:rPr>
              <a:t>Digitaalinen ergonomia</a:t>
            </a:r>
          </a:p>
          <a:p>
            <a:pPr marL="742950" lvl="1" indent="-285750" fontAlgn="base">
              <a:spcAft>
                <a:spcPts val="600"/>
              </a:spcAft>
              <a:buFont typeface="Arial" panose="020B0604020202020204" pitchFamily="34" charset="0"/>
              <a:buChar char="•"/>
              <a:defRPr/>
            </a:pPr>
            <a:endParaRPr lang="fi-FI" altLang="fi-FI" sz="1800" b="1">
              <a:latin typeface="Poppins" panose="00000500000000000000" pitchFamily="2" charset="0"/>
              <a:cs typeface="Poppins" panose="00000500000000000000" pitchFamily="2" charset="0"/>
            </a:endParaRPr>
          </a:p>
          <a:p>
            <a:pPr marL="742950" marR="0" lvl="1"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fi-FI" sz="1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endParaRPr>
          </a:p>
        </p:txBody>
      </p:sp>
      <p:sp>
        <p:nvSpPr>
          <p:cNvPr id="5" name="Otsikko 1">
            <a:extLst>
              <a:ext uri="{FF2B5EF4-FFF2-40B4-BE49-F238E27FC236}">
                <a16:creationId xmlns:a16="http://schemas.microsoft.com/office/drawing/2014/main" id="{6E350057-9150-551A-5DC9-BAC82F295F8D}"/>
              </a:ext>
            </a:extLst>
          </p:cNvPr>
          <p:cNvSpPr txBox="1">
            <a:spLocks/>
          </p:cNvSpPr>
          <p:nvPr/>
        </p:nvSpPr>
        <p:spPr>
          <a:xfrm>
            <a:off x="347980" y="0"/>
            <a:ext cx="11173460" cy="1325563"/>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b="1">
                <a:latin typeface="Poppins"/>
                <a:ea typeface="Calibri Light"/>
                <a:cs typeface="Calibri Light"/>
              </a:rPr>
              <a:t>Ryhmätyön 1 yhteinen koonti</a:t>
            </a:r>
          </a:p>
        </p:txBody>
      </p:sp>
      <p:pic>
        <p:nvPicPr>
          <p:cNvPr id="6" name="Kuva 5" descr="Kuva, joka sisältää kohteen teksti, animaatio, kuvitus&#10;&#10;Kuvaus luotu automaattisesti">
            <a:extLst>
              <a:ext uri="{FF2B5EF4-FFF2-40B4-BE49-F238E27FC236}">
                <a16:creationId xmlns:a16="http://schemas.microsoft.com/office/drawing/2014/main" id="{09B5637D-8D3E-3E1D-F1BC-D80E76828275}"/>
              </a:ext>
            </a:extLst>
          </p:cNvPr>
          <p:cNvPicPr>
            <a:picLocks noChangeAspect="1"/>
          </p:cNvPicPr>
          <p:nvPr/>
        </p:nvPicPr>
        <p:blipFill>
          <a:blip r:embed="rId2" cstate="print">
            <a:extLst>
              <a:ext uri="{28A0092B-C50C-407E-A947-70E740481C1C}">
                <a14:useLocalDpi xmlns:a14="http://schemas.microsoft.com/office/drawing/2010/main" val="0"/>
              </a:ext>
            </a:extLst>
          </a:blip>
          <a:srcRect t="14815" b="16366"/>
          <a:stretch/>
        </p:blipFill>
        <p:spPr>
          <a:xfrm>
            <a:off x="6696686" y="1462227"/>
            <a:ext cx="4708207" cy="45829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2" name="Ryhmä 1">
            <a:extLst>
              <a:ext uri="{FF2B5EF4-FFF2-40B4-BE49-F238E27FC236}">
                <a16:creationId xmlns:a16="http://schemas.microsoft.com/office/drawing/2014/main" id="{30B080BF-FD64-3216-4659-21A140A29074}"/>
              </a:ext>
            </a:extLst>
          </p:cNvPr>
          <p:cNvGrpSpPr/>
          <p:nvPr/>
        </p:nvGrpSpPr>
        <p:grpSpPr>
          <a:xfrm>
            <a:off x="5654655" y="6181864"/>
            <a:ext cx="3002555" cy="812163"/>
            <a:chOff x="5593423" y="6205770"/>
            <a:chExt cx="3002555" cy="812163"/>
          </a:xfrm>
        </p:grpSpPr>
        <p:grpSp>
          <p:nvGrpSpPr>
            <p:cNvPr id="3" name="Ryhmä 2">
              <a:extLst>
                <a:ext uri="{FF2B5EF4-FFF2-40B4-BE49-F238E27FC236}">
                  <a16:creationId xmlns:a16="http://schemas.microsoft.com/office/drawing/2014/main" id="{80A3E272-3A8B-D837-7D21-350C095D5EE2}"/>
                </a:ext>
              </a:extLst>
            </p:cNvPr>
            <p:cNvGrpSpPr/>
            <p:nvPr/>
          </p:nvGrpSpPr>
          <p:grpSpPr>
            <a:xfrm>
              <a:off x="6741394" y="6423976"/>
              <a:ext cx="1854584" cy="375752"/>
              <a:chOff x="6741394" y="6423976"/>
              <a:chExt cx="1854584" cy="375752"/>
            </a:xfrm>
          </p:grpSpPr>
          <p:pic>
            <p:nvPicPr>
              <p:cNvPr id="9" name="Kuva 8" descr="Kuva, joka sisältää kohteen teksti, Fontti, Grafiikka, symboli&#10;&#10;Kuvaus luotu automaattisesti">
                <a:extLst>
                  <a:ext uri="{FF2B5EF4-FFF2-40B4-BE49-F238E27FC236}">
                    <a16:creationId xmlns:a16="http://schemas.microsoft.com/office/drawing/2014/main" id="{AA36D2E6-9644-E20E-F274-AE233D5CB99D}"/>
                  </a:ext>
                </a:extLst>
              </p:cNvPr>
              <p:cNvPicPr>
                <a:picLocks noChangeAspect="1"/>
              </p:cNvPicPr>
              <p:nvPr/>
            </p:nvPicPr>
            <p:blipFill>
              <a:blip r:embed="rId3"/>
              <a:stretch>
                <a:fillRect/>
              </a:stretch>
            </p:blipFill>
            <p:spPr>
              <a:xfrm>
                <a:off x="8322494" y="6442553"/>
                <a:ext cx="273484" cy="338599"/>
              </a:xfrm>
              <a:prstGeom prst="rect">
                <a:avLst/>
              </a:prstGeom>
            </p:spPr>
          </p:pic>
          <p:pic>
            <p:nvPicPr>
              <p:cNvPr id="10" name="Kuva 9" descr="Kuva, joka sisältää kohteen teksti, Fontti, kuvakaappaus, Grafiikka&#10;&#10;Kuvaus luotu automaattisesti">
                <a:extLst>
                  <a:ext uri="{FF2B5EF4-FFF2-40B4-BE49-F238E27FC236}">
                    <a16:creationId xmlns:a16="http://schemas.microsoft.com/office/drawing/2014/main" id="{939D1850-A6E2-C761-4DC3-2C808614DD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394" y="6423976"/>
                <a:ext cx="1581100" cy="375752"/>
              </a:xfrm>
              <a:prstGeom prst="rect">
                <a:avLst/>
              </a:prstGeom>
            </p:spPr>
          </p:pic>
        </p:grpSp>
        <p:pic>
          <p:nvPicPr>
            <p:cNvPr id="8" name="Kuva 7" descr="Kuva, joka sisältää kohteen Grafiikka, Fontti, logo, graafinen suunnittelu&#10;&#10;Kuvaus luotu automaattisesti">
              <a:extLst>
                <a:ext uri="{FF2B5EF4-FFF2-40B4-BE49-F238E27FC236}">
                  <a16:creationId xmlns:a16="http://schemas.microsoft.com/office/drawing/2014/main" id="{6801780E-DB66-2399-D4B1-1F017D8ADB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3423" y="6205770"/>
              <a:ext cx="1501383" cy="812163"/>
            </a:xfrm>
            <a:prstGeom prst="rect">
              <a:avLst/>
            </a:prstGeom>
          </p:spPr>
        </p:pic>
      </p:grpSp>
    </p:spTree>
    <p:extLst>
      <p:ext uri="{BB962C8B-B14F-4D97-AF65-F5344CB8AC3E}">
        <p14:creationId xmlns:p14="http://schemas.microsoft.com/office/powerpoint/2010/main" val="501460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6E3DD-2201-A33B-AB3A-0A36A6553704}"/>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D0DB35FB-C485-5EEE-4E50-1A8F896F92A9}"/>
              </a:ext>
            </a:extLst>
          </p:cNvPr>
          <p:cNvSpPr txBox="1"/>
          <p:nvPr/>
        </p:nvSpPr>
        <p:spPr>
          <a:xfrm>
            <a:off x="347980" y="1363821"/>
            <a:ext cx="5002388" cy="5339923"/>
          </a:xfrm>
          <a:prstGeom prst="rect">
            <a:avLst/>
          </a:prstGeom>
          <a:noFill/>
        </p:spPr>
        <p:txBody>
          <a:bodyPr wrap="square">
            <a:spAutoFit/>
          </a:bodyPr>
          <a:lstStyle/>
          <a:p>
            <a:pPr eaLnBrk="0" fontAlgn="base" hangingPunct="0">
              <a:spcAft>
                <a:spcPts val="600"/>
              </a:spcAft>
              <a:defRPr/>
            </a:pPr>
            <a:r>
              <a:rPr lang="fi-FI" b="1">
                <a:latin typeface="Poppins" panose="00000500000000000000" pitchFamily="2" charset="0"/>
                <a:cs typeface="Poppins" panose="00000500000000000000" pitchFamily="2" charset="0"/>
              </a:rPr>
              <a:t>Pohtikaa</a:t>
            </a:r>
            <a:r>
              <a:rPr lang="fi-FI">
                <a:solidFill>
                  <a:srgbClr val="000000"/>
                </a:solidFill>
                <a:latin typeface="Poppins" panose="00000500000000000000" pitchFamily="2" charset="0"/>
                <a:cs typeface="Poppins" panose="00000500000000000000" pitchFamily="2" charset="0"/>
              </a:rPr>
              <a:t> </a:t>
            </a:r>
            <a:r>
              <a:rPr lang="fi-FI" b="1">
                <a:solidFill>
                  <a:srgbClr val="000000"/>
                </a:solidFill>
                <a:latin typeface="Poppins" panose="00000500000000000000" pitchFamily="2" charset="0"/>
                <a:cs typeface="Poppins" panose="00000500000000000000" pitchFamily="2" charset="0"/>
              </a:rPr>
              <a:t>ryhmissä ja kirjatkaa lyhyesti:</a:t>
            </a:r>
          </a:p>
          <a:p>
            <a:pPr eaLnBrk="0" fontAlgn="base" hangingPunct="0">
              <a:spcAft>
                <a:spcPts val="600"/>
              </a:spcAft>
              <a:defRPr/>
            </a:pPr>
            <a:r>
              <a:rPr lang="fi-FI" b="1">
                <a:solidFill>
                  <a:srgbClr val="000000"/>
                </a:solidFill>
                <a:latin typeface="Poppins" panose="00000500000000000000" pitchFamily="2" charset="0"/>
                <a:cs typeface="Poppins" panose="00000500000000000000" pitchFamily="2" charset="0"/>
              </a:rPr>
              <a:t>1. Mitkä asiat ryhmäläisten omassa elämässä tuottavat digitaalista hyvinvointia?</a:t>
            </a:r>
          </a:p>
          <a:p>
            <a:pPr eaLnBrk="0" fontAlgn="base" hangingPunct="0">
              <a:spcAft>
                <a:spcPts val="600"/>
              </a:spcAft>
              <a:defRPr/>
            </a:pPr>
            <a:r>
              <a:rPr lang="fi-FI">
                <a:solidFill>
                  <a:srgbClr val="000000"/>
                </a:solidFill>
                <a:latin typeface="Poppins" panose="00000500000000000000" pitchFamily="2" charset="0"/>
                <a:cs typeface="Poppins" panose="00000500000000000000" pitchFamily="2" charset="0"/>
              </a:rPr>
              <a:t>Onko ryhmän jäsenillä samoja vai erilaisia mielenkiinnon kohteita ja digitaalista hyvinvointia tukevia teemoja?</a:t>
            </a:r>
          </a:p>
          <a:p>
            <a:pPr eaLnBrk="0" fontAlgn="base" hangingPunct="0">
              <a:spcAft>
                <a:spcPts val="600"/>
              </a:spcAft>
              <a:defRPr/>
            </a:pPr>
            <a:r>
              <a:rPr lang="fi-FI" b="1">
                <a:solidFill>
                  <a:srgbClr val="000000"/>
                </a:solidFill>
                <a:latin typeface="Poppins" panose="00000500000000000000" pitchFamily="2" charset="0"/>
                <a:cs typeface="Poppins" panose="00000500000000000000" pitchFamily="2" charset="0"/>
              </a:rPr>
              <a:t>2. Mitkä ovat asioita, jotka voivat uhata digitaalista hyvinvointia? Miten tätä voisi parantaa? </a:t>
            </a:r>
            <a:endParaRPr lang="fi-FI" altLang="fi-FI" sz="1800" b="1">
              <a:solidFill>
                <a:srgbClr val="000000"/>
              </a:solidFill>
              <a:latin typeface="Poppins" panose="00000500000000000000" pitchFamily="2" charset="0"/>
              <a:cs typeface="Poppins" panose="00000500000000000000" pitchFamily="2" charset="0"/>
            </a:endParaRPr>
          </a:p>
          <a:p>
            <a:pPr eaLnBrk="0" fontAlgn="base" hangingPunct="0">
              <a:spcAft>
                <a:spcPts val="600"/>
              </a:spcAft>
              <a:defRPr/>
            </a:pPr>
            <a:r>
              <a:rPr lang="fi-FI">
                <a:solidFill>
                  <a:srgbClr val="000000"/>
                </a:solidFill>
                <a:latin typeface="Poppins" panose="00000500000000000000" pitchFamily="2" charset="0"/>
                <a:cs typeface="Poppins" panose="00000500000000000000" pitchFamily="2" charset="0"/>
              </a:rPr>
              <a:t>Onko ryhmän jäsenillä samoja vai erilaisia digitaalista hyvinvointia uhkaavia teemoja omassa elämässä?</a:t>
            </a:r>
          </a:p>
          <a:p>
            <a:pPr eaLnBrk="0" fontAlgn="base" hangingPunct="0">
              <a:spcAft>
                <a:spcPts val="600"/>
              </a:spcAft>
              <a:defRPr/>
            </a:pPr>
            <a:r>
              <a:rPr lang="fi-FI" b="1">
                <a:solidFill>
                  <a:srgbClr val="000000"/>
                </a:solidFill>
                <a:latin typeface="Poppins" panose="00000500000000000000" pitchFamily="2" charset="0"/>
                <a:cs typeface="Poppins" panose="00000500000000000000" pitchFamily="2" charset="0"/>
              </a:rPr>
              <a:t>3. Millaisia asioita digimaailmaan liittyen kannattaa selkeästi välttää?</a:t>
            </a:r>
          </a:p>
          <a:p>
            <a:pPr eaLnBrk="0" fontAlgn="base" hangingPunct="0">
              <a:spcAft>
                <a:spcPts val="600"/>
              </a:spcAft>
              <a:defRPr/>
            </a:pPr>
            <a:endParaRPr lang="fi-FI" altLang="fi-FI" sz="1800" b="1">
              <a:latin typeface="Poppins" panose="00000500000000000000" pitchFamily="2" charset="0"/>
              <a:cs typeface="Poppins" panose="00000500000000000000" pitchFamily="2" charset="0"/>
            </a:endParaRPr>
          </a:p>
          <a:p>
            <a:pPr marL="742950" marR="0" lvl="1" indent="-28575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endParaRPr kumimoji="0" lang="fi-FI" sz="1800" b="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endParaRPr>
          </a:p>
        </p:txBody>
      </p:sp>
      <p:sp>
        <p:nvSpPr>
          <p:cNvPr id="5" name="Otsikko 1">
            <a:extLst>
              <a:ext uri="{FF2B5EF4-FFF2-40B4-BE49-F238E27FC236}">
                <a16:creationId xmlns:a16="http://schemas.microsoft.com/office/drawing/2014/main" id="{154760EA-25AD-49A3-7000-3B055FDD7F9A}"/>
              </a:ext>
            </a:extLst>
          </p:cNvPr>
          <p:cNvSpPr txBox="1">
            <a:spLocks/>
          </p:cNvSpPr>
          <p:nvPr/>
        </p:nvSpPr>
        <p:spPr>
          <a:xfrm>
            <a:off x="347980"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b="1">
                <a:latin typeface="Poppins"/>
                <a:ea typeface="Calibri Light"/>
                <a:cs typeface="Calibri Light"/>
              </a:rPr>
              <a:t>Ryhmätyö, osa 2</a:t>
            </a:r>
          </a:p>
        </p:txBody>
      </p:sp>
      <p:pic>
        <p:nvPicPr>
          <p:cNvPr id="3" name="Kuva 2">
            <a:extLst>
              <a:ext uri="{FF2B5EF4-FFF2-40B4-BE49-F238E27FC236}">
                <a16:creationId xmlns:a16="http://schemas.microsoft.com/office/drawing/2014/main" id="{25A8805E-8C13-5146-3DC3-ACC90A43BAF8}"/>
              </a:ext>
            </a:extLst>
          </p:cNvPr>
          <p:cNvPicPr>
            <a:picLocks noChangeAspect="1"/>
          </p:cNvPicPr>
          <p:nvPr/>
        </p:nvPicPr>
        <p:blipFill>
          <a:blip r:embed="rId2"/>
          <a:stretch>
            <a:fillRect/>
          </a:stretch>
        </p:blipFill>
        <p:spPr>
          <a:xfrm>
            <a:off x="5350368" y="1720056"/>
            <a:ext cx="6709552" cy="3774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 name="Ryhmä 1">
            <a:extLst>
              <a:ext uri="{FF2B5EF4-FFF2-40B4-BE49-F238E27FC236}">
                <a16:creationId xmlns:a16="http://schemas.microsoft.com/office/drawing/2014/main" id="{4A492077-3202-31A3-B133-78384FF77EA2}"/>
              </a:ext>
            </a:extLst>
          </p:cNvPr>
          <p:cNvGrpSpPr/>
          <p:nvPr/>
        </p:nvGrpSpPr>
        <p:grpSpPr>
          <a:xfrm>
            <a:off x="5666902" y="6177195"/>
            <a:ext cx="3002555" cy="812163"/>
            <a:chOff x="5593423" y="6205770"/>
            <a:chExt cx="3002555" cy="812163"/>
          </a:xfrm>
        </p:grpSpPr>
        <p:grpSp>
          <p:nvGrpSpPr>
            <p:cNvPr id="6" name="Ryhmä 5">
              <a:extLst>
                <a:ext uri="{FF2B5EF4-FFF2-40B4-BE49-F238E27FC236}">
                  <a16:creationId xmlns:a16="http://schemas.microsoft.com/office/drawing/2014/main" id="{FB377A0B-8F54-5318-569F-7CABE8DEBCBF}"/>
                </a:ext>
              </a:extLst>
            </p:cNvPr>
            <p:cNvGrpSpPr/>
            <p:nvPr/>
          </p:nvGrpSpPr>
          <p:grpSpPr>
            <a:xfrm>
              <a:off x="6741394" y="6423976"/>
              <a:ext cx="1854584" cy="375752"/>
              <a:chOff x="6741394" y="6423976"/>
              <a:chExt cx="1854584" cy="375752"/>
            </a:xfrm>
          </p:grpSpPr>
          <p:pic>
            <p:nvPicPr>
              <p:cNvPr id="8" name="Kuva 7" descr="Kuva, joka sisältää kohteen teksti, Fontti, Grafiikka, symboli&#10;&#10;Kuvaus luotu automaattisesti">
                <a:extLst>
                  <a:ext uri="{FF2B5EF4-FFF2-40B4-BE49-F238E27FC236}">
                    <a16:creationId xmlns:a16="http://schemas.microsoft.com/office/drawing/2014/main" id="{522F4104-D95B-50A2-DD48-A16937FC3422}"/>
                  </a:ext>
                </a:extLst>
              </p:cNvPr>
              <p:cNvPicPr>
                <a:picLocks noChangeAspect="1"/>
              </p:cNvPicPr>
              <p:nvPr/>
            </p:nvPicPr>
            <p:blipFill>
              <a:blip r:embed="rId3"/>
              <a:stretch>
                <a:fillRect/>
              </a:stretch>
            </p:blipFill>
            <p:spPr>
              <a:xfrm>
                <a:off x="8322494" y="6442553"/>
                <a:ext cx="273484" cy="338599"/>
              </a:xfrm>
              <a:prstGeom prst="rect">
                <a:avLst/>
              </a:prstGeom>
            </p:spPr>
          </p:pic>
          <p:pic>
            <p:nvPicPr>
              <p:cNvPr id="9" name="Kuva 8" descr="Kuva, joka sisältää kohteen teksti, Fontti, kuvakaappaus, Grafiikka&#10;&#10;Kuvaus luotu automaattisesti">
                <a:extLst>
                  <a:ext uri="{FF2B5EF4-FFF2-40B4-BE49-F238E27FC236}">
                    <a16:creationId xmlns:a16="http://schemas.microsoft.com/office/drawing/2014/main" id="{1A2A5796-447A-F6DE-B042-9EFCB6E471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394" y="6423976"/>
                <a:ext cx="1581100" cy="375752"/>
              </a:xfrm>
              <a:prstGeom prst="rect">
                <a:avLst/>
              </a:prstGeom>
            </p:spPr>
          </p:pic>
        </p:grpSp>
        <p:pic>
          <p:nvPicPr>
            <p:cNvPr id="7" name="Kuva 6" descr="Kuva, joka sisältää kohteen Grafiikka, Fontti, logo, graafinen suunnittelu&#10;&#10;Kuvaus luotu automaattisesti">
              <a:extLst>
                <a:ext uri="{FF2B5EF4-FFF2-40B4-BE49-F238E27FC236}">
                  <a16:creationId xmlns:a16="http://schemas.microsoft.com/office/drawing/2014/main" id="{D38B1C6C-DE89-D6D4-5831-53BB395CF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3423" y="6205770"/>
              <a:ext cx="1501383" cy="812163"/>
            </a:xfrm>
            <a:prstGeom prst="rect">
              <a:avLst/>
            </a:prstGeom>
          </p:spPr>
        </p:pic>
      </p:grpSp>
    </p:spTree>
    <p:extLst>
      <p:ext uri="{BB962C8B-B14F-4D97-AF65-F5344CB8AC3E}">
        <p14:creationId xmlns:p14="http://schemas.microsoft.com/office/powerpoint/2010/main" val="1985119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4DEE3-3EC5-731B-8500-8CEEF5700AFE}"/>
            </a:ext>
          </a:extLst>
        </p:cNvPr>
        <p:cNvGrpSpPr/>
        <p:nvPr/>
      </p:nvGrpSpPr>
      <p:grpSpPr>
        <a:xfrm>
          <a:off x="0" y="0"/>
          <a:ext cx="0" cy="0"/>
          <a:chOff x="0" y="0"/>
          <a:chExt cx="0" cy="0"/>
        </a:xfrm>
      </p:grpSpPr>
      <p:sp>
        <p:nvSpPr>
          <p:cNvPr id="7" name="Otsikko 6">
            <a:extLst>
              <a:ext uri="{FF2B5EF4-FFF2-40B4-BE49-F238E27FC236}">
                <a16:creationId xmlns:a16="http://schemas.microsoft.com/office/drawing/2014/main" id="{32811188-9D92-0F2B-C980-5A02805DC333}"/>
              </a:ext>
            </a:extLst>
          </p:cNvPr>
          <p:cNvSpPr>
            <a:spLocks noGrp="1"/>
          </p:cNvSpPr>
          <p:nvPr>
            <p:ph type="ctrTitle"/>
          </p:nvPr>
        </p:nvSpPr>
        <p:spPr/>
        <p:txBody>
          <a:bodyPr/>
          <a:lstStyle/>
          <a:p>
            <a:r>
              <a:rPr lang="fi-FI"/>
              <a:t> </a:t>
            </a:r>
            <a:endParaRPr lang="fi-FI">
              <a:ea typeface="Calibri Light"/>
              <a:cs typeface="Calibri Light"/>
            </a:endParaRPr>
          </a:p>
        </p:txBody>
      </p:sp>
      <p:sp>
        <p:nvSpPr>
          <p:cNvPr id="5" name="Otsikko 1">
            <a:extLst>
              <a:ext uri="{FF2B5EF4-FFF2-40B4-BE49-F238E27FC236}">
                <a16:creationId xmlns:a16="http://schemas.microsoft.com/office/drawing/2014/main" id="{B412E922-23C8-97CC-A5FC-CFAF23005FE6}"/>
              </a:ext>
            </a:extLst>
          </p:cNvPr>
          <p:cNvSpPr txBox="1">
            <a:spLocks/>
          </p:cNvSpPr>
          <p:nvPr/>
        </p:nvSpPr>
        <p:spPr>
          <a:xfrm>
            <a:off x="347980" y="0"/>
            <a:ext cx="10515600" cy="132556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b="1">
                <a:latin typeface="Poppins"/>
                <a:ea typeface="Calibri Light"/>
                <a:cs typeface="Calibri Light"/>
              </a:rPr>
              <a:t>Ryhmätyön 2 yhteinen koonti</a:t>
            </a:r>
          </a:p>
        </p:txBody>
      </p:sp>
      <p:sp>
        <p:nvSpPr>
          <p:cNvPr id="9" name="Tekstiruutu 8">
            <a:extLst>
              <a:ext uri="{FF2B5EF4-FFF2-40B4-BE49-F238E27FC236}">
                <a16:creationId xmlns:a16="http://schemas.microsoft.com/office/drawing/2014/main" id="{B5DBD7DA-DFB4-346E-B075-D958D8634683}"/>
              </a:ext>
            </a:extLst>
          </p:cNvPr>
          <p:cNvSpPr txBox="1"/>
          <p:nvPr/>
        </p:nvSpPr>
        <p:spPr>
          <a:xfrm>
            <a:off x="347980" y="1657598"/>
            <a:ext cx="5351780" cy="4078039"/>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fi-FI" b="1">
                <a:solidFill>
                  <a:srgbClr val="000000"/>
                </a:solidFill>
                <a:latin typeface="Poppins" panose="00000500000000000000" pitchFamily="2" charset="0"/>
                <a:cs typeface="Poppins" panose="00000500000000000000" pitchFamily="2" charset="0"/>
              </a:rPr>
              <a:t>Kootkaa ryhmien vastauksia</a:t>
            </a:r>
            <a:r>
              <a:rPr kumimoji="0" lang="fi-FI"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 näkyviin.  </a:t>
            </a:r>
          </a:p>
          <a:p>
            <a:pPr fontAlgn="base">
              <a:spcAft>
                <a:spcPts val="600"/>
              </a:spcAft>
              <a:defRPr/>
            </a:pPr>
            <a:r>
              <a:rPr lang="fi-FI">
                <a:solidFill>
                  <a:srgbClr val="000000"/>
                </a:solidFill>
                <a:latin typeface="Poppins"/>
                <a:cs typeface="Poppins"/>
              </a:rPr>
              <a:t>Ryhmät voivat kirjoittaa vastauksiaan näkyviin joko digitaalisesti tai esim. tussitaululle.</a:t>
            </a:r>
          </a:p>
          <a:p>
            <a:pPr fontAlgn="base">
              <a:spcAft>
                <a:spcPts val="600"/>
              </a:spcAft>
              <a:defRPr/>
            </a:pPr>
            <a:endParaRPr kumimoji="0" lang="fi-FI"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endParaRPr>
          </a:p>
          <a:p>
            <a:pPr marL="342900" indent="-342900" fontAlgn="base">
              <a:spcAft>
                <a:spcPts val="600"/>
              </a:spcAft>
              <a:buAutoNum type="arabicPeriod"/>
              <a:defRPr/>
            </a:pPr>
            <a:r>
              <a:rPr lang="fi-FI" b="1">
                <a:solidFill>
                  <a:srgbClr val="000000"/>
                </a:solidFill>
                <a:latin typeface="Poppins" panose="00000500000000000000" pitchFamily="2" charset="0"/>
                <a:cs typeface="Poppins" panose="00000500000000000000" pitchFamily="2" charset="0"/>
              </a:rPr>
              <a:t>Mitkä asiat ryhmäläisten omassa elämässä tuottavat digitaalista hyvinvointia?</a:t>
            </a:r>
          </a:p>
          <a:p>
            <a:pPr marL="342900" indent="-342900" fontAlgn="base">
              <a:spcAft>
                <a:spcPts val="600"/>
              </a:spcAft>
              <a:buFontTx/>
              <a:buAutoNum type="arabicPeriod"/>
              <a:defRPr/>
            </a:pPr>
            <a:r>
              <a:rPr lang="fi-FI" b="1">
                <a:solidFill>
                  <a:srgbClr val="000000"/>
                </a:solidFill>
                <a:latin typeface="Poppins" panose="00000500000000000000" pitchFamily="2" charset="0"/>
                <a:cs typeface="Poppins" panose="00000500000000000000" pitchFamily="2" charset="0"/>
              </a:rPr>
              <a:t>Mitkä ovat asioita, jotka uhkaavat digitaalista hyvinvointia? Miten tätä voisi parantaa? </a:t>
            </a:r>
            <a:endParaRPr kumimoji="0" lang="fi-FI" sz="1800" b="1"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endParaRPr>
          </a:p>
          <a:p>
            <a:pPr fontAlgn="base">
              <a:spcAft>
                <a:spcPts val="600"/>
              </a:spcAft>
              <a:defRPr/>
            </a:pPr>
            <a:r>
              <a:rPr lang="fi-FI">
                <a:solidFill>
                  <a:srgbClr val="000000"/>
                </a:solidFill>
                <a:latin typeface="Poppins" panose="00000500000000000000" pitchFamily="2" charset="0"/>
                <a:cs typeface="Poppins" panose="00000500000000000000" pitchFamily="2" charset="0"/>
              </a:rPr>
              <a:t>Onko ryhmien vastauksissa teemoja, jotka toistuvat usein?</a:t>
            </a:r>
            <a:r>
              <a:rPr kumimoji="0" lang="fi-FI" sz="1800" i="0" u="none" strike="noStrike" kern="1200" cap="none" spc="0" normalizeH="0" baseline="0" noProof="0">
                <a:ln>
                  <a:noFill/>
                </a:ln>
                <a:solidFill>
                  <a:srgbClr val="000000"/>
                </a:solidFill>
                <a:effectLst/>
                <a:uLnTx/>
                <a:uFillTx/>
                <a:latin typeface="Poppins" panose="00000500000000000000" pitchFamily="2" charset="0"/>
                <a:ea typeface="+mn-ea"/>
                <a:cs typeface="Poppins" panose="00000500000000000000" pitchFamily="2" charset="0"/>
              </a:rPr>
              <a:t> Pohtikaa yhdessä miksi?</a:t>
            </a:r>
          </a:p>
        </p:txBody>
      </p:sp>
      <p:pic>
        <p:nvPicPr>
          <p:cNvPr id="2" name="Kuva 1">
            <a:extLst>
              <a:ext uri="{FF2B5EF4-FFF2-40B4-BE49-F238E27FC236}">
                <a16:creationId xmlns:a16="http://schemas.microsoft.com/office/drawing/2014/main" id="{A3E28EFA-13DE-D6B7-8428-6BAC52DC36F7}"/>
              </a:ext>
            </a:extLst>
          </p:cNvPr>
          <p:cNvPicPr>
            <a:picLocks noChangeAspect="1"/>
          </p:cNvPicPr>
          <p:nvPr/>
        </p:nvPicPr>
        <p:blipFill>
          <a:blip r:embed="rId2"/>
          <a:stretch>
            <a:fillRect/>
          </a:stretch>
        </p:blipFill>
        <p:spPr>
          <a:xfrm>
            <a:off x="5340208" y="1765458"/>
            <a:ext cx="6709552" cy="3774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 name="Ryhmä 2">
            <a:extLst>
              <a:ext uri="{FF2B5EF4-FFF2-40B4-BE49-F238E27FC236}">
                <a16:creationId xmlns:a16="http://schemas.microsoft.com/office/drawing/2014/main" id="{59AFF53D-A34C-DA9E-2166-1BAD1C7A6D98}"/>
              </a:ext>
            </a:extLst>
          </p:cNvPr>
          <p:cNvGrpSpPr/>
          <p:nvPr/>
        </p:nvGrpSpPr>
        <p:grpSpPr>
          <a:xfrm>
            <a:off x="5658737" y="6175532"/>
            <a:ext cx="3002555" cy="812163"/>
            <a:chOff x="5593423" y="6205770"/>
            <a:chExt cx="3002555" cy="812163"/>
          </a:xfrm>
        </p:grpSpPr>
        <p:grpSp>
          <p:nvGrpSpPr>
            <p:cNvPr id="4" name="Ryhmä 3">
              <a:extLst>
                <a:ext uri="{FF2B5EF4-FFF2-40B4-BE49-F238E27FC236}">
                  <a16:creationId xmlns:a16="http://schemas.microsoft.com/office/drawing/2014/main" id="{644AD936-958F-F0DC-EF1F-0A560C69EAF9}"/>
                </a:ext>
              </a:extLst>
            </p:cNvPr>
            <p:cNvGrpSpPr/>
            <p:nvPr/>
          </p:nvGrpSpPr>
          <p:grpSpPr>
            <a:xfrm>
              <a:off x="6741394" y="6423976"/>
              <a:ext cx="1854584" cy="375752"/>
              <a:chOff x="6741394" y="6423976"/>
              <a:chExt cx="1854584" cy="375752"/>
            </a:xfrm>
          </p:grpSpPr>
          <p:pic>
            <p:nvPicPr>
              <p:cNvPr id="8" name="Kuva 7" descr="Kuva, joka sisältää kohteen teksti, Fontti, Grafiikka, symboli&#10;&#10;Kuvaus luotu automaattisesti">
                <a:extLst>
                  <a:ext uri="{FF2B5EF4-FFF2-40B4-BE49-F238E27FC236}">
                    <a16:creationId xmlns:a16="http://schemas.microsoft.com/office/drawing/2014/main" id="{E77DC4EE-62ED-003A-8B04-B8B697742838}"/>
                  </a:ext>
                </a:extLst>
              </p:cNvPr>
              <p:cNvPicPr>
                <a:picLocks noChangeAspect="1"/>
              </p:cNvPicPr>
              <p:nvPr/>
            </p:nvPicPr>
            <p:blipFill>
              <a:blip r:embed="rId3"/>
              <a:stretch>
                <a:fillRect/>
              </a:stretch>
            </p:blipFill>
            <p:spPr>
              <a:xfrm>
                <a:off x="8322494" y="6442553"/>
                <a:ext cx="273484" cy="338599"/>
              </a:xfrm>
              <a:prstGeom prst="rect">
                <a:avLst/>
              </a:prstGeom>
            </p:spPr>
          </p:pic>
          <p:pic>
            <p:nvPicPr>
              <p:cNvPr id="10" name="Kuva 9" descr="Kuva, joka sisältää kohteen teksti, Fontti, kuvakaappaus, Grafiikka&#10;&#10;Kuvaus luotu automaattisesti">
                <a:extLst>
                  <a:ext uri="{FF2B5EF4-FFF2-40B4-BE49-F238E27FC236}">
                    <a16:creationId xmlns:a16="http://schemas.microsoft.com/office/drawing/2014/main" id="{352767BF-E782-C90D-3F88-AE65A2D45E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394" y="6423976"/>
                <a:ext cx="1581100" cy="375752"/>
              </a:xfrm>
              <a:prstGeom prst="rect">
                <a:avLst/>
              </a:prstGeom>
            </p:spPr>
          </p:pic>
        </p:grpSp>
        <p:pic>
          <p:nvPicPr>
            <p:cNvPr id="6" name="Kuva 5" descr="Kuva, joka sisältää kohteen Grafiikka, Fontti, logo, graafinen suunnittelu&#10;&#10;Kuvaus luotu automaattisesti">
              <a:extLst>
                <a:ext uri="{FF2B5EF4-FFF2-40B4-BE49-F238E27FC236}">
                  <a16:creationId xmlns:a16="http://schemas.microsoft.com/office/drawing/2014/main" id="{98054A83-EC2A-6536-C6A5-69CB60B27D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3423" y="6205770"/>
              <a:ext cx="1501383" cy="812163"/>
            </a:xfrm>
            <a:prstGeom prst="rect">
              <a:avLst/>
            </a:prstGeom>
          </p:spPr>
        </p:pic>
      </p:grpSp>
    </p:spTree>
    <p:extLst>
      <p:ext uri="{BB962C8B-B14F-4D97-AF65-F5344CB8AC3E}">
        <p14:creationId xmlns:p14="http://schemas.microsoft.com/office/powerpoint/2010/main" val="69638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14322-36C0-3451-8D96-E1F562D0A3DA}"/>
            </a:ext>
          </a:extLst>
        </p:cNvPr>
        <p:cNvGrpSpPr/>
        <p:nvPr/>
      </p:nvGrpSpPr>
      <p:grpSpPr>
        <a:xfrm>
          <a:off x="0" y="0"/>
          <a:ext cx="0" cy="0"/>
          <a:chOff x="0" y="0"/>
          <a:chExt cx="0" cy="0"/>
        </a:xfrm>
      </p:grpSpPr>
      <p:sp>
        <p:nvSpPr>
          <p:cNvPr id="7" name="Otsikko 6">
            <a:extLst>
              <a:ext uri="{FF2B5EF4-FFF2-40B4-BE49-F238E27FC236}">
                <a16:creationId xmlns:a16="http://schemas.microsoft.com/office/drawing/2014/main" id="{742381AA-774F-1069-F906-311DF1549051}"/>
              </a:ext>
            </a:extLst>
          </p:cNvPr>
          <p:cNvSpPr>
            <a:spLocks noGrp="1"/>
          </p:cNvSpPr>
          <p:nvPr>
            <p:ph type="ctrTitle"/>
          </p:nvPr>
        </p:nvSpPr>
        <p:spPr/>
        <p:txBody>
          <a:bodyPr/>
          <a:lstStyle/>
          <a:p>
            <a:r>
              <a:rPr lang="fi-FI"/>
              <a:t> </a:t>
            </a:r>
            <a:endParaRPr lang="fi-FI">
              <a:ea typeface="Calibri Light"/>
              <a:cs typeface="Calibri Light"/>
            </a:endParaRPr>
          </a:p>
        </p:txBody>
      </p:sp>
      <p:sp>
        <p:nvSpPr>
          <p:cNvPr id="5" name="Otsikko 1">
            <a:extLst>
              <a:ext uri="{FF2B5EF4-FFF2-40B4-BE49-F238E27FC236}">
                <a16:creationId xmlns:a16="http://schemas.microsoft.com/office/drawing/2014/main" id="{219A6182-8BCE-4F82-A108-8879894AD8CA}"/>
              </a:ext>
            </a:extLst>
          </p:cNvPr>
          <p:cNvSpPr txBox="1">
            <a:spLocks/>
          </p:cNvSpPr>
          <p:nvPr/>
        </p:nvSpPr>
        <p:spPr>
          <a:xfrm>
            <a:off x="347980" y="-88738"/>
            <a:ext cx="10515600" cy="1325563"/>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fi-FI" b="1">
                <a:latin typeface="Poppins"/>
                <a:ea typeface="Calibri Light"/>
                <a:cs typeface="Calibri Light"/>
              </a:rPr>
              <a:t>Oman tavoitteen asettaminen</a:t>
            </a:r>
          </a:p>
        </p:txBody>
      </p:sp>
      <p:sp>
        <p:nvSpPr>
          <p:cNvPr id="9" name="Tekstiruutu 8">
            <a:extLst>
              <a:ext uri="{FF2B5EF4-FFF2-40B4-BE49-F238E27FC236}">
                <a16:creationId xmlns:a16="http://schemas.microsoft.com/office/drawing/2014/main" id="{0B1A3BEB-F580-407E-FAF2-CF171AD5A644}"/>
              </a:ext>
            </a:extLst>
          </p:cNvPr>
          <p:cNvSpPr txBox="1"/>
          <p:nvPr/>
        </p:nvSpPr>
        <p:spPr>
          <a:xfrm>
            <a:off x="347980" y="1525399"/>
            <a:ext cx="4274820" cy="4201150"/>
          </a:xfrm>
          <a:prstGeom prst="rect">
            <a:avLst/>
          </a:prstGeom>
          <a:noFill/>
        </p:spPr>
        <p:txBody>
          <a:bodyPr wrap="square" lIns="91440" tIns="45720" rIns="91440" bIns="45720" anchor="t">
            <a:spAutoFit/>
          </a:bodyPr>
          <a:lstStyle/>
          <a:p>
            <a:pPr marL="0" marR="0" lvl="0" indent="0" algn="l" defTabSz="914400" rtl="0" eaLnBrk="1" fontAlgn="base" latinLnBrk="0" hangingPunct="1">
              <a:lnSpc>
                <a:spcPct val="100000"/>
              </a:lnSpc>
              <a:spcBef>
                <a:spcPts val="0"/>
              </a:spcBef>
              <a:spcAft>
                <a:spcPts val="600"/>
              </a:spcAft>
              <a:buClrTx/>
              <a:buSzTx/>
              <a:buFontTx/>
              <a:buNone/>
              <a:tabLst/>
              <a:defRPr/>
            </a:pPr>
            <a:r>
              <a:rPr lang="fi-FI" b="1">
                <a:solidFill>
                  <a:srgbClr val="000000"/>
                </a:solidFill>
                <a:latin typeface="Poppins"/>
                <a:cs typeface="Poppins"/>
              </a:rPr>
              <a:t>K</a:t>
            </a:r>
            <a:r>
              <a:rPr kumimoji="0" lang="fi-FI" sz="1800" b="1" i="0" u="none" strike="noStrike" kern="1200" cap="none" spc="0" normalizeH="0" baseline="0" noProof="0">
                <a:ln>
                  <a:noFill/>
                </a:ln>
                <a:solidFill>
                  <a:srgbClr val="000000"/>
                </a:solidFill>
                <a:effectLst/>
                <a:uLnTx/>
                <a:uFillTx/>
                <a:latin typeface="Poppins"/>
                <a:cs typeface="Poppins"/>
              </a:rPr>
              <a:t>irjoita itsellesi ylös ainakin </a:t>
            </a:r>
            <a:r>
              <a:rPr kumimoji="0" lang="fi-FI" sz="1800" b="1" i="0" u="sng" strike="noStrike" kern="1200" cap="none" spc="0" normalizeH="0" baseline="0" noProof="0">
                <a:ln>
                  <a:noFill/>
                </a:ln>
                <a:solidFill>
                  <a:srgbClr val="000000"/>
                </a:solidFill>
                <a:effectLst/>
                <a:uLnTx/>
                <a:uFillTx/>
                <a:latin typeface="Poppins"/>
                <a:cs typeface="Poppins"/>
              </a:rPr>
              <a:t>yksi realistinen tavoite</a:t>
            </a:r>
            <a:r>
              <a:rPr kumimoji="0" lang="fi-FI" sz="1800" b="1" i="0" u="none" strike="noStrike" kern="1200" cap="none" spc="0" normalizeH="0" baseline="0" noProof="0">
                <a:ln>
                  <a:noFill/>
                </a:ln>
                <a:solidFill>
                  <a:srgbClr val="000000"/>
                </a:solidFill>
                <a:effectLst/>
                <a:uLnTx/>
                <a:uFillTx/>
                <a:latin typeface="Poppins"/>
                <a:cs typeface="Poppins"/>
              </a:rPr>
              <a:t>, joka auttaa tukemaan omaa digitaalista hyvinvointiasi. </a:t>
            </a:r>
          </a:p>
          <a:p>
            <a:pPr>
              <a:spcAft>
                <a:spcPts val="600"/>
              </a:spcAft>
              <a:defRPr/>
            </a:pPr>
            <a:endParaRPr lang="fi-FI" b="1">
              <a:solidFill>
                <a:srgbClr val="000000"/>
              </a:solidFill>
              <a:latin typeface="Poppins"/>
              <a:cs typeface="Poppins"/>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fi-FI" sz="1800" b="0" i="0" u="none" strike="noStrike" kern="1200" cap="none" spc="0" normalizeH="0" baseline="0" noProof="0">
                <a:ln>
                  <a:noFill/>
                </a:ln>
                <a:solidFill>
                  <a:srgbClr val="000000"/>
                </a:solidFill>
                <a:effectLst/>
                <a:uLnTx/>
                <a:uFillTx/>
                <a:latin typeface="Poppins"/>
                <a:cs typeface="Poppins"/>
              </a:rPr>
              <a:t>Tavoite voi olla vaikkapa jokin viereisen </a:t>
            </a:r>
            <a:r>
              <a:rPr lang="fi-FI">
                <a:solidFill>
                  <a:srgbClr val="000000"/>
                </a:solidFill>
                <a:latin typeface="Poppins"/>
                <a:cs typeface="Poppins"/>
              </a:rPr>
              <a:t>listan</a:t>
            </a:r>
            <a:r>
              <a:rPr kumimoji="0" lang="fi-FI" sz="1800" b="0" i="0" u="none" strike="noStrike" kern="1200" cap="none" spc="0" normalizeH="0" baseline="0" noProof="0">
                <a:ln>
                  <a:noFill/>
                </a:ln>
                <a:solidFill>
                  <a:srgbClr val="000000"/>
                </a:solidFill>
                <a:effectLst/>
                <a:uLnTx/>
                <a:uFillTx/>
                <a:latin typeface="Poppins"/>
                <a:cs typeface="Poppins"/>
              </a:rPr>
              <a:t> asioista, jos näistä jossain on sinulla vielä parannettavaa. Voit myös laatia oman tavoitteesi. </a:t>
            </a:r>
            <a:endParaRPr lang="fi-FI" sz="1800" b="0" i="0" u="none" strike="noStrike" kern="1200" cap="none" spc="0" normalizeH="0" baseline="0" noProof="0">
              <a:ln>
                <a:noFill/>
              </a:ln>
              <a:solidFill>
                <a:srgbClr val="000000"/>
              </a:solidFill>
              <a:effectLst/>
              <a:uLnTx/>
              <a:uFillTx/>
              <a:latin typeface="Poppins"/>
              <a:cs typeface="Poppins"/>
            </a:endParaRPr>
          </a:p>
          <a:p>
            <a:pPr fontAlgn="base">
              <a:spcAft>
                <a:spcPts val="600"/>
              </a:spcAft>
              <a:defRPr/>
            </a:pPr>
            <a:r>
              <a:rPr kumimoji="0" lang="fi-FI" sz="1800" b="0" i="0" u="none" strike="noStrike" kern="1200" cap="none" spc="0" normalizeH="0" baseline="0">
                <a:ln>
                  <a:noFill/>
                </a:ln>
                <a:solidFill>
                  <a:srgbClr val="000000"/>
                </a:solidFill>
                <a:effectLst/>
                <a:uLnTx/>
                <a:uFillTx/>
                <a:latin typeface="Poppins"/>
                <a:cs typeface="Poppins"/>
              </a:rPr>
              <a:t>Palaa </a:t>
            </a:r>
            <a:r>
              <a:rPr lang="fi-FI">
                <a:solidFill>
                  <a:srgbClr val="000000"/>
                </a:solidFill>
                <a:latin typeface="Poppins"/>
                <a:cs typeface="Poppins"/>
              </a:rPr>
              <a:t>itsenäisesti tavoitteeseesi</a:t>
            </a:r>
            <a:r>
              <a:rPr kumimoji="0" lang="fi-FI" sz="1800" b="0" i="0" u="none" strike="noStrike" kern="1200" cap="none" spc="0" normalizeH="0" baseline="0" noProof="0">
                <a:ln>
                  <a:noFill/>
                </a:ln>
                <a:solidFill>
                  <a:srgbClr val="000000"/>
                </a:solidFill>
                <a:effectLst/>
                <a:uLnTx/>
                <a:uFillTx/>
                <a:latin typeface="Poppins"/>
                <a:cs typeface="Poppins"/>
              </a:rPr>
              <a:t> kahden viikon kuluttua </a:t>
            </a:r>
            <a:r>
              <a:rPr kumimoji="0" lang="fi-FI" sz="1800" b="0" i="0" u="none" strike="noStrike" kern="1200" cap="none" spc="0" normalizeH="0" baseline="0" noProof="0">
                <a:ln>
                  <a:noFill/>
                </a:ln>
                <a:solidFill>
                  <a:srgbClr val="000000"/>
                </a:solidFill>
                <a:effectLst/>
                <a:uLnTx/>
                <a:uFillTx/>
                <a:latin typeface="Poppins"/>
                <a:cs typeface="Poppins"/>
                <a:sym typeface="Wingdings" panose="05000000000000000000" pitchFamily="2" charset="2"/>
              </a:rPr>
              <a:t> Saavutitko tavoitteesi? </a:t>
            </a:r>
            <a:r>
              <a:rPr lang="fi-FI">
                <a:solidFill>
                  <a:srgbClr val="000000"/>
                </a:solidFill>
                <a:latin typeface="Poppins"/>
                <a:cs typeface="Poppins"/>
                <a:sym typeface="Wingdings" panose="05000000000000000000" pitchFamily="2" charset="2"/>
              </a:rPr>
              <a:t>Lisääntyikö hyvinvointisi?</a:t>
            </a:r>
            <a:endParaRPr kumimoji="0" lang="fi-FI" sz="1800" b="0" i="0" u="none" strike="noStrike" kern="1200" cap="none" spc="0" normalizeH="0" baseline="0" noProof="0">
              <a:ln>
                <a:noFill/>
              </a:ln>
              <a:solidFill>
                <a:srgbClr val="000000"/>
              </a:solidFill>
              <a:effectLst/>
              <a:uLnTx/>
              <a:uFillTx/>
              <a:latin typeface="Poppins"/>
              <a:cs typeface="Poppins"/>
            </a:endParaRPr>
          </a:p>
        </p:txBody>
      </p:sp>
      <p:pic>
        <p:nvPicPr>
          <p:cNvPr id="6" name="Kuva 5" descr="Kuva, joka sisältää kohteen teksti, Fontti, kuvakaappaus, Tulostaminen&#10;&#10;Kuvaus luotu automaattisesti">
            <a:extLst>
              <a:ext uri="{FF2B5EF4-FFF2-40B4-BE49-F238E27FC236}">
                <a16:creationId xmlns:a16="http://schemas.microsoft.com/office/drawing/2014/main" id="{569F2C42-2808-9C6A-0CBF-79BEDB38B513}"/>
              </a:ext>
            </a:extLst>
          </p:cNvPr>
          <p:cNvPicPr>
            <a:picLocks noChangeAspect="1"/>
          </p:cNvPicPr>
          <p:nvPr/>
        </p:nvPicPr>
        <p:blipFill>
          <a:blip r:embed="rId2"/>
          <a:srcRect t="67" r="-320" b="8515"/>
          <a:stretch/>
        </p:blipFill>
        <p:spPr>
          <a:xfrm>
            <a:off x="4622006" y="1327647"/>
            <a:ext cx="7091373" cy="47187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grpSp>
        <p:nvGrpSpPr>
          <p:cNvPr id="2" name="Ryhmä 1">
            <a:extLst>
              <a:ext uri="{FF2B5EF4-FFF2-40B4-BE49-F238E27FC236}">
                <a16:creationId xmlns:a16="http://schemas.microsoft.com/office/drawing/2014/main" id="{F548511F-7289-F648-42F1-6CF9761166D9}"/>
              </a:ext>
            </a:extLst>
          </p:cNvPr>
          <p:cNvGrpSpPr/>
          <p:nvPr/>
        </p:nvGrpSpPr>
        <p:grpSpPr>
          <a:xfrm>
            <a:off x="5670984" y="6181277"/>
            <a:ext cx="3002555" cy="812163"/>
            <a:chOff x="5593423" y="6205770"/>
            <a:chExt cx="3002555" cy="812163"/>
          </a:xfrm>
        </p:grpSpPr>
        <p:grpSp>
          <p:nvGrpSpPr>
            <p:cNvPr id="3" name="Ryhmä 2">
              <a:extLst>
                <a:ext uri="{FF2B5EF4-FFF2-40B4-BE49-F238E27FC236}">
                  <a16:creationId xmlns:a16="http://schemas.microsoft.com/office/drawing/2014/main" id="{D329ED15-51CD-E64D-D414-1F7987DDEDFC}"/>
                </a:ext>
              </a:extLst>
            </p:cNvPr>
            <p:cNvGrpSpPr/>
            <p:nvPr/>
          </p:nvGrpSpPr>
          <p:grpSpPr>
            <a:xfrm>
              <a:off x="6741394" y="6423976"/>
              <a:ext cx="1854584" cy="375752"/>
              <a:chOff x="6741394" y="6423976"/>
              <a:chExt cx="1854584" cy="375752"/>
            </a:xfrm>
          </p:grpSpPr>
          <p:pic>
            <p:nvPicPr>
              <p:cNvPr id="8" name="Kuva 7" descr="Kuva, joka sisältää kohteen teksti, Fontti, Grafiikka, symboli&#10;&#10;Kuvaus luotu automaattisesti">
                <a:extLst>
                  <a:ext uri="{FF2B5EF4-FFF2-40B4-BE49-F238E27FC236}">
                    <a16:creationId xmlns:a16="http://schemas.microsoft.com/office/drawing/2014/main" id="{375F21C2-608D-37A9-0018-5DB28D84A7B2}"/>
                  </a:ext>
                </a:extLst>
              </p:cNvPr>
              <p:cNvPicPr>
                <a:picLocks noChangeAspect="1"/>
              </p:cNvPicPr>
              <p:nvPr/>
            </p:nvPicPr>
            <p:blipFill>
              <a:blip r:embed="rId3"/>
              <a:stretch>
                <a:fillRect/>
              </a:stretch>
            </p:blipFill>
            <p:spPr>
              <a:xfrm>
                <a:off x="8322494" y="6442553"/>
                <a:ext cx="273484" cy="338599"/>
              </a:xfrm>
              <a:prstGeom prst="rect">
                <a:avLst/>
              </a:prstGeom>
            </p:spPr>
          </p:pic>
          <p:pic>
            <p:nvPicPr>
              <p:cNvPr id="10" name="Kuva 9" descr="Kuva, joka sisältää kohteen teksti, Fontti, kuvakaappaus, Grafiikka&#10;&#10;Kuvaus luotu automaattisesti">
                <a:extLst>
                  <a:ext uri="{FF2B5EF4-FFF2-40B4-BE49-F238E27FC236}">
                    <a16:creationId xmlns:a16="http://schemas.microsoft.com/office/drawing/2014/main" id="{EE8E2A38-65CC-0003-E67C-67C7553FB2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394" y="6423976"/>
                <a:ext cx="1581100" cy="375752"/>
              </a:xfrm>
              <a:prstGeom prst="rect">
                <a:avLst/>
              </a:prstGeom>
            </p:spPr>
          </p:pic>
        </p:grpSp>
        <p:pic>
          <p:nvPicPr>
            <p:cNvPr id="4" name="Kuva 3" descr="Kuva, joka sisältää kohteen Grafiikka, Fontti, logo, graafinen suunnittelu&#10;&#10;Kuvaus luotu automaattisesti">
              <a:extLst>
                <a:ext uri="{FF2B5EF4-FFF2-40B4-BE49-F238E27FC236}">
                  <a16:creationId xmlns:a16="http://schemas.microsoft.com/office/drawing/2014/main" id="{0C106EC2-F159-B1E6-B556-42C5729F20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3423" y="6205770"/>
              <a:ext cx="1501383" cy="812163"/>
            </a:xfrm>
            <a:prstGeom prst="rect">
              <a:avLst/>
            </a:prstGeom>
          </p:spPr>
        </p:pic>
      </p:grpSp>
    </p:spTree>
    <p:extLst>
      <p:ext uri="{BB962C8B-B14F-4D97-AF65-F5344CB8AC3E}">
        <p14:creationId xmlns:p14="http://schemas.microsoft.com/office/powerpoint/2010/main" val="2529666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B0A5025-8897-315A-E6BB-9F704AD317EB}"/>
              </a:ext>
            </a:extLst>
          </p:cNvPr>
          <p:cNvSpPr>
            <a:spLocks noGrp="1"/>
          </p:cNvSpPr>
          <p:nvPr>
            <p:ph type="ctrTitle"/>
          </p:nvPr>
        </p:nvSpPr>
        <p:spPr/>
        <p:txBody>
          <a:bodyPr/>
          <a:lstStyle/>
          <a:p>
            <a:r>
              <a:rPr lang="fi-FI"/>
              <a:t>Kiitos! </a:t>
            </a:r>
            <a:r>
              <a:rPr lang="fi-FI">
                <a:sym typeface="Wingdings" panose="05000000000000000000" pitchFamily="2" charset="2"/>
              </a:rPr>
              <a:t></a:t>
            </a:r>
            <a:endParaRPr lang="fi-FI"/>
          </a:p>
        </p:txBody>
      </p:sp>
    </p:spTree>
    <p:extLst>
      <p:ext uri="{BB962C8B-B14F-4D97-AF65-F5344CB8AC3E}">
        <p14:creationId xmlns:p14="http://schemas.microsoft.com/office/powerpoint/2010/main" val="1416729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0DF895-F154-8586-CB8D-0DDF58664EEC}"/>
              </a:ext>
            </a:extLst>
          </p:cNvPr>
          <p:cNvSpPr>
            <a:spLocks noGrp="1"/>
          </p:cNvSpPr>
          <p:nvPr>
            <p:ph type="title"/>
          </p:nvPr>
        </p:nvSpPr>
        <p:spPr>
          <a:xfrm>
            <a:off x="767080" y="2428557"/>
            <a:ext cx="10515600" cy="1325563"/>
          </a:xfrm>
        </p:spPr>
        <p:txBody>
          <a:bodyPr>
            <a:noAutofit/>
          </a:bodyPr>
          <a:lstStyle/>
          <a:p>
            <a:r>
              <a:rPr lang="fi-FI" sz="1400" b="1">
                <a:latin typeface="Poppins"/>
                <a:ea typeface="Calibri Light"/>
                <a:cs typeface="Poppins"/>
              </a:rPr>
              <a:t>Lähteet:</a:t>
            </a:r>
            <a:br>
              <a:rPr lang="fi-FI" sz="1400">
                <a:latin typeface="Poppins" panose="00000500000000000000" pitchFamily="2" charset="0"/>
                <a:ea typeface="Calibri Light"/>
                <a:cs typeface="Poppins" panose="00000500000000000000" pitchFamily="2" charset="0"/>
              </a:rPr>
            </a:br>
            <a:br>
              <a:rPr lang="fi-FI" sz="1400">
                <a:latin typeface="Poppins" panose="00000500000000000000" pitchFamily="2" charset="0"/>
                <a:ea typeface="Calibri Light"/>
                <a:cs typeface="Poppins" panose="00000500000000000000" pitchFamily="2" charset="0"/>
              </a:rPr>
            </a:br>
            <a:r>
              <a:rPr lang="fi-FI" sz="1400">
                <a:latin typeface="Poppins"/>
                <a:cs typeface="Poppins"/>
              </a:rPr>
              <a:t>Ilomäki, L. &amp; Lakkala, M.  2024. </a:t>
            </a:r>
            <a:r>
              <a:rPr lang="fi-FI" sz="1400">
                <a:solidFill>
                  <a:srgbClr val="000000"/>
                </a:solidFill>
                <a:effectLst/>
                <a:latin typeface="Poppins"/>
                <a:ea typeface="Times New Roman" panose="02020603050405020304" pitchFamily="18" charset="0"/>
                <a:cs typeface="Poppins"/>
              </a:rPr>
              <a:t>Jokainen opettaja on lukutaidon opettaja –webinaari . </a:t>
            </a:r>
            <a:r>
              <a:rPr lang="fi-FI" sz="1400">
                <a:latin typeface="Poppins"/>
                <a:cs typeface="Poppins"/>
              </a:rPr>
              <a:t>OPH.</a:t>
            </a:r>
            <a:br>
              <a:rPr lang="fi-FI" sz="1400">
                <a:latin typeface="Poppins" panose="00000500000000000000" pitchFamily="2" charset="0"/>
                <a:cs typeface="Poppins" panose="00000500000000000000" pitchFamily="2" charset="0"/>
              </a:rPr>
            </a:br>
            <a:br>
              <a:rPr lang="fi-FI" sz="1400">
                <a:latin typeface="Poppins" panose="00000500000000000000" pitchFamily="2" charset="0"/>
                <a:cs typeface="Poppins" panose="00000500000000000000" pitchFamily="2" charset="0"/>
              </a:rPr>
            </a:br>
            <a:r>
              <a:rPr lang="fi-FI" sz="1400">
                <a:latin typeface="Poppins"/>
                <a:cs typeface="Poppins"/>
              </a:rPr>
              <a:t>MLL. 2024. Nuortennetti – Digitaalinen hyvinvointi. </a:t>
            </a:r>
            <a:r>
              <a:rPr lang="fi-FI" sz="1400">
                <a:latin typeface="Poppins"/>
                <a:cs typeface="Poppins"/>
                <a:hlinkClick r:id="rId2">
                  <a:extLst>
                    <a:ext uri="{A12FA001-AC4F-418D-AE19-62706E023703}">
                      <ahyp:hlinkClr xmlns:ahyp="http://schemas.microsoft.com/office/drawing/2018/hyperlinkcolor" val="tx"/>
                    </a:ext>
                  </a:extLst>
                </a:hlinkClick>
              </a:rPr>
              <a:t>https://www.nuortennetti.fi/netti-ja-media/digihyvinvointi/</a:t>
            </a:r>
            <a:r>
              <a:rPr lang="fi-FI" sz="1400">
                <a:latin typeface="Poppins"/>
                <a:cs typeface="Poppins"/>
              </a:rPr>
              <a:t>. Päivitetty 26.11.2024. Luettu 1.12.2024.</a:t>
            </a:r>
            <a:br>
              <a:rPr lang="fi-FI" sz="1400">
                <a:latin typeface="Poppins" panose="00000500000000000000" pitchFamily="2" charset="0"/>
                <a:cs typeface="Poppins" panose="00000500000000000000" pitchFamily="2" charset="0"/>
              </a:rPr>
            </a:br>
            <a:br>
              <a:rPr lang="fi-FI" sz="1400">
                <a:latin typeface="Poppins" panose="00000500000000000000" pitchFamily="2" charset="0"/>
                <a:cs typeface="Poppins" panose="00000500000000000000" pitchFamily="2" charset="0"/>
              </a:rPr>
            </a:br>
            <a:r>
              <a:rPr lang="fi-FI" sz="1400" b="1">
                <a:latin typeface="Poppins"/>
                <a:cs typeface="Poppins"/>
              </a:rPr>
              <a:t>Tarinat: </a:t>
            </a:r>
            <a:br>
              <a:rPr lang="fi-FI" sz="1400" b="1">
                <a:latin typeface="Poppins" panose="00000500000000000000" pitchFamily="2" charset="0"/>
                <a:cs typeface="Poppins" panose="00000500000000000000" pitchFamily="2" charset="0"/>
              </a:rPr>
            </a:br>
            <a:br>
              <a:rPr lang="fi-FI" sz="1400" b="1">
                <a:latin typeface="Poppins" panose="00000500000000000000" pitchFamily="2" charset="0"/>
                <a:cs typeface="Poppins" panose="00000500000000000000" pitchFamily="2" charset="0"/>
              </a:rPr>
            </a:br>
            <a:r>
              <a:rPr lang="fi-FI" sz="1400">
                <a:latin typeface="Poppins"/>
                <a:cs typeface="Poppins"/>
              </a:rPr>
              <a:t>Luotu </a:t>
            </a:r>
            <a:r>
              <a:rPr lang="fi-FI" sz="1400" err="1">
                <a:latin typeface="Poppins"/>
                <a:cs typeface="Poppins"/>
              </a:rPr>
              <a:t>Copilotilla</a:t>
            </a:r>
            <a:r>
              <a:rPr lang="fi-FI" sz="1400">
                <a:latin typeface="Poppins"/>
                <a:cs typeface="Poppins"/>
              </a:rPr>
              <a:t> 3.12.2024. Kehote: Luo minulle 6 erilaista pientä tarinaa 13-vuotiaista suomalaisnuorista, joilla jokaisella on omanlaisensa tapa käyttää teknologiaa ja hyödyntää digitaalisuutta omassa elämässään. Jokaisessa tarinassa esiintyy kaksi digitaalista hyvinvointia tukevaa toimintoa ja kaksi digitaalista hyvinvointia haastavaa toimintoa. Tarinoita on muokattu ihmisen toimesta.</a:t>
            </a:r>
            <a:br>
              <a:rPr lang="fi-FI" sz="1400">
                <a:latin typeface="Poppins" panose="00000500000000000000" pitchFamily="2" charset="0"/>
                <a:cs typeface="Poppins" panose="00000500000000000000" pitchFamily="2" charset="0"/>
              </a:rPr>
            </a:br>
            <a:br>
              <a:rPr lang="fi-FI" sz="1400">
                <a:latin typeface="Poppins" panose="00000500000000000000" pitchFamily="2" charset="0"/>
                <a:cs typeface="Poppins" panose="00000500000000000000" pitchFamily="2" charset="0"/>
              </a:rPr>
            </a:br>
            <a:r>
              <a:rPr lang="fi-FI" sz="1400" b="1">
                <a:latin typeface="Poppins"/>
                <a:cs typeface="Poppins"/>
              </a:rPr>
              <a:t>Kuvat:</a:t>
            </a:r>
            <a:br>
              <a:rPr lang="fi-FI" sz="1400" b="1">
                <a:latin typeface="Poppins" panose="00000500000000000000" pitchFamily="2" charset="0"/>
                <a:cs typeface="Poppins" panose="00000500000000000000" pitchFamily="2" charset="0"/>
              </a:rPr>
            </a:br>
            <a:br>
              <a:rPr lang="fi-FI" sz="1400" b="1">
                <a:latin typeface="Poppins" panose="00000500000000000000" pitchFamily="2" charset="0"/>
                <a:cs typeface="Poppins" panose="00000500000000000000" pitchFamily="2" charset="0"/>
              </a:rPr>
            </a:br>
            <a:r>
              <a:rPr lang="fi-FI" sz="1400" b="1" i="0">
                <a:solidFill>
                  <a:srgbClr val="111111"/>
                </a:solidFill>
                <a:effectLst/>
                <a:latin typeface="Poppins"/>
                <a:cs typeface="Poppins"/>
              </a:rPr>
              <a:t>Digitaalinen hyvinvointi. </a:t>
            </a:r>
            <a:r>
              <a:rPr lang="fi-FI" sz="1400" b="0" i="0">
                <a:solidFill>
                  <a:srgbClr val="111111"/>
                </a:solidFill>
                <a:effectLst/>
                <a:latin typeface="Poppins"/>
                <a:cs typeface="Poppins"/>
              </a:rPr>
              <a:t>Luotu ideogram.ai –sovelluksella 14.11.2024. </a:t>
            </a:r>
            <a:r>
              <a:rPr lang="fi-FI" sz="1400">
                <a:solidFill>
                  <a:srgbClr val="111111"/>
                </a:solidFill>
                <a:latin typeface="Poppins"/>
                <a:cs typeface="Poppins"/>
              </a:rPr>
              <a:t>Kehote</a:t>
            </a:r>
            <a:r>
              <a:rPr lang="fi-FI" sz="1400" b="0" i="0">
                <a:solidFill>
                  <a:srgbClr val="111111"/>
                </a:solidFill>
                <a:effectLst/>
                <a:latin typeface="Poppins"/>
                <a:cs typeface="Poppins"/>
              </a:rPr>
              <a:t>: </a:t>
            </a:r>
            <a:r>
              <a:rPr lang="en-US" sz="1400" b="0" i="0">
                <a:solidFill>
                  <a:srgbClr val="111111"/>
                </a:solidFill>
                <a:effectLst/>
                <a:latin typeface="Poppins"/>
                <a:cs typeface="Poppins"/>
              </a:rPr>
              <a:t>Create an infographic for me on digital prosperity. The image must not contain any text. The image should be in pastel </a:t>
            </a:r>
            <a:r>
              <a:rPr lang="en-US" sz="1400" b="0" i="0" err="1">
                <a:solidFill>
                  <a:srgbClr val="111111"/>
                </a:solidFill>
                <a:effectLst/>
                <a:latin typeface="Poppins"/>
                <a:cs typeface="Poppins"/>
              </a:rPr>
              <a:t>colours</a:t>
            </a:r>
            <a:r>
              <a:rPr lang="en-US" sz="1400" b="0" i="0">
                <a:solidFill>
                  <a:srgbClr val="111111"/>
                </a:solidFill>
                <a:effectLst/>
                <a:latin typeface="Poppins"/>
                <a:cs typeface="Poppins"/>
              </a:rPr>
              <a:t>. Use three elements in the image: digital empowerment, digital safety and digital ergonomics, which is both physical and mental.</a:t>
            </a:r>
            <a:br>
              <a:rPr lang="fi-FI" sz="1400">
                <a:latin typeface="Poppins" panose="00000500000000000000" pitchFamily="2" charset="0"/>
                <a:ea typeface="Calibri Light"/>
                <a:cs typeface="Poppins" panose="00000500000000000000" pitchFamily="2" charset="0"/>
              </a:rPr>
            </a:br>
            <a:r>
              <a:rPr lang="fi-FI" sz="1400">
                <a:latin typeface="Poppins"/>
                <a:ea typeface="Calibri Light"/>
                <a:cs typeface="Poppins"/>
              </a:rPr>
              <a:t>Kuvaa muokattu edelleen </a:t>
            </a:r>
            <a:r>
              <a:rPr lang="fi-FI" sz="1400" err="1">
                <a:latin typeface="Poppins"/>
                <a:ea typeface="Calibri Light"/>
                <a:cs typeface="Poppins"/>
              </a:rPr>
              <a:t>Canva</a:t>
            </a:r>
            <a:r>
              <a:rPr lang="fi-FI" sz="1400">
                <a:latin typeface="Poppins"/>
                <a:ea typeface="Calibri Light"/>
                <a:cs typeface="Poppins"/>
              </a:rPr>
              <a:t>-sovelluksella.</a:t>
            </a:r>
            <a:br>
              <a:rPr lang="fi-FI" sz="1400">
                <a:latin typeface="Poppins" panose="00000500000000000000" pitchFamily="2" charset="0"/>
                <a:ea typeface="Calibri Light"/>
                <a:cs typeface="Poppins" panose="00000500000000000000" pitchFamily="2" charset="0"/>
              </a:rPr>
            </a:br>
            <a:br>
              <a:rPr lang="fi-FI" sz="1400">
                <a:latin typeface="Poppins" panose="00000500000000000000" pitchFamily="2" charset="0"/>
                <a:ea typeface="Calibri Light"/>
                <a:cs typeface="Poppins" panose="00000500000000000000" pitchFamily="2" charset="0"/>
              </a:rPr>
            </a:br>
            <a:r>
              <a:rPr lang="fi-FI" sz="1400" b="1">
                <a:latin typeface="Poppins"/>
                <a:ea typeface="Calibri Light"/>
                <a:cs typeface="Poppins"/>
              </a:rPr>
              <a:t>Digitaalisen hyvinvoinnin liikennevalot: </a:t>
            </a:r>
            <a:r>
              <a:rPr lang="fi-FI" sz="1400">
                <a:latin typeface="Poppins"/>
                <a:ea typeface="Calibri Light"/>
                <a:cs typeface="Poppins"/>
              </a:rPr>
              <a:t>Luotu Adobe Express –sovelluksella 26.11.2024. Kehote: Luo liikennevalotolppa, jossa palavat punainen, keltainen ja vihreä valo. Kuvan tyyli on sarjakuvamainen. Kuva on yksinkertainen ja siinä ei ole taustaa. Kuvaa muokattu edelleen Adobe Express -sovelluksella.</a:t>
            </a:r>
            <a:br>
              <a:rPr lang="fi-FI" sz="1400">
                <a:latin typeface="Poppins" panose="00000500000000000000" pitchFamily="2" charset="0"/>
                <a:ea typeface="Calibri Light"/>
                <a:cs typeface="Poppins" panose="00000500000000000000" pitchFamily="2" charset="0"/>
              </a:rPr>
            </a:br>
            <a:br>
              <a:rPr lang="fi-FI" sz="1400" b="1">
                <a:latin typeface="Poppins" panose="00000500000000000000" pitchFamily="2" charset="0"/>
                <a:ea typeface="Calibri Light"/>
                <a:cs typeface="Poppins" panose="00000500000000000000" pitchFamily="2" charset="0"/>
              </a:rPr>
            </a:br>
            <a:r>
              <a:rPr lang="fi-FI" sz="1400" b="1">
                <a:latin typeface="Poppins"/>
                <a:ea typeface="Calibri Light"/>
                <a:cs typeface="Poppins"/>
              </a:rPr>
              <a:t>Oppijan ja opettajan </a:t>
            </a:r>
            <a:r>
              <a:rPr lang="fi-FI" sz="1400" b="1" err="1">
                <a:latin typeface="Poppins"/>
                <a:ea typeface="Calibri Light"/>
                <a:cs typeface="Poppins"/>
              </a:rPr>
              <a:t>check-list</a:t>
            </a:r>
            <a:r>
              <a:rPr lang="fi-FI" sz="1400" b="1">
                <a:latin typeface="Poppins"/>
                <a:ea typeface="Calibri Light"/>
                <a:cs typeface="Poppins"/>
              </a:rPr>
              <a:t>: </a:t>
            </a:r>
            <a:r>
              <a:rPr lang="fi-FI" sz="1400">
                <a:latin typeface="Poppins"/>
                <a:ea typeface="Calibri Light"/>
                <a:cs typeface="Poppins"/>
              </a:rPr>
              <a:t>Luotu </a:t>
            </a:r>
            <a:r>
              <a:rPr lang="fi-FI" sz="1400" err="1">
                <a:latin typeface="Poppins"/>
                <a:ea typeface="Calibri Light"/>
                <a:cs typeface="Poppins"/>
              </a:rPr>
              <a:t>Canva</a:t>
            </a:r>
            <a:r>
              <a:rPr lang="fi-FI" sz="1400">
                <a:latin typeface="Poppins"/>
                <a:ea typeface="Calibri Light"/>
                <a:cs typeface="Poppins"/>
              </a:rPr>
              <a:t>-sovelluksella 4.11.2024.</a:t>
            </a:r>
            <a:br>
              <a:rPr lang="fi-FI" sz="1400">
                <a:latin typeface="Poppins" panose="00000500000000000000" pitchFamily="2" charset="0"/>
                <a:ea typeface="Calibri Light"/>
                <a:cs typeface="Poppins" panose="00000500000000000000" pitchFamily="2" charset="0"/>
              </a:rPr>
            </a:br>
            <a:br>
              <a:rPr lang="fi-FI" sz="1400">
                <a:latin typeface="Poppins" panose="00000500000000000000" pitchFamily="2" charset="0"/>
                <a:ea typeface="Calibri Light"/>
                <a:cs typeface="Poppins" panose="00000500000000000000" pitchFamily="2" charset="0"/>
              </a:rPr>
            </a:br>
            <a:r>
              <a:rPr lang="fi-FI" sz="1400" b="1">
                <a:latin typeface="Poppins"/>
                <a:ea typeface="Calibri Light"/>
                <a:cs typeface="Poppins"/>
              </a:rPr>
              <a:t>Tarinoiden oppilaiden kuvat: </a:t>
            </a:r>
            <a:r>
              <a:rPr lang="fi-FI" sz="1400">
                <a:latin typeface="Poppins"/>
                <a:ea typeface="Calibri Light"/>
                <a:cs typeface="Poppins"/>
              </a:rPr>
              <a:t>Luotu </a:t>
            </a:r>
            <a:r>
              <a:rPr lang="fi-FI" sz="1400" err="1">
                <a:latin typeface="Poppins"/>
                <a:ea typeface="Calibri Light"/>
                <a:cs typeface="Poppins"/>
              </a:rPr>
              <a:t>Copilotilla</a:t>
            </a:r>
            <a:r>
              <a:rPr lang="fi-FI" sz="1400">
                <a:latin typeface="Poppins"/>
                <a:ea typeface="Calibri Light"/>
                <a:cs typeface="Poppins"/>
              </a:rPr>
              <a:t> 9.12.2024. Kehote: Luo jokaisesta tarinasta sarjakuvamainen kuva 13-vuotiaasta nuoresta. </a:t>
            </a:r>
            <a:endParaRPr lang="fi-FI" sz="1400">
              <a:latin typeface="Poppins"/>
              <a:cs typeface="Poppins"/>
            </a:endParaRPr>
          </a:p>
        </p:txBody>
      </p:sp>
      <p:grpSp>
        <p:nvGrpSpPr>
          <p:cNvPr id="3" name="Ryhmä 2">
            <a:extLst>
              <a:ext uri="{FF2B5EF4-FFF2-40B4-BE49-F238E27FC236}">
                <a16:creationId xmlns:a16="http://schemas.microsoft.com/office/drawing/2014/main" id="{0C8A6DFE-2C1B-91F2-AA14-E6656BCC57F9}"/>
              </a:ext>
            </a:extLst>
          </p:cNvPr>
          <p:cNvGrpSpPr/>
          <p:nvPr/>
        </p:nvGrpSpPr>
        <p:grpSpPr>
          <a:xfrm>
            <a:off x="5654656" y="6181277"/>
            <a:ext cx="3002555" cy="812163"/>
            <a:chOff x="5593423" y="6205770"/>
            <a:chExt cx="3002555" cy="812163"/>
          </a:xfrm>
        </p:grpSpPr>
        <p:grpSp>
          <p:nvGrpSpPr>
            <p:cNvPr id="4" name="Ryhmä 3">
              <a:extLst>
                <a:ext uri="{FF2B5EF4-FFF2-40B4-BE49-F238E27FC236}">
                  <a16:creationId xmlns:a16="http://schemas.microsoft.com/office/drawing/2014/main" id="{03C4197A-D186-98C8-D899-7ED1EFA91779}"/>
                </a:ext>
              </a:extLst>
            </p:cNvPr>
            <p:cNvGrpSpPr/>
            <p:nvPr/>
          </p:nvGrpSpPr>
          <p:grpSpPr>
            <a:xfrm>
              <a:off x="6741394" y="6423976"/>
              <a:ext cx="1854584" cy="375752"/>
              <a:chOff x="6741394" y="6423976"/>
              <a:chExt cx="1854584" cy="375752"/>
            </a:xfrm>
          </p:grpSpPr>
          <p:pic>
            <p:nvPicPr>
              <p:cNvPr id="6" name="Kuva 5" descr="Kuva, joka sisältää kohteen teksti, Fontti, Grafiikka, symboli&#10;&#10;Kuvaus luotu automaattisesti">
                <a:extLst>
                  <a:ext uri="{FF2B5EF4-FFF2-40B4-BE49-F238E27FC236}">
                    <a16:creationId xmlns:a16="http://schemas.microsoft.com/office/drawing/2014/main" id="{A8266A1A-70DE-D8E0-57FB-1E1EA21B9C84}"/>
                  </a:ext>
                </a:extLst>
              </p:cNvPr>
              <p:cNvPicPr>
                <a:picLocks noChangeAspect="1"/>
              </p:cNvPicPr>
              <p:nvPr/>
            </p:nvPicPr>
            <p:blipFill>
              <a:blip r:embed="rId3"/>
              <a:stretch>
                <a:fillRect/>
              </a:stretch>
            </p:blipFill>
            <p:spPr>
              <a:xfrm>
                <a:off x="8322494" y="6442553"/>
                <a:ext cx="273484" cy="338599"/>
              </a:xfrm>
              <a:prstGeom prst="rect">
                <a:avLst/>
              </a:prstGeom>
            </p:spPr>
          </p:pic>
          <p:pic>
            <p:nvPicPr>
              <p:cNvPr id="7" name="Kuva 6" descr="Kuva, joka sisältää kohteen teksti, Fontti, kuvakaappaus, Grafiikka&#10;&#10;Kuvaus luotu automaattisesti">
                <a:extLst>
                  <a:ext uri="{FF2B5EF4-FFF2-40B4-BE49-F238E27FC236}">
                    <a16:creationId xmlns:a16="http://schemas.microsoft.com/office/drawing/2014/main" id="{FE037446-6AA0-6674-1783-DEBC52C4E3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1394" y="6423976"/>
                <a:ext cx="1581100" cy="375752"/>
              </a:xfrm>
              <a:prstGeom prst="rect">
                <a:avLst/>
              </a:prstGeom>
            </p:spPr>
          </p:pic>
        </p:grpSp>
        <p:pic>
          <p:nvPicPr>
            <p:cNvPr id="5" name="Kuva 4" descr="Kuva, joka sisältää kohteen Grafiikka, Fontti, logo, graafinen suunnittelu&#10;&#10;Kuvaus luotu automaattisesti">
              <a:extLst>
                <a:ext uri="{FF2B5EF4-FFF2-40B4-BE49-F238E27FC236}">
                  <a16:creationId xmlns:a16="http://schemas.microsoft.com/office/drawing/2014/main" id="{C7B64F77-268C-5B14-C413-52711316AA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3423" y="6205770"/>
              <a:ext cx="1501383" cy="812163"/>
            </a:xfrm>
            <a:prstGeom prst="rect">
              <a:avLst/>
            </a:prstGeom>
          </p:spPr>
        </p:pic>
      </p:grpSp>
    </p:spTree>
    <p:extLst>
      <p:ext uri="{BB962C8B-B14F-4D97-AF65-F5344CB8AC3E}">
        <p14:creationId xmlns:p14="http://schemas.microsoft.com/office/powerpoint/2010/main" val="403986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1097F-E7BC-15C8-D832-0BB27A6F7FF0}"/>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C0DAE39C-C716-2E3A-C7B9-601CB2D6A0FD}"/>
              </a:ext>
            </a:extLst>
          </p:cNvPr>
          <p:cNvSpPr>
            <a:spLocks noGrp="1"/>
          </p:cNvSpPr>
          <p:nvPr>
            <p:ph idx="1"/>
          </p:nvPr>
        </p:nvSpPr>
        <p:spPr>
          <a:xfrm>
            <a:off x="675640" y="1053464"/>
            <a:ext cx="10515600" cy="4360671"/>
          </a:xfrm>
        </p:spPr>
        <p:txBody>
          <a:bodyPr vert="horz" lIns="91440" tIns="45720" rIns="91440" bIns="45720" rtlCol="0" anchor="t">
            <a:noAutofit/>
          </a:bodyPr>
          <a:lstStyle/>
          <a:p>
            <a:pPr marL="0" indent="0">
              <a:buNone/>
            </a:pPr>
            <a:endParaRPr lang="fi-FI" sz="1400">
              <a:ea typeface="Calibri" panose="020F0502020204030204"/>
              <a:cs typeface="Calibri" panose="020F0502020204030204"/>
            </a:endParaRPr>
          </a:p>
          <a:p>
            <a:pPr marL="0" indent="0">
              <a:buNone/>
            </a:pPr>
            <a:endParaRPr lang="fi-FI" sz="1800">
              <a:ea typeface="Calibri" panose="020F0502020204030204"/>
              <a:cs typeface="Calibri" panose="020F0502020204030204"/>
            </a:endParaRPr>
          </a:p>
          <a:p>
            <a:endParaRPr lang="fi-FI">
              <a:ea typeface="Calibri"/>
              <a:cs typeface="Calibri"/>
            </a:endParaRPr>
          </a:p>
          <a:p>
            <a:endParaRPr lang="fi-FI">
              <a:ea typeface="Calibri"/>
              <a:cs typeface="Calibri"/>
            </a:endParaRPr>
          </a:p>
        </p:txBody>
      </p:sp>
      <p:sp>
        <p:nvSpPr>
          <p:cNvPr id="5" name="Rectangle 1">
            <a:extLst>
              <a:ext uri="{FF2B5EF4-FFF2-40B4-BE49-F238E27FC236}">
                <a16:creationId xmlns:a16="http://schemas.microsoft.com/office/drawing/2014/main" id="{DB0032DF-C40C-EE79-950B-74032BBED493}"/>
              </a:ext>
            </a:extLst>
          </p:cNvPr>
          <p:cNvSpPr>
            <a:spLocks noChangeArrowheads="1"/>
          </p:cNvSpPr>
          <p:nvPr/>
        </p:nvSpPr>
        <p:spPr bwMode="auto">
          <a:xfrm>
            <a:off x="445770" y="490398"/>
            <a:ext cx="1147898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Aft>
                <a:spcPts val="600"/>
              </a:spcAft>
              <a:buClrTx/>
              <a:buSzTx/>
              <a:buFontTx/>
              <a:buNone/>
              <a:tabLst/>
            </a:pPr>
            <a:r>
              <a:rPr kumimoji="0" lang="fi-FI" altLang="fi-FI" b="1" i="0" u="none" strike="noStrike" cap="none" normalizeH="0" baseline="0">
                <a:ln>
                  <a:noFill/>
                </a:ln>
                <a:effectLst/>
                <a:latin typeface="Calibri"/>
                <a:ea typeface="Calibri"/>
                <a:cs typeface="Poppins"/>
              </a:rPr>
              <a:t>Oppitunnin rakenne:</a:t>
            </a:r>
            <a:endParaRPr lang="fi-FI" altLang="fi-FI" b="1" i="0" u="none" strike="noStrike" cap="none" normalizeH="0" baseline="0">
              <a:ln>
                <a:noFill/>
              </a:ln>
              <a:effectLst/>
              <a:latin typeface="Calibri"/>
              <a:ea typeface="Calibri"/>
              <a:cs typeface="Poppins"/>
            </a:endParaRPr>
          </a:p>
          <a:p>
            <a:pPr marL="342900" marR="0" lvl="0" indent="-342900" algn="l" defTabSz="914400" rtl="0" eaLnBrk="0" fontAlgn="base" latinLnBrk="0" hangingPunct="0">
              <a:spcAft>
                <a:spcPts val="600"/>
              </a:spcAft>
              <a:buClrTx/>
              <a:buSzTx/>
              <a:buFontTx/>
              <a:buAutoNum type="arabicPeriod"/>
              <a:tabLst/>
            </a:pPr>
            <a:r>
              <a:rPr lang="fi-FI" altLang="fi-FI" b="1">
                <a:latin typeface="Calibri"/>
                <a:ea typeface="Calibri"/>
                <a:cs typeface="Poppins"/>
              </a:rPr>
              <a:t>Virittäytymisharjoite:</a:t>
            </a:r>
            <a:r>
              <a:rPr lang="fi-FI" altLang="fi-FI">
                <a:latin typeface="Calibri"/>
                <a:ea typeface="Calibri"/>
                <a:cs typeface="Poppins"/>
              </a:rPr>
              <a:t> Jokainen tekee </a:t>
            </a:r>
            <a:r>
              <a:rPr lang="fi-FI" altLang="fi-FI" b="1">
                <a:latin typeface="Calibri"/>
                <a:ea typeface="Calibri"/>
                <a:cs typeface="Poppins"/>
              </a:rPr>
              <a:t>itsenäisesti digihyvinvointitestin netissä </a:t>
            </a:r>
            <a:r>
              <a:rPr lang="fi-FI" altLang="fi-FI">
                <a:latin typeface="Calibri"/>
                <a:ea typeface="Calibri"/>
                <a:cs typeface="Poppins"/>
              </a:rPr>
              <a:t>omalla laitteella (puhelin/tietokone/tabletti).</a:t>
            </a:r>
          </a:p>
          <a:p>
            <a:pPr marL="342900" indent="-342900" eaLnBrk="0" fontAlgn="base" hangingPunct="0">
              <a:spcAft>
                <a:spcPts val="600"/>
              </a:spcAft>
              <a:buFontTx/>
              <a:buAutoNum type="arabicPeriod"/>
            </a:pPr>
            <a:r>
              <a:rPr lang="fi-FI" altLang="fi-FI" b="1">
                <a:latin typeface="Calibri"/>
                <a:ea typeface="Calibri"/>
                <a:cs typeface="Poppins"/>
              </a:rPr>
              <a:t>Teoriaosuus: Tunnin pitäjä kertoo dian 19 avulla oppilaille, mitä digitaalinen hyvinvointi tarkoittaa</a:t>
            </a:r>
            <a:r>
              <a:rPr lang="fi-FI" altLang="fi-FI">
                <a:latin typeface="Calibri"/>
                <a:ea typeface="Calibri"/>
                <a:cs typeface="Poppins"/>
              </a:rPr>
              <a:t>. Apua saa open dioista 3 – 9. Keskitytään siihen, kuinka digitaalista hyvinvointia voi tukea. </a:t>
            </a:r>
          </a:p>
          <a:p>
            <a:pPr marL="342900" marR="0" lvl="0" indent="-342900" algn="l" defTabSz="914400" rtl="0" eaLnBrk="0" fontAlgn="base" latinLnBrk="0" hangingPunct="0">
              <a:spcAft>
                <a:spcPts val="600"/>
              </a:spcAft>
              <a:buClrTx/>
              <a:buSzTx/>
              <a:buFontTx/>
              <a:buAutoNum type="arabicPeriod"/>
              <a:tabLst/>
            </a:pPr>
            <a:r>
              <a:rPr kumimoji="0" lang="fi-FI" altLang="fi-FI" b="1" i="0" u="none" strike="noStrike" cap="none" normalizeH="0" baseline="0">
                <a:ln>
                  <a:noFill/>
                </a:ln>
                <a:effectLst/>
                <a:latin typeface="Calibri"/>
                <a:ea typeface="Calibri"/>
                <a:cs typeface="Poppins"/>
              </a:rPr>
              <a:t>Ryhmätyö 1: </a:t>
            </a:r>
            <a:r>
              <a:rPr kumimoji="0" lang="fi-FI" altLang="fi-FI" i="0" u="none" strike="noStrike" cap="none" normalizeH="0" baseline="0">
                <a:ln>
                  <a:noFill/>
                </a:ln>
                <a:effectLst/>
                <a:latin typeface="Calibri"/>
                <a:ea typeface="Calibri"/>
                <a:cs typeface="Poppins"/>
              </a:rPr>
              <a:t>Oppilaat </a:t>
            </a:r>
            <a:r>
              <a:rPr lang="fi-FI" altLang="fi-FI">
                <a:latin typeface="Calibri"/>
                <a:ea typeface="Calibri"/>
                <a:cs typeface="Poppins"/>
              </a:rPr>
              <a:t>jaetaan pieniin ryhmiin (n. 3-4 henkilöä). </a:t>
            </a:r>
            <a:r>
              <a:rPr kumimoji="0" lang="fi-FI" altLang="fi-FI" b="1" i="0" u="none" strike="noStrike" cap="none" normalizeH="0" baseline="0">
                <a:ln>
                  <a:noFill/>
                </a:ln>
                <a:effectLst/>
                <a:latin typeface="Calibri"/>
                <a:ea typeface="Calibri"/>
                <a:cs typeface="Poppins"/>
              </a:rPr>
              <a:t>Oppilaat tutustuvat ryhmässä tarinaan</a:t>
            </a:r>
            <a:r>
              <a:rPr lang="fi-FI" altLang="fi-FI" b="1">
                <a:latin typeface="Calibri"/>
                <a:ea typeface="Calibri"/>
                <a:cs typeface="Poppins"/>
              </a:rPr>
              <a:t>. He etsivät ja pohtivat yhdessä ratkaisuja kysymyksiin: </a:t>
            </a:r>
            <a:r>
              <a:rPr lang="fi-FI" i="0">
                <a:solidFill>
                  <a:srgbClr val="000000"/>
                </a:solidFill>
                <a:effectLst/>
                <a:latin typeface="Calibri"/>
                <a:ea typeface="Calibri"/>
                <a:cs typeface="Poppins"/>
              </a:rPr>
              <a:t>Mikä tarinassa tuottaa sen päähenkilölle hyvinvointia? Mitä hyvinvointia uhkaavia ongelmia löydätte? Mitä ratkaisuja keksitte löytämiinne ongelmiin? </a:t>
            </a:r>
            <a:endParaRPr lang="fi-FI">
              <a:solidFill>
                <a:srgbClr val="000000"/>
              </a:solidFill>
              <a:latin typeface="Calibri"/>
              <a:ea typeface="Calibri"/>
              <a:cs typeface="Poppins"/>
            </a:endParaRPr>
          </a:p>
          <a:p>
            <a:pPr fontAlgn="base">
              <a:spcAft>
                <a:spcPts val="600"/>
              </a:spcAft>
            </a:pPr>
            <a:r>
              <a:rPr lang="fi-FI" b="1" i="0">
                <a:solidFill>
                  <a:srgbClr val="000000"/>
                </a:solidFill>
                <a:effectLst/>
                <a:latin typeface="Calibri"/>
                <a:ea typeface="Calibri"/>
                <a:cs typeface="Poppins"/>
              </a:rPr>
              <a:t>4. </a:t>
            </a:r>
            <a:r>
              <a:rPr lang="fi-FI" b="1">
                <a:solidFill>
                  <a:srgbClr val="000000"/>
                </a:solidFill>
                <a:latin typeface="Calibri"/>
                <a:ea typeface="Calibri"/>
                <a:cs typeface="Poppins"/>
              </a:rPr>
              <a:t>Koonti: </a:t>
            </a:r>
            <a:r>
              <a:rPr lang="fi-FI" b="1" i="0">
                <a:solidFill>
                  <a:srgbClr val="000000"/>
                </a:solidFill>
                <a:effectLst/>
                <a:latin typeface="Calibri"/>
                <a:ea typeface="Calibri"/>
                <a:cs typeface="Poppins"/>
              </a:rPr>
              <a:t>Oppilaiden vastauksia käydään yhdessä läpi koko luokan kanssa. </a:t>
            </a:r>
            <a:r>
              <a:rPr lang="fi-FI" b="1">
                <a:solidFill>
                  <a:srgbClr val="000000"/>
                </a:solidFill>
                <a:latin typeface="Calibri"/>
                <a:ea typeface="Calibri"/>
                <a:cs typeface="Poppins"/>
              </a:rPr>
              <a:t>Jokainen ryhmä esittelee oman henkilönsä, ja vastauksensa kysymyksiin.</a:t>
            </a:r>
            <a:endParaRPr lang="fi-FI" b="1" i="0">
              <a:solidFill>
                <a:srgbClr val="000000"/>
              </a:solidFill>
              <a:effectLst/>
              <a:latin typeface="Calibri"/>
              <a:ea typeface="Calibri"/>
              <a:cs typeface="Poppins" panose="00000500000000000000" pitchFamily="2" charset="0"/>
            </a:endParaRPr>
          </a:p>
          <a:p>
            <a:pPr algn="l" rtl="0" fontAlgn="base">
              <a:spcAft>
                <a:spcPts val="600"/>
              </a:spcAft>
            </a:pPr>
            <a:r>
              <a:rPr lang="fi-FI" b="1">
                <a:solidFill>
                  <a:srgbClr val="000000"/>
                </a:solidFill>
                <a:latin typeface="Calibri"/>
                <a:ea typeface="Calibri"/>
                <a:cs typeface="Poppins"/>
              </a:rPr>
              <a:t>5. </a:t>
            </a:r>
            <a:r>
              <a:rPr kumimoji="0" lang="fi-FI" altLang="fi-FI" b="1" i="0" u="none" strike="noStrike" cap="none" normalizeH="0" baseline="0">
                <a:ln>
                  <a:noFill/>
                </a:ln>
                <a:effectLst/>
                <a:latin typeface="Calibri"/>
                <a:ea typeface="Calibri"/>
                <a:cs typeface="Poppins"/>
              </a:rPr>
              <a:t>Ryhmätyö 2: </a:t>
            </a:r>
            <a:r>
              <a:rPr lang="fi-FI">
                <a:solidFill>
                  <a:srgbClr val="000000"/>
                </a:solidFill>
                <a:latin typeface="Calibri"/>
                <a:ea typeface="Calibri"/>
                <a:cs typeface="Poppins"/>
              </a:rPr>
              <a:t>Lopuksi ryhmissä pohditaan yhdessä, mitkä asiat omassa elämässä tuottavat digitaalista hyvinvointia. Mitkä ovat asioita, joita voisi parantaa? Teemaan voi johdatella diassa 21 olevan liikennevalomallin avulla.</a:t>
            </a:r>
          </a:p>
          <a:p>
            <a:pPr algn="l" rtl="0" fontAlgn="base">
              <a:spcAft>
                <a:spcPts val="600"/>
              </a:spcAft>
            </a:pPr>
            <a:r>
              <a:rPr lang="fi-FI" b="1">
                <a:solidFill>
                  <a:srgbClr val="000000"/>
                </a:solidFill>
                <a:latin typeface="Calibri"/>
                <a:ea typeface="Calibri"/>
                <a:cs typeface="Poppins"/>
              </a:rPr>
              <a:t>6. Koonti: </a:t>
            </a:r>
            <a:r>
              <a:rPr lang="fi-FI">
                <a:solidFill>
                  <a:srgbClr val="000000"/>
                </a:solidFill>
                <a:latin typeface="Calibri"/>
                <a:ea typeface="Calibri"/>
                <a:cs typeface="Poppins"/>
              </a:rPr>
              <a:t>Ryhmien vastauksia voidaan koota näkyviin esim. </a:t>
            </a:r>
            <a:r>
              <a:rPr lang="fi-FI" err="1">
                <a:solidFill>
                  <a:srgbClr val="000000"/>
                </a:solidFill>
                <a:latin typeface="Calibri"/>
                <a:ea typeface="Calibri"/>
                <a:cs typeface="Poppins"/>
              </a:rPr>
              <a:t>Padletin</a:t>
            </a:r>
            <a:r>
              <a:rPr lang="fi-FI">
                <a:solidFill>
                  <a:srgbClr val="000000"/>
                </a:solidFill>
                <a:latin typeface="Calibri"/>
                <a:ea typeface="Calibri"/>
                <a:cs typeface="Poppins"/>
              </a:rPr>
              <a:t> tai </a:t>
            </a:r>
            <a:r>
              <a:rPr lang="fi-FI" err="1">
                <a:solidFill>
                  <a:srgbClr val="000000"/>
                </a:solidFill>
                <a:latin typeface="Calibri"/>
                <a:ea typeface="Calibri"/>
                <a:cs typeface="Poppins"/>
              </a:rPr>
              <a:t>Formsin</a:t>
            </a:r>
            <a:r>
              <a:rPr lang="fi-FI">
                <a:solidFill>
                  <a:srgbClr val="000000"/>
                </a:solidFill>
                <a:latin typeface="Calibri"/>
                <a:ea typeface="Calibri"/>
                <a:cs typeface="Poppins"/>
              </a:rPr>
              <a:t> avulla tai tussitaululle ja käsitellä yhteisesti, jos aikaa on. Luokan tuotoksen voisi myös valokuvata/ottaa ruutukaappauksen vanhemmille välitettäväksi.</a:t>
            </a:r>
          </a:p>
          <a:p>
            <a:pPr algn="l" rtl="0" fontAlgn="base">
              <a:spcAft>
                <a:spcPts val="600"/>
              </a:spcAft>
            </a:pPr>
            <a:r>
              <a:rPr lang="fi-FI" b="1">
                <a:solidFill>
                  <a:srgbClr val="000000"/>
                </a:solidFill>
                <a:latin typeface="Calibri"/>
                <a:ea typeface="Calibri"/>
                <a:cs typeface="Poppins"/>
              </a:rPr>
              <a:t>7</a:t>
            </a:r>
            <a:r>
              <a:rPr lang="fi-FI" b="1" i="0">
                <a:solidFill>
                  <a:srgbClr val="000000"/>
                </a:solidFill>
                <a:effectLst/>
                <a:latin typeface="Calibri"/>
                <a:ea typeface="Calibri"/>
                <a:cs typeface="Poppins"/>
              </a:rPr>
              <a:t>. Oma tavoite: </a:t>
            </a:r>
            <a:r>
              <a:rPr lang="fi-FI" i="0">
                <a:solidFill>
                  <a:srgbClr val="000000"/>
                </a:solidFill>
                <a:effectLst/>
                <a:latin typeface="Calibri"/>
                <a:ea typeface="Calibri"/>
                <a:cs typeface="Poppins"/>
              </a:rPr>
              <a:t>Lopuksi jokaine</a:t>
            </a:r>
            <a:r>
              <a:rPr lang="fi-FI">
                <a:solidFill>
                  <a:srgbClr val="000000"/>
                </a:solidFill>
                <a:latin typeface="Calibri"/>
                <a:ea typeface="Calibri"/>
                <a:cs typeface="Poppins"/>
              </a:rPr>
              <a:t>n kirjoittaa itselleen ylös ainakin yhden realistisen tavoitteen, joka auttaa tukemaan omaa digitaalista hyvinvointia. Tavoite voi olla </a:t>
            </a:r>
            <a:r>
              <a:rPr lang="fi-FI" err="1">
                <a:solidFill>
                  <a:srgbClr val="000000"/>
                </a:solidFill>
                <a:latin typeface="Calibri"/>
                <a:ea typeface="Calibri"/>
                <a:cs typeface="Poppins"/>
              </a:rPr>
              <a:t>esim.jokin</a:t>
            </a:r>
            <a:r>
              <a:rPr lang="fi-FI">
                <a:solidFill>
                  <a:srgbClr val="000000"/>
                </a:solidFill>
                <a:latin typeface="Calibri"/>
                <a:ea typeface="Calibri"/>
                <a:cs typeface="Poppins"/>
              </a:rPr>
              <a:t> dian xx oppilaan </a:t>
            </a:r>
            <a:r>
              <a:rPr lang="fi-FI" err="1">
                <a:solidFill>
                  <a:srgbClr val="000000"/>
                </a:solidFill>
                <a:latin typeface="Calibri"/>
                <a:ea typeface="Calibri"/>
                <a:cs typeface="Poppins"/>
              </a:rPr>
              <a:t>check</a:t>
            </a:r>
            <a:r>
              <a:rPr lang="fi-FI">
                <a:solidFill>
                  <a:srgbClr val="000000"/>
                </a:solidFill>
                <a:latin typeface="Calibri"/>
                <a:ea typeface="Calibri"/>
                <a:cs typeface="Poppins"/>
              </a:rPr>
              <a:t>-listin teemoista. Tavoitteeseen pääsemistä voidaan tarkastella tulevilla oppitunneilla esim. kahden viikon kuluttua </a:t>
            </a:r>
            <a:r>
              <a:rPr lang="fi-FI">
                <a:solidFill>
                  <a:srgbClr val="000000"/>
                </a:solidFill>
                <a:latin typeface="Calibri"/>
                <a:ea typeface="Calibri"/>
                <a:cs typeface="Poppins"/>
                <a:sym typeface="Wingdings" panose="05000000000000000000" pitchFamily="2" charset="2"/>
              </a:rPr>
              <a:t> Kuinka moni pääsi omaan tavoitteeseensa?</a:t>
            </a:r>
            <a:endParaRPr lang="fi-FI" i="0">
              <a:solidFill>
                <a:srgbClr val="000000"/>
              </a:solidFill>
              <a:effectLst/>
              <a:latin typeface="Calibri"/>
              <a:ea typeface="Calibri"/>
              <a:cs typeface="Poppins"/>
            </a:endParaRPr>
          </a:p>
          <a:p>
            <a:pPr marL="342900" marR="0" lvl="0" indent="-342900" algn="l" defTabSz="914400" rtl="0" eaLnBrk="0" fontAlgn="base" latinLnBrk="0" hangingPunct="0">
              <a:spcAft>
                <a:spcPts val="600"/>
              </a:spcAft>
              <a:buClrTx/>
              <a:buSzTx/>
              <a:buFontTx/>
              <a:buAutoNum type="arabicPeriod"/>
              <a:tabLst/>
            </a:pPr>
            <a:endParaRPr lang="fi-FI" altLang="fi-FI" i="0" u="none" strike="noStrike" cap="none" normalizeH="0" baseline="0">
              <a:ln>
                <a:noFill/>
              </a:ln>
              <a:effectLst/>
              <a:latin typeface="Calibri"/>
              <a:ea typeface="Calibri"/>
              <a:cs typeface="Poppins" panose="00000500000000000000" pitchFamily="2" charset="0"/>
            </a:endParaRPr>
          </a:p>
        </p:txBody>
      </p:sp>
      <p:grpSp>
        <p:nvGrpSpPr>
          <p:cNvPr id="2" name="Ryhmä 1">
            <a:extLst>
              <a:ext uri="{FF2B5EF4-FFF2-40B4-BE49-F238E27FC236}">
                <a16:creationId xmlns:a16="http://schemas.microsoft.com/office/drawing/2014/main" id="{8B99124D-29AD-0F7E-012A-A923C16EB321}"/>
              </a:ext>
            </a:extLst>
          </p:cNvPr>
          <p:cNvGrpSpPr/>
          <p:nvPr/>
        </p:nvGrpSpPr>
        <p:grpSpPr>
          <a:xfrm>
            <a:off x="5857005" y="6256623"/>
            <a:ext cx="2821631" cy="511015"/>
            <a:chOff x="5857005" y="6256623"/>
            <a:chExt cx="2821631" cy="511015"/>
          </a:xfrm>
        </p:grpSpPr>
        <p:pic>
          <p:nvPicPr>
            <p:cNvPr id="4" name="Kuva 3" descr="Kuva, joka sisältää kohteen musta, pimeys&#10;&#10;Kuvaus luotu automaattisesti">
              <a:extLst>
                <a:ext uri="{FF2B5EF4-FFF2-40B4-BE49-F238E27FC236}">
                  <a16:creationId xmlns:a16="http://schemas.microsoft.com/office/drawing/2014/main" id="{1C572E83-BEF5-EB13-39F4-BE0B09139C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236" y="6383989"/>
              <a:ext cx="1440996" cy="342828"/>
            </a:xfrm>
            <a:prstGeom prst="rect">
              <a:avLst/>
            </a:prstGeom>
          </p:spPr>
        </p:pic>
        <p:pic>
          <p:nvPicPr>
            <p:cNvPr id="6" name="Kuva 5" descr="Kuva, joka sisältää kohteen Grafiikka, symboli, Fontti, graafinen suunnittelu&#10;&#10;Kuvaus luotu automaattisesti">
              <a:extLst>
                <a:ext uri="{FF2B5EF4-FFF2-40B4-BE49-F238E27FC236}">
                  <a16:creationId xmlns:a16="http://schemas.microsoft.com/office/drawing/2014/main" id="{665E55C6-04B8-A66C-F3A9-508286F81F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005" y="6361611"/>
              <a:ext cx="387584" cy="387584"/>
            </a:xfrm>
            <a:prstGeom prst="rect">
              <a:avLst/>
            </a:prstGeom>
          </p:spPr>
        </p:pic>
        <p:pic>
          <p:nvPicPr>
            <p:cNvPr id="7" name="Kuva 6" descr="Kuva, joka sisältää kohteen Grafiikka, graafinen suunnittelu, ympyrä, Fontti&#10;&#10;Kuvaus luotu automaattisesti">
              <a:extLst>
                <a:ext uri="{FF2B5EF4-FFF2-40B4-BE49-F238E27FC236}">
                  <a16:creationId xmlns:a16="http://schemas.microsoft.com/office/drawing/2014/main" id="{0B8B8010-D722-AB22-054A-D1AC024E0D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272" y="6256623"/>
              <a:ext cx="906364" cy="511015"/>
            </a:xfrm>
            <a:prstGeom prst="rect">
              <a:avLst/>
            </a:prstGeom>
          </p:spPr>
        </p:pic>
      </p:grpSp>
    </p:spTree>
    <p:extLst>
      <p:ext uri="{BB962C8B-B14F-4D97-AF65-F5344CB8AC3E}">
        <p14:creationId xmlns:p14="http://schemas.microsoft.com/office/powerpoint/2010/main" val="4079940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D0BE7-3B66-CA7A-E3E1-22846F58F18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F6F1AC2-B1EE-941C-8211-2FC88BC9B877}"/>
              </a:ext>
            </a:extLst>
          </p:cNvPr>
          <p:cNvSpPr>
            <a:spLocks noGrp="1"/>
          </p:cNvSpPr>
          <p:nvPr>
            <p:ph type="title"/>
          </p:nvPr>
        </p:nvSpPr>
        <p:spPr/>
        <p:txBody>
          <a:bodyPr/>
          <a:lstStyle/>
          <a:p>
            <a:r>
              <a:rPr lang="fi-FI" sz="3100" b="1">
                <a:latin typeface="Calibri"/>
                <a:ea typeface="Calibri"/>
                <a:cs typeface="Poppins"/>
              </a:rPr>
              <a:t>Mitä on digitaalinen hyvinvointi?</a:t>
            </a:r>
            <a:endParaRPr lang="fi-FI">
              <a:latin typeface="Calibri"/>
              <a:ea typeface="Calibri"/>
              <a:cs typeface="Poppins"/>
            </a:endParaRPr>
          </a:p>
          <a:p>
            <a:endParaRPr lang="fi-FI">
              <a:latin typeface="Calibri"/>
              <a:ea typeface="Calibri Light"/>
              <a:cs typeface="Poppins" panose="00000500000000000000" pitchFamily="2" charset="0"/>
            </a:endParaRPr>
          </a:p>
        </p:txBody>
      </p:sp>
      <p:sp>
        <p:nvSpPr>
          <p:cNvPr id="3" name="Sisällön paikkamerkki 2">
            <a:extLst>
              <a:ext uri="{FF2B5EF4-FFF2-40B4-BE49-F238E27FC236}">
                <a16:creationId xmlns:a16="http://schemas.microsoft.com/office/drawing/2014/main" id="{A278E1FD-1A71-6EB9-6640-3E4FBCD02A10}"/>
              </a:ext>
            </a:extLst>
          </p:cNvPr>
          <p:cNvSpPr>
            <a:spLocks noGrp="1"/>
          </p:cNvSpPr>
          <p:nvPr>
            <p:ph idx="1"/>
          </p:nvPr>
        </p:nvSpPr>
        <p:spPr>
          <a:xfrm>
            <a:off x="838200" y="1270453"/>
            <a:ext cx="10515600" cy="5124484"/>
          </a:xfrm>
        </p:spPr>
        <p:txBody>
          <a:bodyPr vert="horz" lIns="91440" tIns="45720" rIns="91440" bIns="45720" rtlCol="0" anchor="t">
            <a:normAutofit fontScale="85000" lnSpcReduction="20000"/>
          </a:bodyPr>
          <a:lstStyle/>
          <a:p>
            <a:pPr>
              <a:buNone/>
            </a:pPr>
            <a:endParaRPr lang="fi-FI" sz="1400">
              <a:latin typeface="Calibri"/>
              <a:ea typeface="Calibri"/>
              <a:cs typeface="Poppins" panose="00000500000000000000" pitchFamily="2" charset="0"/>
            </a:endParaRPr>
          </a:p>
          <a:p>
            <a:pPr marL="0" indent="0">
              <a:lnSpc>
                <a:spcPct val="150000"/>
              </a:lnSpc>
              <a:spcBef>
                <a:spcPts val="0"/>
              </a:spcBef>
              <a:buNone/>
            </a:pPr>
            <a:r>
              <a:rPr lang="fi-FI" sz="1800" b="0" i="0">
                <a:solidFill>
                  <a:srgbClr val="111111"/>
                </a:solidFill>
                <a:effectLst/>
                <a:latin typeface="Calibri"/>
                <a:ea typeface="Calibri"/>
                <a:cs typeface="Poppins"/>
              </a:rPr>
              <a:t>Jokaisen oppilaan, opettajan ja huoltajan pitäisi ymmärtää oikeita toimintatapoja </a:t>
            </a:r>
            <a:r>
              <a:rPr lang="fi-FI" sz="1800">
                <a:solidFill>
                  <a:srgbClr val="111111"/>
                </a:solidFill>
                <a:latin typeface="Calibri"/>
                <a:ea typeface="Calibri"/>
                <a:cs typeface="Poppins"/>
              </a:rPr>
              <a:t>digitaalisen turvallisuuden</a:t>
            </a:r>
            <a:r>
              <a:rPr lang="fi-FI" sz="1800" b="0" i="0">
                <a:solidFill>
                  <a:srgbClr val="111111"/>
                </a:solidFill>
                <a:effectLst/>
                <a:latin typeface="Calibri"/>
                <a:ea typeface="Calibri"/>
                <a:cs typeface="Poppins"/>
              </a:rPr>
              <a:t> ja hyvinvoinnin ylläpitämiseksi.</a:t>
            </a:r>
          </a:p>
          <a:p>
            <a:pPr marL="0" indent="0" algn="l">
              <a:lnSpc>
                <a:spcPct val="150000"/>
              </a:lnSpc>
              <a:spcBef>
                <a:spcPts val="0"/>
              </a:spcBef>
              <a:buNone/>
            </a:pPr>
            <a:endParaRPr lang="fi-FI" sz="1800" b="0" i="0">
              <a:solidFill>
                <a:srgbClr val="111111"/>
              </a:solidFill>
              <a:effectLst/>
              <a:latin typeface="Calibri"/>
              <a:ea typeface="Calibri"/>
              <a:cs typeface="Poppins" panose="00000500000000000000" pitchFamily="2" charset="0"/>
            </a:endParaRPr>
          </a:p>
          <a:p>
            <a:pPr algn="l">
              <a:lnSpc>
                <a:spcPct val="150000"/>
              </a:lnSpc>
              <a:spcBef>
                <a:spcPts val="0"/>
              </a:spcBef>
              <a:buFont typeface="Arial" panose="020B0604020202020204" pitchFamily="34" charset="0"/>
              <a:buChar char="•"/>
            </a:pPr>
            <a:r>
              <a:rPr lang="fi-FI" sz="1800" b="0" i="0">
                <a:solidFill>
                  <a:srgbClr val="111111"/>
                </a:solidFill>
                <a:effectLst/>
                <a:latin typeface="Calibri"/>
                <a:ea typeface="Calibri"/>
                <a:cs typeface="Poppins"/>
              </a:rPr>
              <a:t>Tärkeitä aiheita ja </a:t>
            </a:r>
            <a:r>
              <a:rPr lang="fi-FI" sz="1800" b="1" i="0">
                <a:solidFill>
                  <a:srgbClr val="111111"/>
                </a:solidFill>
                <a:effectLst/>
                <a:latin typeface="Calibri"/>
                <a:ea typeface="Calibri"/>
                <a:cs typeface="Poppins"/>
              </a:rPr>
              <a:t>todellisia riskejä </a:t>
            </a:r>
            <a:r>
              <a:rPr lang="fi-FI" sz="1800" b="0" i="0">
                <a:solidFill>
                  <a:srgbClr val="111111"/>
                </a:solidFill>
                <a:effectLst/>
                <a:latin typeface="Calibri"/>
                <a:ea typeface="Calibri"/>
                <a:cs typeface="Poppins"/>
              </a:rPr>
              <a:t>ovat esimerkiksi:</a:t>
            </a:r>
          </a:p>
          <a:p>
            <a:pPr marL="742950" lvl="1" indent="-285750" algn="l">
              <a:lnSpc>
                <a:spcPct val="150000"/>
              </a:lnSpc>
              <a:spcBef>
                <a:spcPts val="0"/>
              </a:spcBef>
              <a:buFont typeface="Arial" panose="020B0604020202020204" pitchFamily="34" charset="0"/>
              <a:buChar char="•"/>
            </a:pPr>
            <a:r>
              <a:rPr lang="fi-FI" sz="1800" b="0" i="0" err="1">
                <a:solidFill>
                  <a:srgbClr val="111111"/>
                </a:solidFill>
                <a:effectLst/>
                <a:latin typeface="Calibri"/>
                <a:ea typeface="Calibri"/>
                <a:cs typeface="Poppins"/>
              </a:rPr>
              <a:t>Multitaskaamisen</a:t>
            </a:r>
            <a:r>
              <a:rPr lang="fi-FI" sz="1800" b="0" i="0">
                <a:solidFill>
                  <a:srgbClr val="111111"/>
                </a:solidFill>
                <a:effectLst/>
                <a:latin typeface="Calibri"/>
                <a:ea typeface="Calibri"/>
                <a:cs typeface="Poppins"/>
              </a:rPr>
              <a:t> näennäinen tehokkuus</a:t>
            </a:r>
            <a:r>
              <a:rPr lang="fi-FI" sz="1800">
                <a:solidFill>
                  <a:srgbClr val="111111"/>
                </a:solidFill>
                <a:latin typeface="Calibri"/>
                <a:ea typeface="Calibri"/>
                <a:cs typeface="Poppins"/>
              </a:rPr>
              <a:t>.</a:t>
            </a:r>
            <a:endParaRPr lang="fi-FI" sz="1800" b="0" i="0">
              <a:solidFill>
                <a:srgbClr val="111111"/>
              </a:solidFill>
              <a:effectLst/>
              <a:latin typeface="Calibri"/>
              <a:ea typeface="Calibri"/>
              <a:cs typeface="Poppins" panose="00000500000000000000" pitchFamily="2" charset="0"/>
            </a:endParaRPr>
          </a:p>
          <a:p>
            <a:pPr marL="742950" lvl="1" indent="-285750" algn="l">
              <a:lnSpc>
                <a:spcPct val="150000"/>
              </a:lnSpc>
              <a:spcBef>
                <a:spcPts val="0"/>
              </a:spcBef>
              <a:buFont typeface="Arial" panose="020B0604020202020204" pitchFamily="34" charset="0"/>
              <a:buChar char="•"/>
            </a:pPr>
            <a:r>
              <a:rPr lang="fi-FI" sz="1800" b="0" i="0">
                <a:solidFill>
                  <a:srgbClr val="111111"/>
                </a:solidFill>
                <a:effectLst/>
                <a:latin typeface="Calibri"/>
                <a:ea typeface="Calibri"/>
                <a:cs typeface="Poppins"/>
              </a:rPr>
              <a:t>Älypuhelin- ja peliriippuvuus</a:t>
            </a:r>
            <a:r>
              <a:rPr lang="fi-FI" sz="1800">
                <a:solidFill>
                  <a:srgbClr val="111111"/>
                </a:solidFill>
                <a:latin typeface="Calibri"/>
                <a:ea typeface="Calibri"/>
                <a:cs typeface="Poppins"/>
              </a:rPr>
              <a:t>.</a:t>
            </a:r>
            <a:endParaRPr lang="fi-FI" sz="1800" b="0" i="0">
              <a:solidFill>
                <a:srgbClr val="111111"/>
              </a:solidFill>
              <a:effectLst/>
              <a:latin typeface="Calibri"/>
              <a:ea typeface="Calibri"/>
              <a:cs typeface="Poppins" panose="00000500000000000000" pitchFamily="2" charset="0"/>
            </a:endParaRPr>
          </a:p>
          <a:p>
            <a:pPr marL="742950" lvl="1" indent="-285750" algn="l">
              <a:lnSpc>
                <a:spcPct val="150000"/>
              </a:lnSpc>
              <a:spcBef>
                <a:spcPts val="0"/>
              </a:spcBef>
              <a:buFont typeface="Arial" panose="020B0604020202020204" pitchFamily="34" charset="0"/>
              <a:buChar char="•"/>
            </a:pPr>
            <a:r>
              <a:rPr lang="fi-FI" sz="1800" b="0" i="0">
                <a:solidFill>
                  <a:srgbClr val="111111"/>
                </a:solidFill>
                <a:effectLst/>
                <a:latin typeface="Calibri"/>
                <a:ea typeface="Calibri"/>
                <a:cs typeface="Poppins"/>
              </a:rPr>
              <a:t>Somen kielteiset vaikutukset nuorten itsetuntoon</a:t>
            </a:r>
            <a:r>
              <a:rPr lang="fi-FI" sz="1800">
                <a:solidFill>
                  <a:srgbClr val="111111"/>
                </a:solidFill>
                <a:latin typeface="Calibri"/>
                <a:ea typeface="Calibri"/>
                <a:cs typeface="Poppins"/>
              </a:rPr>
              <a:t>.</a:t>
            </a:r>
            <a:endParaRPr lang="fi-FI" sz="1800" b="0" i="0">
              <a:solidFill>
                <a:srgbClr val="111111"/>
              </a:solidFill>
              <a:effectLst/>
              <a:latin typeface="Calibri"/>
              <a:ea typeface="Calibri"/>
              <a:cs typeface="Poppins" panose="00000500000000000000" pitchFamily="2" charset="0"/>
            </a:endParaRPr>
          </a:p>
          <a:p>
            <a:pPr marL="742950" lvl="1" indent="-285750">
              <a:lnSpc>
                <a:spcPct val="150000"/>
              </a:lnSpc>
              <a:spcBef>
                <a:spcPts val="0"/>
              </a:spcBef>
            </a:pPr>
            <a:r>
              <a:rPr lang="fi-FI" sz="1800">
                <a:solidFill>
                  <a:srgbClr val="111111"/>
                </a:solidFill>
                <a:latin typeface="Calibri"/>
                <a:ea typeface="Calibri"/>
                <a:cs typeface="Poppins"/>
              </a:rPr>
              <a:t>Paine olla jatkuvasti tavoitettavissa.</a:t>
            </a:r>
          </a:p>
          <a:p>
            <a:pPr marL="742950" lvl="1" indent="-285750">
              <a:lnSpc>
                <a:spcPct val="150000"/>
              </a:lnSpc>
              <a:spcBef>
                <a:spcPts val="0"/>
              </a:spcBef>
            </a:pPr>
            <a:r>
              <a:rPr lang="fi-FI" sz="1800">
                <a:solidFill>
                  <a:srgbClr val="111111"/>
                </a:solidFill>
                <a:latin typeface="Calibri"/>
                <a:ea typeface="Calibri"/>
                <a:cs typeface="Poppins"/>
              </a:rPr>
              <a:t>Liiallinen ikätasolle sopimaton tieto ja myös fiktiivinen sisältö.</a:t>
            </a:r>
          </a:p>
          <a:p>
            <a:pPr marL="742950" lvl="1" indent="-285750">
              <a:lnSpc>
                <a:spcPct val="150000"/>
              </a:lnSpc>
              <a:spcBef>
                <a:spcPts val="0"/>
              </a:spcBef>
            </a:pPr>
            <a:r>
              <a:rPr lang="fi-FI" sz="1800">
                <a:solidFill>
                  <a:srgbClr val="111111"/>
                </a:solidFill>
                <a:latin typeface="Calibri"/>
                <a:ea typeface="Calibri"/>
                <a:cs typeface="Poppins"/>
              </a:rPr>
              <a:t>Vihapuhe, vaaralliset somehaasteet, verkkohuijaukset ja –rikokset.</a:t>
            </a:r>
          </a:p>
          <a:p>
            <a:pPr marL="742950" lvl="1" indent="-285750" algn="l">
              <a:lnSpc>
                <a:spcPct val="150000"/>
              </a:lnSpc>
              <a:spcBef>
                <a:spcPts val="0"/>
              </a:spcBef>
              <a:buFont typeface="Arial" panose="020B0604020202020204" pitchFamily="34" charset="0"/>
              <a:buChar char="•"/>
            </a:pPr>
            <a:r>
              <a:rPr lang="fi-FI" sz="1800" b="0" i="0">
                <a:solidFill>
                  <a:srgbClr val="111111"/>
                </a:solidFill>
                <a:effectLst/>
                <a:latin typeface="Calibri"/>
                <a:ea typeface="Calibri"/>
                <a:cs typeface="Poppins"/>
              </a:rPr>
              <a:t>Lapsen houkuttelu seksuaalisiin tekoihin (</a:t>
            </a:r>
            <a:r>
              <a:rPr lang="fi-FI" sz="1800" b="0" i="0" err="1">
                <a:solidFill>
                  <a:srgbClr val="111111"/>
                </a:solidFill>
                <a:effectLst/>
                <a:latin typeface="Calibri"/>
                <a:ea typeface="Calibri"/>
                <a:cs typeface="Poppins"/>
              </a:rPr>
              <a:t>groomaus</a:t>
            </a:r>
            <a:r>
              <a:rPr lang="fi-FI" sz="1800">
                <a:solidFill>
                  <a:srgbClr val="111111"/>
                </a:solidFill>
                <a:latin typeface="Calibri"/>
                <a:ea typeface="Calibri"/>
                <a:cs typeface="Poppins"/>
              </a:rPr>
              <a:t>).</a:t>
            </a:r>
            <a:endParaRPr lang="fi-FI" sz="1800" b="0" i="0">
              <a:solidFill>
                <a:srgbClr val="111111"/>
              </a:solidFill>
              <a:effectLst/>
              <a:latin typeface="Calibri"/>
              <a:ea typeface="Calibri"/>
              <a:cs typeface="Poppins" panose="00000500000000000000" pitchFamily="2" charset="0"/>
            </a:endParaRPr>
          </a:p>
          <a:p>
            <a:pPr algn="l">
              <a:lnSpc>
                <a:spcPct val="150000"/>
              </a:lnSpc>
              <a:spcBef>
                <a:spcPts val="0"/>
              </a:spcBef>
              <a:buFont typeface="Arial" panose="020B0604020202020204" pitchFamily="34" charset="0"/>
              <a:buChar char="•"/>
            </a:pPr>
            <a:r>
              <a:rPr lang="fi-FI" sz="1800" b="0" i="0">
                <a:solidFill>
                  <a:srgbClr val="111111"/>
                </a:solidFill>
                <a:effectLst/>
                <a:latin typeface="Calibri"/>
                <a:ea typeface="Calibri"/>
                <a:cs typeface="Poppins"/>
              </a:rPr>
              <a:t>Yhtä</a:t>
            </a:r>
            <a:r>
              <a:rPr lang="fi-FI" sz="1800">
                <a:solidFill>
                  <a:srgbClr val="111111"/>
                </a:solidFill>
                <a:latin typeface="Calibri"/>
                <a:ea typeface="Calibri"/>
                <a:cs typeface="Poppins"/>
              </a:rPr>
              <a:t> tärkeää on muistaa, että d</a:t>
            </a:r>
            <a:r>
              <a:rPr lang="fi-FI" sz="1800" b="0" i="0">
                <a:solidFill>
                  <a:srgbClr val="111111"/>
                </a:solidFill>
                <a:effectLst/>
                <a:latin typeface="Calibri"/>
                <a:ea typeface="Calibri"/>
                <a:cs typeface="Poppins"/>
              </a:rPr>
              <a:t>igitaalisuus tuo myös </a:t>
            </a:r>
            <a:r>
              <a:rPr lang="fi-FI" sz="1800" b="1" i="0">
                <a:solidFill>
                  <a:srgbClr val="111111"/>
                </a:solidFill>
                <a:effectLst/>
                <a:latin typeface="Calibri"/>
                <a:ea typeface="Calibri"/>
                <a:cs typeface="Poppins"/>
              </a:rPr>
              <a:t>myönteisiä asioita </a:t>
            </a:r>
            <a:r>
              <a:rPr lang="fi-FI" sz="1800" b="0" i="0">
                <a:solidFill>
                  <a:srgbClr val="111111"/>
                </a:solidFill>
                <a:effectLst/>
                <a:latin typeface="Calibri"/>
                <a:ea typeface="Calibri"/>
                <a:cs typeface="Poppins"/>
              </a:rPr>
              <a:t>hyvinvointiin, kuten:</a:t>
            </a:r>
          </a:p>
          <a:p>
            <a:pPr marL="742950" lvl="1" indent="-285750">
              <a:lnSpc>
                <a:spcPct val="150000"/>
              </a:lnSpc>
              <a:spcBef>
                <a:spcPts val="0"/>
              </a:spcBef>
            </a:pPr>
            <a:r>
              <a:rPr lang="fi-FI" sz="1800" b="0" i="0">
                <a:solidFill>
                  <a:srgbClr val="111111"/>
                </a:solidFill>
                <a:effectLst/>
                <a:latin typeface="Calibri"/>
                <a:ea typeface="Calibri"/>
                <a:cs typeface="Poppins"/>
              </a:rPr>
              <a:t>Ystävyyssuhteet</a:t>
            </a:r>
            <a:r>
              <a:rPr lang="fi-FI" sz="1800">
                <a:solidFill>
                  <a:srgbClr val="111111"/>
                </a:solidFill>
                <a:latin typeface="Calibri"/>
                <a:ea typeface="Calibri"/>
                <a:cs typeface="Poppins"/>
              </a:rPr>
              <a:t>, yhteydenpito ja hauskanpito.</a:t>
            </a:r>
            <a:endParaRPr lang="fi-FI" sz="1800" b="0" i="0">
              <a:solidFill>
                <a:srgbClr val="111111"/>
              </a:solidFill>
              <a:effectLst/>
              <a:latin typeface="Calibri"/>
              <a:ea typeface="Calibri"/>
              <a:cs typeface="Poppins" panose="00000500000000000000" pitchFamily="2" charset="0"/>
            </a:endParaRPr>
          </a:p>
          <a:p>
            <a:pPr marL="742950" lvl="1" indent="-285750" algn="l">
              <a:lnSpc>
                <a:spcPct val="150000"/>
              </a:lnSpc>
              <a:spcBef>
                <a:spcPts val="0"/>
              </a:spcBef>
              <a:buFont typeface="Arial" panose="020B0604020202020204" pitchFamily="34" charset="0"/>
              <a:buChar char="•"/>
            </a:pPr>
            <a:r>
              <a:rPr lang="fi-FI" sz="1800" b="0" i="0">
                <a:solidFill>
                  <a:srgbClr val="111111"/>
                </a:solidFill>
                <a:effectLst/>
                <a:latin typeface="Calibri"/>
                <a:ea typeface="Calibri"/>
                <a:cs typeface="Poppins"/>
              </a:rPr>
              <a:t>Tieto ja tuki erilaisissa ongelmatilanteissa</a:t>
            </a:r>
            <a:r>
              <a:rPr lang="fi-FI" sz="1800">
                <a:solidFill>
                  <a:srgbClr val="111111"/>
                </a:solidFill>
                <a:latin typeface="Calibri"/>
                <a:ea typeface="Calibri"/>
                <a:cs typeface="Poppins"/>
              </a:rPr>
              <a:t>.</a:t>
            </a:r>
            <a:endParaRPr lang="fi-FI" sz="1800" b="0" i="0">
              <a:solidFill>
                <a:srgbClr val="111111"/>
              </a:solidFill>
              <a:effectLst/>
              <a:latin typeface="Calibri"/>
              <a:ea typeface="Calibri"/>
              <a:cs typeface="Poppins" panose="00000500000000000000" pitchFamily="2" charset="0"/>
            </a:endParaRPr>
          </a:p>
          <a:p>
            <a:pPr marL="742950" lvl="1" indent="-285750" algn="l">
              <a:lnSpc>
                <a:spcPct val="150000"/>
              </a:lnSpc>
              <a:spcBef>
                <a:spcPts val="0"/>
              </a:spcBef>
              <a:buFont typeface="Arial" panose="020B0604020202020204" pitchFamily="34" charset="0"/>
              <a:buChar char="•"/>
            </a:pPr>
            <a:r>
              <a:rPr lang="fi-FI" sz="1800">
                <a:solidFill>
                  <a:srgbClr val="111111"/>
                </a:solidFill>
                <a:latin typeface="Calibri"/>
                <a:ea typeface="Calibri"/>
                <a:cs typeface="Poppins"/>
              </a:rPr>
              <a:t>Teknologia apuvälineenä esimerkiksi opiskelussa.</a:t>
            </a:r>
            <a:endParaRPr lang="fi-FI" sz="1800" b="0" i="0">
              <a:solidFill>
                <a:srgbClr val="111111"/>
              </a:solidFill>
              <a:effectLst/>
              <a:latin typeface="Calibri"/>
              <a:ea typeface="Calibri"/>
              <a:cs typeface="Poppins" panose="00000500000000000000" pitchFamily="2" charset="0"/>
            </a:endParaRPr>
          </a:p>
          <a:p>
            <a:pPr marL="742950" lvl="1" indent="-285750">
              <a:lnSpc>
                <a:spcPct val="150000"/>
              </a:lnSpc>
              <a:spcBef>
                <a:spcPts val="0"/>
              </a:spcBef>
            </a:pPr>
            <a:r>
              <a:rPr lang="fi-FI" sz="1800">
                <a:solidFill>
                  <a:srgbClr val="111111"/>
                </a:solidFill>
                <a:latin typeface="Calibri"/>
                <a:ea typeface="Calibri"/>
                <a:cs typeface="Poppins"/>
              </a:rPr>
              <a:t>Inspiraatio, luovuus ja moninaisten esikuvien mahdollisuus.</a:t>
            </a:r>
            <a:endParaRPr lang="fi-FI" sz="1800">
              <a:solidFill>
                <a:srgbClr val="111111"/>
              </a:solidFill>
              <a:latin typeface="Calibri"/>
              <a:ea typeface="Calibri"/>
              <a:cs typeface="Poppins" panose="00000500000000000000" pitchFamily="2" charset="0"/>
            </a:endParaRPr>
          </a:p>
          <a:p>
            <a:pPr indent="0">
              <a:buNone/>
            </a:pPr>
            <a:endParaRPr lang="fi-FI" sz="1600">
              <a:latin typeface="Calibri"/>
              <a:ea typeface="Calibri"/>
              <a:cs typeface="Poppins" panose="00000500000000000000" pitchFamily="2" charset="0"/>
            </a:endParaRPr>
          </a:p>
          <a:p>
            <a:pPr indent="0">
              <a:buNone/>
            </a:pPr>
            <a:endParaRPr lang="fi-FI" sz="1600">
              <a:latin typeface="Calibri"/>
              <a:ea typeface="Roboto"/>
              <a:cs typeface="Poppins" panose="00000500000000000000" pitchFamily="2" charset="0"/>
            </a:endParaRPr>
          </a:p>
          <a:p>
            <a:pPr indent="0">
              <a:buNone/>
            </a:pPr>
            <a:endParaRPr lang="fi-FI" sz="1600">
              <a:latin typeface="Calibri"/>
              <a:ea typeface="Roboto"/>
              <a:cs typeface="Poppins" panose="00000500000000000000" pitchFamily="2" charset="0"/>
            </a:endParaRPr>
          </a:p>
          <a:p>
            <a:pPr marL="0" indent="0">
              <a:buNone/>
            </a:pPr>
            <a:endParaRPr lang="fi-FI">
              <a:latin typeface="Calibri"/>
              <a:ea typeface="Calibri" panose="020F0502020204030204"/>
              <a:cs typeface="Poppins" panose="00000500000000000000" pitchFamily="2" charset="0"/>
            </a:endParaRPr>
          </a:p>
        </p:txBody>
      </p:sp>
      <p:grpSp>
        <p:nvGrpSpPr>
          <p:cNvPr id="4" name="Ryhmä 3">
            <a:extLst>
              <a:ext uri="{FF2B5EF4-FFF2-40B4-BE49-F238E27FC236}">
                <a16:creationId xmlns:a16="http://schemas.microsoft.com/office/drawing/2014/main" id="{D582C467-859A-4DC2-4D1C-353A91870D79}"/>
              </a:ext>
            </a:extLst>
          </p:cNvPr>
          <p:cNvGrpSpPr/>
          <p:nvPr/>
        </p:nvGrpSpPr>
        <p:grpSpPr>
          <a:xfrm>
            <a:off x="5857005" y="6256623"/>
            <a:ext cx="2821631" cy="511015"/>
            <a:chOff x="5857005" y="6256623"/>
            <a:chExt cx="2821631" cy="511015"/>
          </a:xfrm>
        </p:grpSpPr>
        <p:pic>
          <p:nvPicPr>
            <p:cNvPr id="5" name="Kuva 4" descr="Kuva, joka sisältää kohteen musta, pimeys&#10;&#10;Kuvaus luotu automaattisesti">
              <a:extLst>
                <a:ext uri="{FF2B5EF4-FFF2-40B4-BE49-F238E27FC236}">
                  <a16:creationId xmlns:a16="http://schemas.microsoft.com/office/drawing/2014/main" id="{84B2A7DA-55A0-E3FB-D0C6-4E7292F813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236" y="6383989"/>
              <a:ext cx="1440996" cy="342828"/>
            </a:xfrm>
            <a:prstGeom prst="rect">
              <a:avLst/>
            </a:prstGeom>
          </p:spPr>
        </p:pic>
        <p:pic>
          <p:nvPicPr>
            <p:cNvPr id="6" name="Kuva 5" descr="Kuva, joka sisältää kohteen Grafiikka, symboli, Fontti, graafinen suunnittelu&#10;&#10;Kuvaus luotu automaattisesti">
              <a:extLst>
                <a:ext uri="{FF2B5EF4-FFF2-40B4-BE49-F238E27FC236}">
                  <a16:creationId xmlns:a16="http://schemas.microsoft.com/office/drawing/2014/main" id="{B184F173-8AE8-493C-75C7-330B981429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005" y="6361611"/>
              <a:ext cx="387584" cy="387584"/>
            </a:xfrm>
            <a:prstGeom prst="rect">
              <a:avLst/>
            </a:prstGeom>
          </p:spPr>
        </p:pic>
        <p:pic>
          <p:nvPicPr>
            <p:cNvPr id="7" name="Kuva 6" descr="Kuva, joka sisältää kohteen Grafiikka, graafinen suunnittelu, ympyrä, Fontti&#10;&#10;Kuvaus luotu automaattisesti">
              <a:extLst>
                <a:ext uri="{FF2B5EF4-FFF2-40B4-BE49-F238E27FC236}">
                  <a16:creationId xmlns:a16="http://schemas.microsoft.com/office/drawing/2014/main" id="{7AED10FF-3496-BEB5-BAD3-E6F04E29F6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272" y="6256623"/>
              <a:ext cx="906364" cy="511015"/>
            </a:xfrm>
            <a:prstGeom prst="rect">
              <a:avLst/>
            </a:prstGeom>
          </p:spPr>
        </p:pic>
      </p:grpSp>
    </p:spTree>
    <p:extLst>
      <p:ext uri="{BB962C8B-B14F-4D97-AF65-F5344CB8AC3E}">
        <p14:creationId xmlns:p14="http://schemas.microsoft.com/office/powerpoint/2010/main" val="858119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3E812-6C58-8F3D-F500-2CD02906068B}"/>
              </a:ext>
            </a:extLst>
          </p:cNvPr>
          <p:cNvSpPr>
            <a:spLocks noGrp="1"/>
          </p:cNvSpPr>
          <p:nvPr>
            <p:ph type="title"/>
          </p:nvPr>
        </p:nvSpPr>
        <p:spPr>
          <a:xfrm>
            <a:off x="591355" y="719179"/>
            <a:ext cx="3976997" cy="1007898"/>
          </a:xfrm>
        </p:spPr>
        <p:txBody>
          <a:bodyPr>
            <a:normAutofit/>
          </a:bodyPr>
          <a:lstStyle/>
          <a:p>
            <a:r>
              <a:rPr lang="fi-FI" sz="2400" b="1">
                <a:latin typeface="Calibri"/>
                <a:ea typeface="Calibri Light"/>
                <a:cs typeface="Poppins"/>
              </a:rPr>
              <a:t>Digitaalisen hyvinvoinnin monet kasvot</a:t>
            </a:r>
            <a:endParaRPr lang="fi-FI" sz="2400" b="1">
              <a:latin typeface="Calibri"/>
              <a:ea typeface="Calibri"/>
              <a:cs typeface="Poppins"/>
            </a:endParaRPr>
          </a:p>
        </p:txBody>
      </p:sp>
      <p:sp>
        <p:nvSpPr>
          <p:cNvPr id="3" name="Sisällön paikkamerkki 2">
            <a:extLst>
              <a:ext uri="{FF2B5EF4-FFF2-40B4-BE49-F238E27FC236}">
                <a16:creationId xmlns:a16="http://schemas.microsoft.com/office/drawing/2014/main" id="{39F91A5E-3156-E613-1FD6-9ACC049215D9}"/>
              </a:ext>
            </a:extLst>
          </p:cNvPr>
          <p:cNvSpPr>
            <a:spLocks noGrp="1"/>
          </p:cNvSpPr>
          <p:nvPr>
            <p:ph idx="1"/>
          </p:nvPr>
        </p:nvSpPr>
        <p:spPr>
          <a:xfrm>
            <a:off x="675640" y="1053464"/>
            <a:ext cx="10515600" cy="4360671"/>
          </a:xfrm>
        </p:spPr>
        <p:txBody>
          <a:bodyPr vert="horz" lIns="91440" tIns="45720" rIns="91440" bIns="45720" rtlCol="0" anchor="t">
            <a:noAutofit/>
          </a:bodyPr>
          <a:lstStyle/>
          <a:p>
            <a:pPr marL="0" indent="0">
              <a:buNone/>
            </a:pPr>
            <a:endParaRPr lang="fi-FI" sz="1400">
              <a:latin typeface="Poppins" panose="00000500000000000000" pitchFamily="2" charset="0"/>
              <a:ea typeface="Calibri" panose="020F0502020204030204"/>
              <a:cs typeface="Poppins" panose="00000500000000000000" pitchFamily="2" charset="0"/>
            </a:endParaRPr>
          </a:p>
          <a:p>
            <a:pPr marL="0" indent="0">
              <a:buNone/>
            </a:pPr>
            <a:endParaRPr lang="fi-FI" sz="1800">
              <a:latin typeface="Poppins" panose="00000500000000000000" pitchFamily="2" charset="0"/>
              <a:ea typeface="Calibri" panose="020F0502020204030204"/>
              <a:cs typeface="Poppins" panose="00000500000000000000" pitchFamily="2" charset="0"/>
            </a:endParaRPr>
          </a:p>
          <a:p>
            <a:endParaRPr lang="fi-FI">
              <a:latin typeface="Poppins" panose="00000500000000000000" pitchFamily="2" charset="0"/>
              <a:ea typeface="Calibri"/>
              <a:cs typeface="Poppins" panose="00000500000000000000" pitchFamily="2" charset="0"/>
            </a:endParaRPr>
          </a:p>
          <a:p>
            <a:endParaRPr lang="fi-FI">
              <a:latin typeface="Poppins" panose="00000500000000000000" pitchFamily="2" charset="0"/>
              <a:ea typeface="Calibri"/>
              <a:cs typeface="Poppins" panose="00000500000000000000" pitchFamily="2" charset="0"/>
            </a:endParaRPr>
          </a:p>
        </p:txBody>
      </p:sp>
      <p:sp>
        <p:nvSpPr>
          <p:cNvPr id="5" name="Rectangle 1">
            <a:extLst>
              <a:ext uri="{FF2B5EF4-FFF2-40B4-BE49-F238E27FC236}">
                <a16:creationId xmlns:a16="http://schemas.microsoft.com/office/drawing/2014/main" id="{7CFB5222-881B-DBEC-BEEB-674AA662F3C7}"/>
              </a:ext>
            </a:extLst>
          </p:cNvPr>
          <p:cNvSpPr>
            <a:spLocks noChangeArrowheads="1"/>
          </p:cNvSpPr>
          <p:nvPr/>
        </p:nvSpPr>
        <p:spPr bwMode="auto">
          <a:xfrm>
            <a:off x="589781" y="1995821"/>
            <a:ext cx="412496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fi-FI" altLang="fi-FI" sz="1800" b="1" i="0" u="none" strike="noStrike" cap="none" normalizeH="0" baseline="0">
                <a:ln>
                  <a:noFill/>
                </a:ln>
                <a:effectLst/>
                <a:latin typeface="Calibri"/>
                <a:ea typeface="Calibri"/>
                <a:cs typeface="Poppins"/>
              </a:rPr>
              <a:t>Digitaalinen </a:t>
            </a:r>
            <a:r>
              <a:rPr lang="fi-FI" altLang="fi-FI" b="1">
                <a:latin typeface="Calibri"/>
                <a:ea typeface="Calibri"/>
                <a:cs typeface="Poppins"/>
              </a:rPr>
              <a:t>hyvinvointi</a:t>
            </a:r>
            <a:r>
              <a:rPr kumimoji="0" lang="fi-FI" altLang="fi-FI" sz="1800" b="1" i="0" u="none" strike="noStrike" cap="none" normalizeH="0" baseline="0">
                <a:ln>
                  <a:noFill/>
                </a:ln>
                <a:effectLst/>
                <a:latin typeface="Calibri"/>
                <a:ea typeface="Calibri"/>
                <a:cs typeface="Poppins"/>
              </a:rPr>
              <a:t> voidaan jakaa kolmen toisiaan tukevaan osa-alueeseen:</a:t>
            </a:r>
            <a:endParaRPr lang="fi-FI" altLang="fi-FI" sz="1800" b="1" i="0" u="none" strike="noStrike" cap="none" normalizeH="0" baseline="0">
              <a:ln>
                <a:noFill/>
              </a:ln>
              <a:effectLst/>
              <a:latin typeface="Calibri"/>
              <a:ea typeface="Calibri"/>
              <a:cs typeface="Poppins"/>
            </a:endParaRPr>
          </a:p>
          <a:p>
            <a:pPr marL="342900" marR="0" lvl="0" indent="-342900" algn="l" defTabSz="914400" rtl="0" eaLnBrk="0" fontAlgn="base" latinLnBrk="0" hangingPunct="0">
              <a:lnSpc>
                <a:spcPct val="150000"/>
              </a:lnSpc>
              <a:spcBef>
                <a:spcPct val="0"/>
              </a:spcBef>
              <a:spcAft>
                <a:spcPct val="0"/>
              </a:spcAft>
              <a:buClrTx/>
              <a:buSzTx/>
              <a:buFontTx/>
              <a:buAutoNum type="arabicPeriod"/>
              <a:tabLst/>
            </a:pPr>
            <a:r>
              <a:rPr lang="fi-FI" altLang="fi-FI" b="1">
                <a:latin typeface="Calibri"/>
                <a:ea typeface="Calibri"/>
                <a:cs typeface="Poppins"/>
              </a:rPr>
              <a:t>Digitaalinen voimaantuminen</a:t>
            </a:r>
          </a:p>
          <a:p>
            <a:pPr marL="342900" marR="0" lvl="0" indent="-342900" algn="l" defTabSz="914400" rtl="0" eaLnBrk="0" fontAlgn="base" latinLnBrk="0" hangingPunct="0">
              <a:lnSpc>
                <a:spcPct val="150000"/>
              </a:lnSpc>
              <a:spcBef>
                <a:spcPct val="0"/>
              </a:spcBef>
              <a:spcAft>
                <a:spcPct val="0"/>
              </a:spcAft>
              <a:buClrTx/>
              <a:buSzTx/>
              <a:buFontTx/>
              <a:buAutoNum type="arabicPeriod"/>
              <a:tabLst/>
            </a:pPr>
            <a:r>
              <a:rPr kumimoji="0" lang="fi-FI" altLang="fi-FI" sz="1800" b="1" i="0" u="none" strike="noStrike" cap="none" normalizeH="0" baseline="0">
                <a:ln>
                  <a:noFill/>
                </a:ln>
                <a:effectLst/>
                <a:latin typeface="Calibri"/>
                <a:ea typeface="Calibri"/>
                <a:cs typeface="Poppins"/>
              </a:rPr>
              <a:t>Digitaalinen turvallisuus</a:t>
            </a:r>
            <a:endParaRPr lang="fi-FI" altLang="fi-FI" sz="1800" b="1" i="0" u="none" strike="noStrike" cap="none" normalizeH="0" baseline="0">
              <a:ln>
                <a:noFill/>
              </a:ln>
              <a:effectLst/>
              <a:latin typeface="Calibri"/>
              <a:ea typeface="Calibri"/>
              <a:cs typeface="Poppins"/>
            </a:endParaRPr>
          </a:p>
          <a:p>
            <a:pPr marL="342900" marR="0" lvl="0" indent="-342900" algn="l" defTabSz="914400" rtl="0" eaLnBrk="0" fontAlgn="base" latinLnBrk="0" hangingPunct="0">
              <a:lnSpc>
                <a:spcPct val="150000"/>
              </a:lnSpc>
              <a:spcBef>
                <a:spcPct val="0"/>
              </a:spcBef>
              <a:spcAft>
                <a:spcPct val="0"/>
              </a:spcAft>
              <a:buClrTx/>
              <a:buSzTx/>
              <a:buFontTx/>
              <a:buAutoNum type="arabicPeriod"/>
              <a:tabLst/>
            </a:pPr>
            <a:r>
              <a:rPr lang="fi-FI" altLang="fi-FI" b="1">
                <a:latin typeface="Calibri"/>
                <a:ea typeface="Calibri"/>
                <a:cs typeface="Poppins"/>
              </a:rPr>
              <a:t>Digitaalinen ergonomia</a:t>
            </a:r>
            <a:endParaRPr lang="fi-FI" altLang="fi-FI" sz="1800" b="1" i="0" u="none" strike="noStrike" cap="none" normalizeH="0" baseline="0">
              <a:ln>
                <a:noFill/>
              </a:ln>
              <a:solidFill>
                <a:schemeClr val="tx1"/>
              </a:solidFill>
              <a:effectLst/>
              <a:latin typeface="Calibri"/>
              <a:ea typeface="Calibri"/>
              <a:cs typeface="Poppins"/>
            </a:endParaRPr>
          </a:p>
          <a:p>
            <a:pPr marL="0" marR="0" lvl="0" indent="0" algn="l" defTabSz="914400" rtl="0" eaLnBrk="0" fontAlgn="base" latinLnBrk="0" hangingPunct="0">
              <a:lnSpc>
                <a:spcPct val="150000"/>
              </a:lnSpc>
              <a:spcBef>
                <a:spcPct val="0"/>
              </a:spcBef>
              <a:spcAft>
                <a:spcPct val="0"/>
              </a:spcAft>
              <a:buClrTx/>
              <a:buSzTx/>
              <a:buFontTx/>
              <a:buNone/>
              <a:tabLst/>
            </a:pPr>
            <a:endParaRPr lang="fi-FI" altLang="fi-FI" sz="1800" b="1" i="0" u="none" strike="noStrike" cap="none" normalizeH="0" baseline="0">
              <a:ln>
                <a:noFill/>
              </a:ln>
              <a:effectLst/>
              <a:latin typeface="Calibri"/>
              <a:ea typeface="Calibri"/>
              <a:cs typeface="Poppins" panose="00000500000000000000" pitchFamily="2" charset="0"/>
            </a:endParaRPr>
          </a:p>
          <a:p>
            <a:pPr marL="457200" marR="0" lvl="1" indent="0" algn="l" defTabSz="914400" rtl="0" eaLnBrk="0" fontAlgn="base" latinLnBrk="0" hangingPunct="0">
              <a:lnSpc>
                <a:spcPct val="100000"/>
              </a:lnSpc>
              <a:spcBef>
                <a:spcPct val="0"/>
              </a:spcBef>
              <a:spcAft>
                <a:spcPct val="0"/>
              </a:spcAft>
              <a:buClrTx/>
              <a:buSzTx/>
              <a:tabLst/>
            </a:pPr>
            <a:endParaRPr lang="fi-FI" altLang="fi-FI" sz="1800" b="0" i="0" u="none" strike="noStrike" cap="none" normalizeH="0" baseline="0">
              <a:ln>
                <a:noFill/>
              </a:ln>
              <a:effectLst/>
              <a:latin typeface="Calibri"/>
              <a:ea typeface="Calibri"/>
              <a:cs typeface="Poppins" panose="00000500000000000000" pitchFamily="2" charset="0"/>
            </a:endParaRPr>
          </a:p>
        </p:txBody>
      </p:sp>
      <p:pic>
        <p:nvPicPr>
          <p:cNvPr id="4" name="Kuva 3" descr="Kuva, joka sisältää kohteen teksti, Fontti, kuvakaappaus, dokumentti&#10;&#10;Kuvaus luotu automaattisesti">
            <a:extLst>
              <a:ext uri="{FF2B5EF4-FFF2-40B4-BE49-F238E27FC236}">
                <a16:creationId xmlns:a16="http://schemas.microsoft.com/office/drawing/2014/main" id="{A3DC084B-62D0-5D83-A523-E57443922EB1}"/>
              </a:ext>
            </a:extLst>
          </p:cNvPr>
          <p:cNvPicPr>
            <a:picLocks noChangeAspect="1"/>
          </p:cNvPicPr>
          <p:nvPr/>
        </p:nvPicPr>
        <p:blipFill>
          <a:blip r:embed="rId2"/>
          <a:srcRect l="813" t="4229" r="-325" b="216"/>
          <a:stretch/>
        </p:blipFill>
        <p:spPr>
          <a:xfrm>
            <a:off x="4705349" y="518885"/>
            <a:ext cx="7289327" cy="5256184"/>
          </a:xfrm>
          <a:prstGeom prst="rect">
            <a:avLst/>
          </a:prstGeom>
        </p:spPr>
      </p:pic>
      <p:grpSp>
        <p:nvGrpSpPr>
          <p:cNvPr id="6" name="Ryhmä 5">
            <a:extLst>
              <a:ext uri="{FF2B5EF4-FFF2-40B4-BE49-F238E27FC236}">
                <a16:creationId xmlns:a16="http://schemas.microsoft.com/office/drawing/2014/main" id="{0B69FB65-09FA-3753-1A90-96D7F63F0121}"/>
              </a:ext>
            </a:extLst>
          </p:cNvPr>
          <p:cNvGrpSpPr/>
          <p:nvPr/>
        </p:nvGrpSpPr>
        <p:grpSpPr>
          <a:xfrm>
            <a:off x="5857005" y="6256623"/>
            <a:ext cx="2821631" cy="511015"/>
            <a:chOff x="5857005" y="6256623"/>
            <a:chExt cx="2821631" cy="511015"/>
          </a:xfrm>
        </p:grpSpPr>
        <p:pic>
          <p:nvPicPr>
            <p:cNvPr id="8" name="Kuva 7" descr="Kuva, joka sisältää kohteen musta, pimeys&#10;&#10;Kuvaus luotu automaattisesti">
              <a:extLst>
                <a:ext uri="{FF2B5EF4-FFF2-40B4-BE49-F238E27FC236}">
                  <a16:creationId xmlns:a16="http://schemas.microsoft.com/office/drawing/2014/main" id="{FA4DE42F-104C-4D8E-FE01-37FCA836A7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9236" y="6383989"/>
              <a:ext cx="1440996" cy="342828"/>
            </a:xfrm>
            <a:prstGeom prst="rect">
              <a:avLst/>
            </a:prstGeom>
          </p:spPr>
        </p:pic>
        <p:pic>
          <p:nvPicPr>
            <p:cNvPr id="9" name="Kuva 8" descr="Kuva, joka sisältää kohteen Grafiikka, symboli, Fontti, graafinen suunnittelu&#10;&#10;Kuvaus luotu automaattisesti">
              <a:extLst>
                <a:ext uri="{FF2B5EF4-FFF2-40B4-BE49-F238E27FC236}">
                  <a16:creationId xmlns:a16="http://schemas.microsoft.com/office/drawing/2014/main" id="{F17BF8AD-F898-6CED-4611-79F3DD09D6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57005" y="6361611"/>
              <a:ext cx="387584" cy="387584"/>
            </a:xfrm>
            <a:prstGeom prst="rect">
              <a:avLst/>
            </a:prstGeom>
          </p:spPr>
        </p:pic>
        <p:pic>
          <p:nvPicPr>
            <p:cNvPr id="10" name="Kuva 9" descr="Kuva, joka sisältää kohteen Grafiikka, graafinen suunnittelu, ympyrä, Fontti&#10;&#10;Kuvaus luotu automaattisesti">
              <a:extLst>
                <a:ext uri="{FF2B5EF4-FFF2-40B4-BE49-F238E27FC236}">
                  <a16:creationId xmlns:a16="http://schemas.microsoft.com/office/drawing/2014/main" id="{29BE13B4-1247-6B1D-D780-1BAF054081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272" y="6256623"/>
              <a:ext cx="906364" cy="511015"/>
            </a:xfrm>
            <a:prstGeom prst="rect">
              <a:avLst/>
            </a:prstGeom>
          </p:spPr>
        </p:pic>
      </p:grpSp>
    </p:spTree>
    <p:extLst>
      <p:ext uri="{BB962C8B-B14F-4D97-AF65-F5344CB8AC3E}">
        <p14:creationId xmlns:p14="http://schemas.microsoft.com/office/powerpoint/2010/main" val="3326653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765141A-337C-E642-B4B7-E24DA3B4C7AD}"/>
              </a:ext>
            </a:extLst>
          </p:cNvPr>
          <p:cNvSpPr>
            <a:spLocks noGrp="1"/>
          </p:cNvSpPr>
          <p:nvPr>
            <p:ph idx="1"/>
          </p:nvPr>
        </p:nvSpPr>
        <p:spPr>
          <a:xfrm>
            <a:off x="601437" y="494845"/>
            <a:ext cx="10515600" cy="4360671"/>
          </a:xfrm>
        </p:spPr>
        <p:txBody>
          <a:bodyPr vert="horz" lIns="91440" tIns="45720" rIns="91440" bIns="45720" rtlCol="0" anchor="t">
            <a:no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fi-FI" altLang="fi-FI" sz="1800" b="1" i="0" u="none" strike="noStrike" cap="none" normalizeH="0" baseline="0">
                <a:ln>
                  <a:noFill/>
                </a:ln>
                <a:effectLst/>
                <a:latin typeface="Calibri"/>
                <a:ea typeface="Calibri"/>
                <a:cs typeface="Poppins"/>
              </a:rPr>
              <a:t>1. Voimaantuminen digitaalisin keinoin</a:t>
            </a:r>
            <a:endParaRPr lang="fi-FI" altLang="fi-FI" sz="1800" b="0" i="0" u="none" strike="noStrike" cap="none" normalizeH="0" baseline="0">
              <a:ln>
                <a:noFill/>
              </a:ln>
              <a:effectLst/>
              <a:latin typeface="Calibri"/>
              <a:ea typeface="Calibri"/>
              <a:cs typeface="Poppins"/>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i-FI" altLang="fi-FI" sz="1800" b="0" i="0" u="none" strike="noStrike" cap="none" normalizeH="0" baseline="0">
                <a:ln>
                  <a:noFill/>
                </a:ln>
                <a:effectLst/>
                <a:latin typeface="Calibri"/>
                <a:ea typeface="Calibri"/>
                <a:cs typeface="Poppins"/>
              </a:rPr>
              <a:t> Voimaantuminen tarkoittaa luottamusta omiin kykyihin ja luottamusta saada aikaan haluttuja tuloksia. </a:t>
            </a:r>
            <a:endParaRPr lang="fi-FI" altLang="fi-FI" sz="1800" b="0" i="0" u="none" strike="noStrike" cap="none" normalizeH="0" baseline="0">
              <a:ln>
                <a:noFill/>
              </a:ln>
              <a:effectLst/>
              <a:latin typeface="Calibri"/>
              <a:ea typeface="Calibri"/>
              <a:cs typeface="Poppins"/>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i-FI" altLang="fi-FI" sz="1800" b="0" i="0" u="none" strike="noStrike" cap="none" normalizeH="0" baseline="0">
                <a:ln>
                  <a:noFill/>
                </a:ln>
                <a:effectLst/>
                <a:latin typeface="Calibri"/>
                <a:ea typeface="Calibri"/>
                <a:cs typeface="Poppins"/>
              </a:rPr>
              <a:t> Nuoret kokevat digitaalista voimaantumista vapaa-ajalla </a:t>
            </a:r>
            <a:r>
              <a:rPr kumimoji="0" lang="fi-FI" altLang="fi-FI" sz="1800" b="1" i="0" u="none" strike="noStrike" cap="none" normalizeH="0" baseline="0">
                <a:ln>
                  <a:noFill/>
                </a:ln>
                <a:effectLst/>
                <a:latin typeface="Calibri"/>
                <a:ea typeface="Calibri"/>
                <a:cs typeface="Poppins"/>
              </a:rPr>
              <a:t>yhteistyössä</a:t>
            </a:r>
            <a:r>
              <a:rPr kumimoji="0" lang="fi-FI" altLang="fi-FI" sz="1800" b="0" i="0" u="none" strike="noStrike" cap="none" normalizeH="0" baseline="0">
                <a:ln>
                  <a:noFill/>
                </a:ln>
                <a:effectLst/>
                <a:latin typeface="Calibri"/>
                <a:ea typeface="Calibri"/>
                <a:cs typeface="Poppins"/>
              </a:rPr>
              <a:t> muiden kanssa, esimerkiksi peleissä ja </a:t>
            </a:r>
            <a:r>
              <a:rPr kumimoji="0" lang="fi-FI" altLang="fi-FI" sz="1800" b="1" i="0" u="none" strike="noStrike" cap="none" normalizeH="0" baseline="0">
                <a:ln>
                  <a:noFill/>
                </a:ln>
                <a:effectLst/>
                <a:latin typeface="Calibri"/>
                <a:ea typeface="Calibri"/>
                <a:cs typeface="Poppins"/>
              </a:rPr>
              <a:t>luovissa toiminnoissa</a:t>
            </a:r>
            <a:r>
              <a:rPr kumimoji="0" lang="fi-FI" altLang="fi-FI" sz="1800" b="0" i="0" u="none" strike="noStrike" cap="none" normalizeH="0" baseline="0">
                <a:ln>
                  <a:noFill/>
                </a:ln>
                <a:effectLst/>
                <a:latin typeface="Calibri"/>
                <a:ea typeface="Calibri"/>
                <a:cs typeface="Poppins"/>
              </a:rPr>
              <a:t>. </a:t>
            </a:r>
            <a:endParaRPr lang="fi-FI" altLang="fi-FI" sz="1800" b="0" i="0" u="none" strike="noStrike" cap="none" normalizeH="0" baseline="0">
              <a:ln>
                <a:noFill/>
              </a:ln>
              <a:effectLst/>
              <a:latin typeface="Calibri"/>
              <a:ea typeface="Calibri"/>
              <a:cs typeface="Poppins"/>
            </a:endParaRPr>
          </a:p>
          <a:p>
            <a:pPr marL="0" marR="0" lvl="0" indent="0" algn="l" defTabSz="914400" rtl="0" eaLnBrk="0" fontAlgn="base" latinLnBrk="0" hangingPunct="0">
              <a:lnSpc>
                <a:spcPct val="150000"/>
              </a:lnSpc>
              <a:spcBef>
                <a:spcPct val="0"/>
              </a:spcBef>
              <a:spcAft>
                <a:spcPct val="0"/>
              </a:spcAft>
              <a:buClrTx/>
              <a:buSzTx/>
              <a:buFontTx/>
              <a:buChar char="•"/>
              <a:tabLst/>
            </a:pPr>
            <a:r>
              <a:rPr kumimoji="0" lang="fi-FI" altLang="fi-FI" sz="1800" b="0" i="0" u="none" strike="noStrike" cap="none" normalizeH="0" baseline="0">
                <a:ln>
                  <a:noFill/>
                </a:ln>
                <a:effectLst/>
                <a:latin typeface="Calibri"/>
                <a:ea typeface="Calibri"/>
                <a:cs typeface="Poppins"/>
              </a:rPr>
              <a:t> Kouluissa voimaantumista voi tukea: </a:t>
            </a:r>
            <a:endParaRPr lang="fi-FI" altLang="fi-FI" sz="1800" b="0" i="0" u="none" strike="noStrike" cap="none" normalizeH="0" baseline="0">
              <a:ln>
                <a:noFill/>
              </a:ln>
              <a:effectLst/>
              <a:latin typeface="Calibri"/>
              <a:ea typeface="Calibri"/>
              <a:cs typeface="Poppins"/>
            </a:endParaRP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fi-FI" altLang="fi-FI" sz="1800" b="0" i="0" u="none" strike="noStrike" cap="none" normalizeH="0" baseline="0">
                <a:ln>
                  <a:noFill/>
                </a:ln>
                <a:effectLst/>
                <a:latin typeface="Calibri"/>
                <a:ea typeface="Calibri"/>
                <a:cs typeface="Poppins"/>
              </a:rPr>
              <a:t>Lisäämällä oppilaiden </a:t>
            </a:r>
            <a:r>
              <a:rPr kumimoji="0" lang="fi-FI" altLang="fi-FI" sz="1800" b="1" i="0" u="none" strike="noStrike" cap="none" normalizeH="0" baseline="0">
                <a:ln>
                  <a:noFill/>
                </a:ln>
                <a:effectLst/>
                <a:latin typeface="Calibri"/>
                <a:ea typeface="Calibri"/>
                <a:cs typeface="Poppins"/>
              </a:rPr>
              <a:t>päätösvaltaa</a:t>
            </a:r>
            <a:r>
              <a:rPr kumimoji="0" lang="fi-FI" altLang="fi-FI" sz="1800" b="0" i="0" u="none" strike="noStrike" cap="none" normalizeH="0" baseline="0">
                <a:ln>
                  <a:noFill/>
                </a:ln>
                <a:effectLst/>
                <a:latin typeface="Calibri"/>
                <a:ea typeface="Calibri"/>
                <a:cs typeface="Poppins"/>
              </a:rPr>
              <a:t> opiskelussa. </a:t>
            </a:r>
            <a:r>
              <a:rPr lang="fi-FI" altLang="fi-FI" sz="1800">
                <a:latin typeface="Calibri"/>
                <a:ea typeface="Calibri"/>
                <a:cs typeface="Poppins"/>
              </a:rPr>
              <a:t>Oppilaat kokevat voimaantumista ja motivoituvat, kun saavat käyttää omaa luovuuttaan. </a:t>
            </a:r>
          </a:p>
          <a:p>
            <a:pPr marL="457200" marR="0" lvl="1" indent="0" algn="l" defTabSz="914400" rtl="0" eaLnBrk="0" fontAlgn="base" latinLnBrk="0" hangingPunct="0">
              <a:lnSpc>
                <a:spcPct val="150000"/>
              </a:lnSpc>
              <a:spcBef>
                <a:spcPct val="0"/>
              </a:spcBef>
              <a:spcAft>
                <a:spcPct val="0"/>
              </a:spcAft>
              <a:buClrTx/>
              <a:buSzTx/>
              <a:buFontTx/>
              <a:buChar char="•"/>
              <a:tabLst/>
            </a:pPr>
            <a:r>
              <a:rPr kumimoji="0" lang="fi-FI" altLang="fi-FI" sz="1800" b="0" i="0" u="none" strike="noStrike" cap="none" normalizeH="0" baseline="0">
                <a:ln>
                  <a:noFill/>
                </a:ln>
                <a:effectLst/>
                <a:latin typeface="Calibri"/>
                <a:ea typeface="Calibri"/>
                <a:cs typeface="Poppins"/>
              </a:rPr>
              <a:t> Antamalla oppilaille </a:t>
            </a:r>
            <a:r>
              <a:rPr kumimoji="0" lang="fi-FI" altLang="fi-FI" sz="1800" b="1" i="0" u="none" strike="noStrike" cap="none" normalizeH="0" baseline="0">
                <a:ln>
                  <a:noFill/>
                </a:ln>
                <a:effectLst/>
                <a:latin typeface="Calibri"/>
                <a:ea typeface="Calibri"/>
                <a:cs typeface="Poppins"/>
              </a:rPr>
              <a:t>enemmän vastuuta </a:t>
            </a:r>
            <a:r>
              <a:rPr kumimoji="0" lang="fi-FI" altLang="fi-FI" sz="1800" b="0" i="0" u="none" strike="noStrike" cap="none" normalizeH="0" baseline="0">
                <a:ln>
                  <a:noFill/>
                </a:ln>
                <a:effectLst/>
                <a:latin typeface="Calibri"/>
                <a:ea typeface="Calibri"/>
                <a:cs typeface="Poppins"/>
              </a:rPr>
              <a:t>digitaalisen teknologian käytössä. </a:t>
            </a:r>
            <a:endParaRPr lang="fi-FI" altLang="fi-FI" sz="1800" b="0" i="0" u="none" strike="noStrike" cap="none" normalizeH="0" baseline="0">
              <a:ln>
                <a:noFill/>
              </a:ln>
              <a:effectLst/>
              <a:latin typeface="Calibri"/>
              <a:ea typeface="Calibri"/>
              <a:cs typeface="Poppins"/>
            </a:endParaRPr>
          </a:p>
          <a:p>
            <a:pPr lvl="2" eaLnBrk="0" fontAlgn="base" hangingPunct="0">
              <a:lnSpc>
                <a:spcPct val="150000"/>
              </a:lnSpc>
              <a:spcBef>
                <a:spcPct val="0"/>
              </a:spcBef>
              <a:spcAft>
                <a:spcPct val="0"/>
              </a:spcAft>
              <a:buFontTx/>
              <a:buChar char="•"/>
            </a:pPr>
            <a:r>
              <a:rPr kumimoji="0" lang="fi-FI" altLang="fi-FI" sz="1800" b="0" i="0" u="none" strike="noStrike" cap="none" normalizeH="0" baseline="0">
                <a:ln>
                  <a:noFill/>
                </a:ln>
                <a:effectLst/>
                <a:latin typeface="Calibri"/>
                <a:ea typeface="Calibri"/>
                <a:cs typeface="Poppins"/>
              </a:rPr>
              <a:t> Tästä esimerkkinä erilaiset lukemista </a:t>
            </a:r>
            <a:r>
              <a:rPr lang="fi-FI" altLang="fi-FI" sz="1800">
                <a:latin typeface="Calibri"/>
                <a:ea typeface="Calibri"/>
                <a:cs typeface="Poppins"/>
              </a:rPr>
              <a:t>helpottavat digityökalut tai käännöstyökalut, joita oppilaat saavat halutessaan käyttää. </a:t>
            </a:r>
          </a:p>
          <a:p>
            <a:pPr lvl="2" eaLnBrk="0" fontAlgn="base" hangingPunct="0">
              <a:lnSpc>
                <a:spcPct val="150000"/>
              </a:lnSpc>
              <a:spcBef>
                <a:spcPct val="0"/>
              </a:spcBef>
              <a:spcAft>
                <a:spcPct val="0"/>
              </a:spcAft>
              <a:buFontTx/>
              <a:buChar char="•"/>
            </a:pPr>
            <a:r>
              <a:rPr lang="fi-FI" altLang="fi-FI" sz="1800">
                <a:latin typeface="Calibri"/>
                <a:ea typeface="Calibri"/>
                <a:cs typeface="Poppins"/>
              </a:rPr>
              <a:t> Esimerkkinä myös teknologian luomat mahdollisuudet osoittaa osaamista eri tavoin. Esimerkiksi koevastauksen voi äänittää tai sanella, jos kirjoittaminen tuottaa vaikeuksia.</a:t>
            </a:r>
            <a:endParaRPr lang="fi-FI" altLang="fi-FI" sz="1800" b="0" i="0" u="none" strike="noStrike" cap="none" normalizeH="0" baseline="0">
              <a:ln>
                <a:noFill/>
              </a:ln>
              <a:solidFill>
                <a:schemeClr val="tx1"/>
              </a:solidFill>
              <a:effectLst/>
              <a:latin typeface="Calibri"/>
              <a:ea typeface="Calibri"/>
              <a:cs typeface="Poppins"/>
            </a:endParaRPr>
          </a:p>
          <a:p>
            <a:pPr marL="914400" lvl="2" indent="0" algn="r" eaLnBrk="0" fontAlgn="base" hangingPunct="0">
              <a:lnSpc>
                <a:spcPct val="150000"/>
              </a:lnSpc>
              <a:spcBef>
                <a:spcPct val="0"/>
              </a:spcBef>
              <a:spcAft>
                <a:spcPct val="0"/>
              </a:spcAft>
              <a:buNone/>
            </a:pPr>
            <a:r>
              <a:rPr lang="fi-FI" sz="1800">
                <a:latin typeface="Calibri"/>
                <a:ea typeface="Calibri"/>
                <a:cs typeface="Poppins"/>
              </a:rPr>
              <a:t>Liisa Ilomäki ja Minna Lakkala, 2024 OPH</a:t>
            </a:r>
            <a:endParaRPr lang="fi-FI" altLang="fi-FI" sz="1800" b="0" i="0" u="none" strike="noStrike" cap="none" normalizeH="0" baseline="0">
              <a:ln>
                <a:noFill/>
              </a:ln>
              <a:effectLst/>
              <a:latin typeface="Calibri"/>
              <a:ea typeface="Calibri"/>
              <a:cs typeface="Poppins"/>
            </a:endParaRPr>
          </a:p>
          <a:p>
            <a:endParaRPr lang="fi-FI" sz="1800"/>
          </a:p>
        </p:txBody>
      </p:sp>
      <p:grpSp>
        <p:nvGrpSpPr>
          <p:cNvPr id="2" name="Ryhmä 1">
            <a:extLst>
              <a:ext uri="{FF2B5EF4-FFF2-40B4-BE49-F238E27FC236}">
                <a16:creationId xmlns:a16="http://schemas.microsoft.com/office/drawing/2014/main" id="{912911A9-A8C2-D7B8-CD8C-24E030E4A29D}"/>
              </a:ext>
            </a:extLst>
          </p:cNvPr>
          <p:cNvGrpSpPr/>
          <p:nvPr/>
        </p:nvGrpSpPr>
        <p:grpSpPr>
          <a:xfrm>
            <a:off x="5857005" y="6256623"/>
            <a:ext cx="2821631" cy="511015"/>
            <a:chOff x="5857005" y="6256623"/>
            <a:chExt cx="2821631" cy="511015"/>
          </a:xfrm>
        </p:grpSpPr>
        <p:pic>
          <p:nvPicPr>
            <p:cNvPr id="4" name="Kuva 3" descr="Kuva, joka sisältää kohteen musta, pimeys&#10;&#10;Kuvaus luotu automaattisesti">
              <a:extLst>
                <a:ext uri="{FF2B5EF4-FFF2-40B4-BE49-F238E27FC236}">
                  <a16:creationId xmlns:a16="http://schemas.microsoft.com/office/drawing/2014/main" id="{3B1BC5A7-4513-64BC-A29E-75FFD66970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236" y="6383989"/>
              <a:ext cx="1440996" cy="342828"/>
            </a:xfrm>
            <a:prstGeom prst="rect">
              <a:avLst/>
            </a:prstGeom>
          </p:spPr>
        </p:pic>
        <p:pic>
          <p:nvPicPr>
            <p:cNvPr id="5" name="Kuva 4" descr="Kuva, joka sisältää kohteen Grafiikka, symboli, Fontti, graafinen suunnittelu&#10;&#10;Kuvaus luotu automaattisesti">
              <a:extLst>
                <a:ext uri="{FF2B5EF4-FFF2-40B4-BE49-F238E27FC236}">
                  <a16:creationId xmlns:a16="http://schemas.microsoft.com/office/drawing/2014/main" id="{FDFCFD17-3033-3677-4DF0-DA6F26C2E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005" y="6361611"/>
              <a:ext cx="387584" cy="387584"/>
            </a:xfrm>
            <a:prstGeom prst="rect">
              <a:avLst/>
            </a:prstGeom>
          </p:spPr>
        </p:pic>
        <p:pic>
          <p:nvPicPr>
            <p:cNvPr id="6" name="Kuva 5" descr="Kuva, joka sisältää kohteen Grafiikka, graafinen suunnittelu, ympyrä, Fontti&#10;&#10;Kuvaus luotu automaattisesti">
              <a:extLst>
                <a:ext uri="{FF2B5EF4-FFF2-40B4-BE49-F238E27FC236}">
                  <a16:creationId xmlns:a16="http://schemas.microsoft.com/office/drawing/2014/main" id="{104B3E19-E824-6F91-3CF6-EA7BFB781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272" y="6256623"/>
              <a:ext cx="906364" cy="511015"/>
            </a:xfrm>
            <a:prstGeom prst="rect">
              <a:avLst/>
            </a:prstGeom>
          </p:spPr>
        </p:pic>
      </p:grpSp>
    </p:spTree>
    <p:extLst>
      <p:ext uri="{BB962C8B-B14F-4D97-AF65-F5344CB8AC3E}">
        <p14:creationId xmlns:p14="http://schemas.microsoft.com/office/powerpoint/2010/main" val="19769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72492-86A7-64B6-1D36-8F1CCD85F759}"/>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FD7F247-C0AE-43D1-61FE-0464113B8D15}"/>
              </a:ext>
            </a:extLst>
          </p:cNvPr>
          <p:cNvSpPr>
            <a:spLocks noGrp="1"/>
          </p:cNvSpPr>
          <p:nvPr>
            <p:ph type="title"/>
          </p:nvPr>
        </p:nvSpPr>
        <p:spPr>
          <a:xfrm>
            <a:off x="838200" y="225489"/>
            <a:ext cx="10515600" cy="1028218"/>
          </a:xfrm>
        </p:spPr>
        <p:txBody>
          <a:bodyPr>
            <a:normAutofit/>
          </a:bodyPr>
          <a:lstStyle/>
          <a:p>
            <a:r>
              <a:rPr lang="fi-FI" sz="2400" b="1"/>
              <a:t> </a:t>
            </a:r>
          </a:p>
        </p:txBody>
      </p:sp>
      <p:sp>
        <p:nvSpPr>
          <p:cNvPr id="3" name="Sisällön paikkamerkki 2">
            <a:extLst>
              <a:ext uri="{FF2B5EF4-FFF2-40B4-BE49-F238E27FC236}">
                <a16:creationId xmlns:a16="http://schemas.microsoft.com/office/drawing/2014/main" id="{48E60A71-8601-A756-6865-9F8151B7046A}"/>
              </a:ext>
            </a:extLst>
          </p:cNvPr>
          <p:cNvSpPr>
            <a:spLocks noGrp="1"/>
          </p:cNvSpPr>
          <p:nvPr>
            <p:ph idx="1"/>
          </p:nvPr>
        </p:nvSpPr>
        <p:spPr>
          <a:xfrm>
            <a:off x="675640" y="1053464"/>
            <a:ext cx="10515600" cy="4360671"/>
          </a:xfrm>
        </p:spPr>
        <p:txBody>
          <a:bodyPr vert="horz" lIns="91440" tIns="45720" rIns="91440" bIns="45720" rtlCol="0" anchor="t">
            <a:noAutofit/>
          </a:bodyPr>
          <a:lstStyle/>
          <a:p>
            <a:pPr marL="0" indent="0">
              <a:buNone/>
            </a:pPr>
            <a:endParaRPr lang="fi-FI" sz="1400">
              <a:ea typeface="Calibri" panose="020F0502020204030204"/>
              <a:cs typeface="Calibri" panose="020F0502020204030204"/>
            </a:endParaRPr>
          </a:p>
          <a:p>
            <a:pPr marL="0" indent="0">
              <a:buNone/>
            </a:pPr>
            <a:endParaRPr lang="fi-FI" sz="1800">
              <a:ea typeface="Calibri" panose="020F0502020204030204"/>
              <a:cs typeface="Calibri" panose="020F0502020204030204"/>
            </a:endParaRPr>
          </a:p>
          <a:p>
            <a:endParaRPr lang="fi-FI">
              <a:ea typeface="Calibri"/>
              <a:cs typeface="Calibri"/>
            </a:endParaRPr>
          </a:p>
          <a:p>
            <a:endParaRPr lang="fi-FI">
              <a:ea typeface="Calibri"/>
              <a:cs typeface="Calibri"/>
            </a:endParaRPr>
          </a:p>
        </p:txBody>
      </p:sp>
      <p:sp>
        <p:nvSpPr>
          <p:cNvPr id="5" name="Rectangle 1">
            <a:extLst>
              <a:ext uri="{FF2B5EF4-FFF2-40B4-BE49-F238E27FC236}">
                <a16:creationId xmlns:a16="http://schemas.microsoft.com/office/drawing/2014/main" id="{C0431017-60B6-3B3C-C92E-CC8A4107AEDA}"/>
              </a:ext>
            </a:extLst>
          </p:cNvPr>
          <p:cNvSpPr>
            <a:spLocks noChangeArrowheads="1"/>
          </p:cNvSpPr>
          <p:nvPr/>
        </p:nvSpPr>
        <p:spPr bwMode="auto">
          <a:xfrm>
            <a:off x="356507" y="483572"/>
            <a:ext cx="11478985" cy="6281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buClrTx/>
              <a:buSzTx/>
              <a:buFontTx/>
              <a:buNone/>
              <a:tabLst/>
            </a:pPr>
            <a:endParaRPr lang="fi-FI" altLang="fi-FI" b="1" i="0" u="none" strike="noStrike" cap="none" normalizeH="0" baseline="0">
              <a:ln>
                <a:noFill/>
              </a:ln>
              <a:effectLst/>
              <a:latin typeface="Calibri"/>
              <a:ea typeface="Calibri"/>
              <a:cs typeface="Poppins" panose="00000500000000000000" pitchFamily="2" charset="0"/>
            </a:endParaRPr>
          </a:p>
          <a:p>
            <a:pPr algn="l">
              <a:lnSpc>
                <a:spcPct val="150000"/>
              </a:lnSpc>
            </a:pPr>
            <a:r>
              <a:rPr lang="fi-FI" b="1" i="0">
                <a:solidFill>
                  <a:srgbClr val="111111"/>
                </a:solidFill>
                <a:effectLst/>
                <a:latin typeface="Calibri"/>
                <a:ea typeface="Calibri"/>
                <a:cs typeface="Poppins"/>
              </a:rPr>
              <a:t>2. Turvallisuus verkossa</a:t>
            </a:r>
          </a:p>
          <a:p>
            <a:pPr>
              <a:lnSpc>
                <a:spcPct val="150000"/>
              </a:lnSpc>
            </a:pPr>
            <a:r>
              <a:rPr lang="fi-FI" b="0" i="0">
                <a:solidFill>
                  <a:srgbClr val="111111"/>
                </a:solidFill>
                <a:effectLst/>
                <a:latin typeface="Calibri"/>
                <a:ea typeface="Calibri"/>
                <a:cs typeface="Poppins"/>
              </a:rPr>
              <a:t>Digitaalisen turvallisuuden teemat ovat </a:t>
            </a:r>
            <a:r>
              <a:rPr lang="fi-FI" b="1" i="0">
                <a:solidFill>
                  <a:srgbClr val="111111"/>
                </a:solidFill>
                <a:effectLst/>
                <a:latin typeface="Calibri"/>
                <a:ea typeface="Calibri"/>
                <a:cs typeface="Poppins"/>
              </a:rPr>
              <a:t>kaikkien opettajien vastuulla</a:t>
            </a:r>
            <a:r>
              <a:rPr lang="fi-FI" b="0" i="0">
                <a:solidFill>
                  <a:srgbClr val="111111"/>
                </a:solidFill>
                <a:effectLst/>
                <a:latin typeface="Calibri"/>
                <a:ea typeface="Calibri"/>
                <a:cs typeface="Poppins"/>
              </a:rPr>
              <a:t>.</a:t>
            </a:r>
            <a:endParaRPr lang="fi-FI">
              <a:solidFill>
                <a:srgbClr val="111111"/>
              </a:solidFill>
              <a:latin typeface="Calibri"/>
              <a:ea typeface="Calibri"/>
              <a:cs typeface="Poppins"/>
            </a:endParaRPr>
          </a:p>
          <a:p>
            <a:pPr algn="l">
              <a:lnSpc>
                <a:spcPct val="150000"/>
              </a:lnSpc>
            </a:pPr>
            <a:r>
              <a:rPr lang="fi-FI" b="0" i="0">
                <a:solidFill>
                  <a:srgbClr val="111111"/>
                </a:solidFill>
                <a:effectLst/>
                <a:latin typeface="Calibri"/>
                <a:ea typeface="Calibri"/>
                <a:cs typeface="Poppins"/>
              </a:rPr>
              <a:t>Oppilaita tulisi opettaa:</a:t>
            </a:r>
          </a:p>
          <a:p>
            <a:pPr algn="l">
              <a:lnSpc>
                <a:spcPct val="150000"/>
              </a:lnSpc>
              <a:buFont typeface="Arial" panose="020B0604020202020204" pitchFamily="34" charset="0"/>
              <a:buChar char="•"/>
            </a:pPr>
            <a:r>
              <a:rPr lang="fi-FI" b="0" i="0">
                <a:solidFill>
                  <a:srgbClr val="111111"/>
                </a:solidFill>
                <a:effectLst/>
                <a:latin typeface="Calibri"/>
                <a:ea typeface="Calibri"/>
                <a:cs typeface="Poppins"/>
              </a:rPr>
              <a:t> Tunnistamaan ja ilmoittamaan verkkokiusaamisesta.</a:t>
            </a:r>
          </a:p>
          <a:p>
            <a:pPr algn="l">
              <a:lnSpc>
                <a:spcPct val="150000"/>
              </a:lnSpc>
              <a:buFont typeface="Arial" panose="020B0604020202020204" pitchFamily="34" charset="0"/>
              <a:buChar char="•"/>
            </a:pPr>
            <a:r>
              <a:rPr lang="fi-FI" b="0" i="0">
                <a:solidFill>
                  <a:srgbClr val="111111"/>
                </a:solidFill>
                <a:effectLst/>
                <a:latin typeface="Calibri"/>
                <a:ea typeface="Calibri"/>
                <a:cs typeface="Poppins"/>
              </a:rPr>
              <a:t> Suojelemaan itseään ja muita haitalliselta, seksuaaliselta tai väkivaltaiselta sisällöltä.</a:t>
            </a:r>
          </a:p>
          <a:p>
            <a:pPr algn="l">
              <a:lnSpc>
                <a:spcPct val="150000"/>
              </a:lnSpc>
              <a:buFont typeface="Arial" panose="020B0604020202020204" pitchFamily="34" charset="0"/>
              <a:buChar char="•"/>
            </a:pPr>
            <a:r>
              <a:rPr lang="fi-FI" b="0" i="0">
                <a:solidFill>
                  <a:srgbClr val="111111"/>
                </a:solidFill>
                <a:effectLst/>
                <a:latin typeface="Calibri"/>
                <a:ea typeface="Calibri"/>
                <a:cs typeface="Poppins"/>
              </a:rPr>
              <a:t> Tuntemaan erilaiset digimaailman turvatoimet ja henkilötietojen suojaamisen tavat digitaalisissa sovelluksissa.</a:t>
            </a:r>
          </a:p>
          <a:p>
            <a:pPr lvl="1">
              <a:lnSpc>
                <a:spcPct val="150000"/>
              </a:lnSpc>
              <a:buFont typeface="Arial" panose="020B0604020202020204" pitchFamily="34" charset="0"/>
              <a:buChar char="•"/>
            </a:pPr>
            <a:r>
              <a:rPr lang="fi-FI">
                <a:solidFill>
                  <a:srgbClr val="111111"/>
                </a:solidFill>
                <a:latin typeface="Calibri"/>
                <a:ea typeface="Calibri"/>
                <a:cs typeface="Poppins"/>
              </a:rPr>
              <a:t> Esimerkiksi riittävän hyvä salasana ja henkilötietojen käsittelyyn liittyvät ohjeet.</a:t>
            </a:r>
            <a:endParaRPr lang="fi-FI" b="0" i="0">
              <a:solidFill>
                <a:srgbClr val="111111"/>
              </a:solidFill>
              <a:effectLst/>
              <a:latin typeface="Calibri"/>
              <a:ea typeface="Calibri"/>
              <a:cs typeface="Poppins"/>
            </a:endParaRPr>
          </a:p>
          <a:p>
            <a:pPr algn="l">
              <a:lnSpc>
                <a:spcPct val="150000"/>
              </a:lnSpc>
              <a:buFont typeface="Arial" panose="020B0604020202020204" pitchFamily="34" charset="0"/>
              <a:buChar char="•"/>
            </a:pPr>
            <a:r>
              <a:rPr lang="fi-FI" b="0" i="0">
                <a:solidFill>
                  <a:srgbClr val="111111"/>
                </a:solidFill>
                <a:effectLst/>
                <a:latin typeface="Calibri"/>
                <a:ea typeface="Calibri"/>
                <a:cs typeface="Poppins"/>
              </a:rPr>
              <a:t> Hallitsemaan riskejä verkossa.</a:t>
            </a:r>
          </a:p>
          <a:p>
            <a:pPr>
              <a:lnSpc>
                <a:spcPct val="150000"/>
              </a:lnSpc>
              <a:buFont typeface="Arial" panose="020B0604020202020204" pitchFamily="34" charset="0"/>
              <a:buChar char="•"/>
            </a:pPr>
            <a:r>
              <a:rPr lang="fi-FI" b="0" i="0">
                <a:solidFill>
                  <a:srgbClr val="111111"/>
                </a:solidFill>
                <a:effectLst/>
                <a:latin typeface="Calibri"/>
                <a:ea typeface="Calibri"/>
                <a:cs typeface="Poppins"/>
              </a:rPr>
              <a:t> Ymmärtämään, miten digitaalinen osallistuminen vaikuttaa hyvinvointiin.</a:t>
            </a:r>
          </a:p>
          <a:p>
            <a:pPr lvl="1">
              <a:lnSpc>
                <a:spcPct val="150000"/>
              </a:lnSpc>
              <a:buFont typeface="Arial" panose="020B0604020202020204" pitchFamily="34" charset="0"/>
              <a:buChar char="•"/>
            </a:pPr>
            <a:r>
              <a:rPr lang="fi-FI">
                <a:solidFill>
                  <a:srgbClr val="111111"/>
                </a:solidFill>
                <a:latin typeface="Calibri"/>
                <a:ea typeface="Calibri"/>
                <a:cs typeface="Poppins"/>
              </a:rPr>
              <a:t> Millainen osallistuminen tuottaa hyvinvointia ja millainen tekeminen on uhka hyvinvoinnille? Esim. liiallinen somen käyttö. </a:t>
            </a:r>
            <a:endParaRPr lang="fi-FI" b="0" i="0">
              <a:solidFill>
                <a:srgbClr val="111111"/>
              </a:solidFill>
              <a:effectLst/>
              <a:latin typeface="Calibri"/>
              <a:ea typeface="Calibri"/>
              <a:cs typeface="Poppins"/>
            </a:endParaRPr>
          </a:p>
          <a:p>
            <a:pPr algn="r">
              <a:lnSpc>
                <a:spcPct val="150000"/>
              </a:lnSpc>
            </a:pPr>
            <a:r>
              <a:rPr lang="fi-FI">
                <a:latin typeface="Calibri"/>
                <a:ea typeface="Calibri"/>
                <a:cs typeface="Poppins"/>
              </a:rPr>
              <a:t>Liisa Ilomäki ja Minna Lakkala, 2024 OPH</a:t>
            </a:r>
            <a:endParaRPr lang="fi-FI" b="0" i="0">
              <a:solidFill>
                <a:srgbClr val="111111"/>
              </a:solidFill>
              <a:effectLst/>
              <a:latin typeface="Calibri"/>
              <a:ea typeface="Calibri"/>
              <a:cs typeface="Poppins"/>
            </a:endParaRPr>
          </a:p>
          <a:p>
            <a:pPr algn="l">
              <a:lnSpc>
                <a:spcPct val="150000"/>
              </a:lnSpc>
            </a:pPr>
            <a:endParaRPr lang="fi-FI" b="0" i="0">
              <a:solidFill>
                <a:srgbClr val="111111"/>
              </a:solidFill>
              <a:effectLst/>
              <a:latin typeface="Calibri"/>
              <a:ea typeface="Calibri"/>
              <a:cs typeface="Poppins" panose="00000500000000000000" pitchFamily="2" charset="0"/>
            </a:endParaRPr>
          </a:p>
          <a:p>
            <a:pPr marL="457200" marR="0" lvl="1" indent="0" algn="l" defTabSz="914400" rtl="0" eaLnBrk="0" fontAlgn="base" latinLnBrk="0" hangingPunct="0">
              <a:lnSpc>
                <a:spcPct val="150000"/>
              </a:lnSpc>
              <a:buClrTx/>
              <a:buSzTx/>
              <a:tabLst/>
            </a:pPr>
            <a:endParaRPr lang="fi-FI" altLang="fi-FI" b="0" i="0" u="none" strike="noStrike" cap="none" normalizeH="0" baseline="0">
              <a:ln>
                <a:noFill/>
              </a:ln>
              <a:effectLst/>
              <a:latin typeface="Calibri"/>
              <a:ea typeface="Calibri"/>
              <a:cs typeface="Poppins" panose="00000500000000000000" pitchFamily="2" charset="0"/>
            </a:endParaRPr>
          </a:p>
        </p:txBody>
      </p:sp>
      <p:grpSp>
        <p:nvGrpSpPr>
          <p:cNvPr id="4" name="Ryhmä 3">
            <a:extLst>
              <a:ext uri="{FF2B5EF4-FFF2-40B4-BE49-F238E27FC236}">
                <a16:creationId xmlns:a16="http://schemas.microsoft.com/office/drawing/2014/main" id="{8CCA6053-E956-F5BD-36BD-516025C4E8F7}"/>
              </a:ext>
            </a:extLst>
          </p:cNvPr>
          <p:cNvGrpSpPr/>
          <p:nvPr/>
        </p:nvGrpSpPr>
        <p:grpSpPr>
          <a:xfrm>
            <a:off x="5857005" y="6256623"/>
            <a:ext cx="2821631" cy="511015"/>
            <a:chOff x="5857005" y="6256623"/>
            <a:chExt cx="2821631" cy="511015"/>
          </a:xfrm>
        </p:grpSpPr>
        <p:pic>
          <p:nvPicPr>
            <p:cNvPr id="6" name="Kuva 5" descr="Kuva, joka sisältää kohteen musta, pimeys&#10;&#10;Kuvaus luotu automaattisesti">
              <a:extLst>
                <a:ext uri="{FF2B5EF4-FFF2-40B4-BE49-F238E27FC236}">
                  <a16:creationId xmlns:a16="http://schemas.microsoft.com/office/drawing/2014/main" id="{951CE8A8-124D-89C1-8E1D-75AD5829CB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236" y="6383989"/>
              <a:ext cx="1440996" cy="342828"/>
            </a:xfrm>
            <a:prstGeom prst="rect">
              <a:avLst/>
            </a:prstGeom>
          </p:spPr>
        </p:pic>
        <p:pic>
          <p:nvPicPr>
            <p:cNvPr id="7" name="Kuva 6" descr="Kuva, joka sisältää kohteen Grafiikka, symboli, Fontti, graafinen suunnittelu&#10;&#10;Kuvaus luotu automaattisesti">
              <a:extLst>
                <a:ext uri="{FF2B5EF4-FFF2-40B4-BE49-F238E27FC236}">
                  <a16:creationId xmlns:a16="http://schemas.microsoft.com/office/drawing/2014/main" id="{4CBFBEEC-9421-453F-F5A3-930CF91D74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005" y="6361611"/>
              <a:ext cx="387584" cy="387584"/>
            </a:xfrm>
            <a:prstGeom prst="rect">
              <a:avLst/>
            </a:prstGeom>
          </p:spPr>
        </p:pic>
        <p:pic>
          <p:nvPicPr>
            <p:cNvPr id="8" name="Kuva 7" descr="Kuva, joka sisältää kohteen Grafiikka, graafinen suunnittelu, ympyrä, Fontti&#10;&#10;Kuvaus luotu automaattisesti">
              <a:extLst>
                <a:ext uri="{FF2B5EF4-FFF2-40B4-BE49-F238E27FC236}">
                  <a16:creationId xmlns:a16="http://schemas.microsoft.com/office/drawing/2014/main" id="{A6B5705D-46AE-A031-31E4-2F83861361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272" y="6256623"/>
              <a:ext cx="906364" cy="511015"/>
            </a:xfrm>
            <a:prstGeom prst="rect">
              <a:avLst/>
            </a:prstGeom>
          </p:spPr>
        </p:pic>
      </p:grpSp>
    </p:spTree>
    <p:extLst>
      <p:ext uri="{BB962C8B-B14F-4D97-AF65-F5344CB8AC3E}">
        <p14:creationId xmlns:p14="http://schemas.microsoft.com/office/powerpoint/2010/main" val="271213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3F66C-B2D5-425E-086D-EA12D9AA45C2}"/>
            </a:ext>
          </a:extLst>
        </p:cNvPr>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0999D45-F678-9D5D-E5DD-3BB596E4C70A}"/>
              </a:ext>
            </a:extLst>
          </p:cNvPr>
          <p:cNvSpPr>
            <a:spLocks noGrp="1"/>
          </p:cNvSpPr>
          <p:nvPr>
            <p:ph idx="1"/>
          </p:nvPr>
        </p:nvSpPr>
        <p:spPr>
          <a:xfrm>
            <a:off x="675640" y="1053464"/>
            <a:ext cx="10515600" cy="4360671"/>
          </a:xfrm>
        </p:spPr>
        <p:txBody>
          <a:bodyPr vert="horz" lIns="91440" tIns="45720" rIns="91440" bIns="45720" rtlCol="0" anchor="t">
            <a:noAutofit/>
          </a:bodyPr>
          <a:lstStyle/>
          <a:p>
            <a:pPr marL="0" indent="0">
              <a:buNone/>
            </a:pPr>
            <a:endParaRPr lang="fi-FI" sz="1400">
              <a:ea typeface="Calibri" panose="020F0502020204030204"/>
              <a:cs typeface="Calibri" panose="020F0502020204030204"/>
            </a:endParaRPr>
          </a:p>
          <a:p>
            <a:pPr marL="0" indent="0">
              <a:buNone/>
            </a:pPr>
            <a:endParaRPr lang="fi-FI" sz="1800">
              <a:ea typeface="Calibri" panose="020F0502020204030204"/>
              <a:cs typeface="Calibri" panose="020F0502020204030204"/>
            </a:endParaRPr>
          </a:p>
          <a:p>
            <a:endParaRPr lang="fi-FI">
              <a:ea typeface="Calibri"/>
              <a:cs typeface="Calibri"/>
            </a:endParaRPr>
          </a:p>
          <a:p>
            <a:endParaRPr lang="fi-FI">
              <a:ea typeface="Calibri"/>
              <a:cs typeface="Calibri"/>
            </a:endParaRPr>
          </a:p>
        </p:txBody>
      </p:sp>
      <p:sp>
        <p:nvSpPr>
          <p:cNvPr id="5" name="Rectangle 1">
            <a:extLst>
              <a:ext uri="{FF2B5EF4-FFF2-40B4-BE49-F238E27FC236}">
                <a16:creationId xmlns:a16="http://schemas.microsoft.com/office/drawing/2014/main" id="{B05EDEE7-9F78-AE11-FF96-AA3B70EC11D2}"/>
              </a:ext>
            </a:extLst>
          </p:cNvPr>
          <p:cNvSpPr>
            <a:spLocks noChangeArrowheads="1"/>
          </p:cNvSpPr>
          <p:nvPr/>
        </p:nvSpPr>
        <p:spPr bwMode="auto">
          <a:xfrm>
            <a:off x="323850" y="104166"/>
            <a:ext cx="11478985" cy="7116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buClrTx/>
              <a:buSzTx/>
              <a:buFontTx/>
              <a:buNone/>
              <a:tabLst/>
            </a:pPr>
            <a:endParaRPr lang="fi-FI" altLang="fi-FI" sz="1800" b="1" i="0" u="none" strike="noStrike" cap="none" normalizeH="0" baseline="0">
              <a:ln>
                <a:noFill/>
              </a:ln>
              <a:effectLst/>
              <a:latin typeface="Calibri"/>
              <a:ea typeface="Calibri"/>
              <a:cs typeface="Poppins" panose="00000500000000000000" pitchFamily="2" charset="0"/>
            </a:endParaRPr>
          </a:p>
          <a:p>
            <a:pPr algn="l">
              <a:lnSpc>
                <a:spcPct val="150000"/>
              </a:lnSpc>
            </a:pPr>
            <a:r>
              <a:rPr lang="fi-FI" b="1" i="0">
                <a:solidFill>
                  <a:srgbClr val="111111"/>
                </a:solidFill>
                <a:effectLst/>
                <a:latin typeface="Calibri"/>
                <a:ea typeface="Calibri"/>
                <a:cs typeface="Poppins"/>
              </a:rPr>
              <a:t>3. Digitaalinen ergonomia</a:t>
            </a:r>
            <a:endParaRPr lang="fi-FI" b="0" i="0">
              <a:solidFill>
                <a:srgbClr val="111111"/>
              </a:solidFill>
              <a:effectLst/>
              <a:latin typeface="Calibri"/>
              <a:ea typeface="Calibri"/>
              <a:cs typeface="Poppins"/>
            </a:endParaRPr>
          </a:p>
          <a:p>
            <a:pPr algn="l">
              <a:lnSpc>
                <a:spcPct val="150000"/>
              </a:lnSpc>
            </a:pPr>
            <a:r>
              <a:rPr lang="fi-FI">
                <a:solidFill>
                  <a:srgbClr val="111111"/>
                </a:solidFill>
                <a:latin typeface="Calibri"/>
                <a:ea typeface="Calibri"/>
                <a:cs typeface="Poppins"/>
              </a:rPr>
              <a:t>A. </a:t>
            </a:r>
            <a:r>
              <a:rPr lang="fi-FI" b="0" i="0">
                <a:solidFill>
                  <a:srgbClr val="111111"/>
                </a:solidFill>
                <a:effectLst/>
                <a:latin typeface="Calibri"/>
                <a:ea typeface="Calibri"/>
                <a:cs typeface="Poppins"/>
              </a:rPr>
              <a:t>Fyysinen ergonomia:</a:t>
            </a:r>
          </a:p>
          <a:p>
            <a:pPr marL="742950" lvl="1" indent="-285750" algn="l">
              <a:lnSpc>
                <a:spcPct val="150000"/>
              </a:lnSpc>
              <a:buFont typeface="Arial" panose="020B0604020202020204" pitchFamily="34" charset="0"/>
              <a:buChar char="•"/>
            </a:pPr>
            <a:r>
              <a:rPr lang="fi-FI" b="0" i="0">
                <a:solidFill>
                  <a:srgbClr val="111111"/>
                </a:solidFill>
                <a:effectLst/>
                <a:latin typeface="Calibri"/>
                <a:ea typeface="Calibri"/>
                <a:cs typeface="Poppins"/>
              </a:rPr>
              <a:t>Paranna työskentelyä työpisteen järjestelyillä ja työvälineiden käytön suunnittelulla.</a:t>
            </a:r>
          </a:p>
          <a:p>
            <a:pPr marL="742950" lvl="1" indent="-285750" algn="l">
              <a:lnSpc>
                <a:spcPct val="150000"/>
              </a:lnSpc>
              <a:buFont typeface="Arial" panose="020B0604020202020204" pitchFamily="34" charset="0"/>
              <a:buChar char="•"/>
            </a:pPr>
            <a:r>
              <a:rPr lang="fi-FI">
                <a:solidFill>
                  <a:srgbClr val="111111"/>
                </a:solidFill>
                <a:latin typeface="Calibri"/>
                <a:ea typeface="Calibri"/>
                <a:cs typeface="Poppins"/>
              </a:rPr>
              <a:t>Tauota työskentelyä riittävästi ja sisällytä oppitunteihinkin liikettä.</a:t>
            </a:r>
            <a:endParaRPr lang="fi-FI" b="0" i="0">
              <a:solidFill>
                <a:srgbClr val="111111"/>
              </a:solidFill>
              <a:effectLst/>
              <a:latin typeface="Calibri"/>
              <a:ea typeface="Calibri"/>
              <a:cs typeface="Poppins"/>
            </a:endParaRPr>
          </a:p>
          <a:p>
            <a:pPr algn="l">
              <a:lnSpc>
                <a:spcPct val="150000"/>
              </a:lnSpc>
            </a:pPr>
            <a:r>
              <a:rPr lang="fi-FI" b="0" i="0">
                <a:solidFill>
                  <a:srgbClr val="111111"/>
                </a:solidFill>
                <a:effectLst/>
                <a:latin typeface="Calibri"/>
                <a:ea typeface="Calibri"/>
                <a:cs typeface="Poppins"/>
              </a:rPr>
              <a:t>B. Kognitiivinen ergonomia:</a:t>
            </a:r>
          </a:p>
          <a:p>
            <a:pPr marL="742950" lvl="1" indent="-285750" algn="l">
              <a:lnSpc>
                <a:spcPct val="150000"/>
              </a:lnSpc>
              <a:buFont typeface="Arial" panose="020B0604020202020204" pitchFamily="34" charset="0"/>
              <a:buChar char="•"/>
            </a:pPr>
            <a:r>
              <a:rPr lang="fi-FI" b="0" i="0">
                <a:solidFill>
                  <a:srgbClr val="111111"/>
                </a:solidFill>
                <a:effectLst/>
                <a:latin typeface="Calibri"/>
                <a:ea typeface="Calibri"/>
                <a:cs typeface="Poppins"/>
              </a:rPr>
              <a:t>Huolehdi henkisestä hyvinvoinnista työskentelyn aikana. </a:t>
            </a:r>
          </a:p>
          <a:p>
            <a:pPr marL="1200150" lvl="2" indent="-285750">
              <a:lnSpc>
                <a:spcPct val="150000"/>
              </a:lnSpc>
              <a:buFont typeface="Arial" panose="020B0604020202020204" pitchFamily="34" charset="0"/>
              <a:buChar char="•"/>
            </a:pPr>
            <a:r>
              <a:rPr lang="fi-FI" sz="1600">
                <a:solidFill>
                  <a:srgbClr val="111111"/>
                </a:solidFill>
                <a:latin typeface="Calibri"/>
                <a:ea typeface="Calibri"/>
                <a:cs typeface="Poppins"/>
              </a:rPr>
              <a:t>Anna selkeät ohjeet ja suosi rutiineja.</a:t>
            </a:r>
          </a:p>
          <a:p>
            <a:pPr marL="1200150" lvl="2" indent="-285750">
              <a:lnSpc>
                <a:spcPct val="150000"/>
              </a:lnSpc>
              <a:buFont typeface="Arial" panose="020B0604020202020204" pitchFamily="34" charset="0"/>
              <a:buChar char="•"/>
            </a:pPr>
            <a:r>
              <a:rPr lang="fi-FI" sz="1600" b="0" i="0">
                <a:solidFill>
                  <a:srgbClr val="111111"/>
                </a:solidFill>
                <a:effectLst/>
                <a:latin typeface="Calibri"/>
                <a:ea typeface="Calibri"/>
                <a:cs typeface="Poppins"/>
              </a:rPr>
              <a:t>Poista ylimääräiset häiriötekijät ja keskity yhteen asiaan kerrallaan.</a:t>
            </a:r>
          </a:p>
          <a:p>
            <a:pPr algn="l">
              <a:lnSpc>
                <a:spcPct val="150000"/>
              </a:lnSpc>
            </a:pPr>
            <a:r>
              <a:rPr lang="fi-FI" b="0" i="0">
                <a:solidFill>
                  <a:srgbClr val="111111"/>
                </a:solidFill>
                <a:effectLst/>
                <a:latin typeface="Calibri"/>
                <a:ea typeface="Calibri"/>
                <a:cs typeface="Poppins"/>
              </a:rPr>
              <a:t>C. Organisatorinen ergonomia:</a:t>
            </a:r>
          </a:p>
          <a:p>
            <a:pPr marL="742950" lvl="1" indent="-285750" algn="l">
              <a:lnSpc>
                <a:spcPct val="150000"/>
              </a:lnSpc>
              <a:buFont typeface="Arial" panose="020B0604020202020204" pitchFamily="34" charset="0"/>
              <a:buChar char="•"/>
            </a:pPr>
            <a:r>
              <a:rPr lang="fi-FI" b="0" i="0">
                <a:solidFill>
                  <a:srgbClr val="111111"/>
                </a:solidFill>
                <a:effectLst/>
                <a:latin typeface="Calibri"/>
                <a:ea typeface="Calibri"/>
                <a:cs typeface="Poppins"/>
              </a:rPr>
              <a:t>Varmista digitaalisen teknologian toimivuus, turvallisuus ja helppokäyttöisyys.</a:t>
            </a:r>
          </a:p>
          <a:p>
            <a:pPr marL="1200150" lvl="2" indent="-285750">
              <a:lnSpc>
                <a:spcPct val="150000"/>
              </a:lnSpc>
              <a:buFont typeface="Arial" panose="020B0604020202020204" pitchFamily="34" charset="0"/>
              <a:buChar char="•"/>
            </a:pPr>
            <a:r>
              <a:rPr lang="fi-FI" sz="1600">
                <a:solidFill>
                  <a:srgbClr val="111111"/>
                </a:solidFill>
                <a:latin typeface="Calibri"/>
                <a:ea typeface="Calibri"/>
                <a:cs typeface="Poppins"/>
              </a:rPr>
              <a:t>Anna oppilaille riittävän selkeät ohjeet laitteiden turvalliseen käyttöön.</a:t>
            </a:r>
          </a:p>
          <a:p>
            <a:pPr marL="1200150" lvl="2" indent="-285750">
              <a:lnSpc>
                <a:spcPct val="150000"/>
              </a:lnSpc>
              <a:buFont typeface="Arial" panose="020B0604020202020204" pitchFamily="34" charset="0"/>
              <a:buChar char="•"/>
            </a:pPr>
            <a:r>
              <a:rPr lang="fi-FI" sz="1600">
                <a:solidFill>
                  <a:srgbClr val="111111"/>
                </a:solidFill>
                <a:latin typeface="Calibri"/>
                <a:ea typeface="Calibri"/>
                <a:cs typeface="Poppins"/>
              </a:rPr>
              <a:t>Määritä selkeät rajat, joiden puitteissa toimitaan.</a:t>
            </a:r>
          </a:p>
          <a:p>
            <a:pPr lvl="2">
              <a:lnSpc>
                <a:spcPct val="150000"/>
              </a:lnSpc>
            </a:pPr>
            <a:endParaRPr lang="fi-FI">
              <a:latin typeface="Calibri"/>
              <a:ea typeface="Calibri"/>
              <a:cs typeface="Poppins" panose="00000500000000000000" pitchFamily="2" charset="0"/>
            </a:endParaRPr>
          </a:p>
          <a:p>
            <a:pPr algn="r">
              <a:lnSpc>
                <a:spcPct val="150000"/>
              </a:lnSpc>
            </a:pPr>
            <a:r>
              <a:rPr lang="fi-FI">
                <a:latin typeface="Calibri"/>
                <a:ea typeface="Calibri"/>
                <a:cs typeface="Poppins"/>
              </a:rPr>
              <a:t>Liisa Ilomäki ja Minna Lakkala, 2024 OPH</a:t>
            </a:r>
            <a:endParaRPr lang="fi-FI" b="0" i="0">
              <a:solidFill>
                <a:srgbClr val="111111"/>
              </a:solidFill>
              <a:effectLst/>
              <a:latin typeface="Calibri"/>
              <a:ea typeface="Calibri"/>
              <a:cs typeface="Poppins"/>
            </a:endParaRPr>
          </a:p>
          <a:p>
            <a:pPr algn="l">
              <a:lnSpc>
                <a:spcPct val="150000"/>
              </a:lnSpc>
            </a:pPr>
            <a:endParaRPr lang="fi-FI" b="0" i="0">
              <a:solidFill>
                <a:srgbClr val="111111"/>
              </a:solidFill>
              <a:effectLst/>
              <a:latin typeface="Calibri"/>
              <a:ea typeface="Calibri"/>
              <a:cs typeface="Poppins" panose="00000500000000000000" pitchFamily="2" charset="0"/>
            </a:endParaRPr>
          </a:p>
          <a:p>
            <a:pPr marL="457200" marR="0" lvl="1" indent="0" algn="l" defTabSz="914400" rtl="0" eaLnBrk="0" fontAlgn="base" latinLnBrk="0" hangingPunct="0">
              <a:lnSpc>
                <a:spcPct val="150000"/>
              </a:lnSpc>
              <a:buClrTx/>
              <a:buSzTx/>
              <a:tabLst/>
            </a:pPr>
            <a:endParaRPr lang="fi-FI" altLang="fi-FI" sz="1800" b="0" i="0" u="none" strike="noStrike" cap="none" normalizeH="0" baseline="0">
              <a:ln>
                <a:noFill/>
              </a:ln>
              <a:effectLst/>
              <a:latin typeface="Calibri"/>
              <a:ea typeface="Calibri"/>
              <a:cs typeface="Poppins" panose="00000500000000000000" pitchFamily="2" charset="0"/>
            </a:endParaRPr>
          </a:p>
        </p:txBody>
      </p:sp>
      <p:grpSp>
        <p:nvGrpSpPr>
          <p:cNvPr id="2" name="Ryhmä 1">
            <a:extLst>
              <a:ext uri="{FF2B5EF4-FFF2-40B4-BE49-F238E27FC236}">
                <a16:creationId xmlns:a16="http://schemas.microsoft.com/office/drawing/2014/main" id="{A5F9F6ED-13BC-B28D-A670-1E36694E1911}"/>
              </a:ext>
            </a:extLst>
          </p:cNvPr>
          <p:cNvGrpSpPr/>
          <p:nvPr/>
        </p:nvGrpSpPr>
        <p:grpSpPr>
          <a:xfrm>
            <a:off x="5857005" y="6256623"/>
            <a:ext cx="2821631" cy="511015"/>
            <a:chOff x="5857005" y="6256623"/>
            <a:chExt cx="2821631" cy="511015"/>
          </a:xfrm>
        </p:grpSpPr>
        <p:pic>
          <p:nvPicPr>
            <p:cNvPr id="4" name="Kuva 3" descr="Kuva, joka sisältää kohteen musta, pimeys&#10;&#10;Kuvaus luotu automaattisesti">
              <a:extLst>
                <a:ext uri="{FF2B5EF4-FFF2-40B4-BE49-F238E27FC236}">
                  <a16:creationId xmlns:a16="http://schemas.microsoft.com/office/drawing/2014/main" id="{377ED1DB-A190-3BD2-C102-5C42FBBA5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9236" y="6383989"/>
              <a:ext cx="1440996" cy="342828"/>
            </a:xfrm>
            <a:prstGeom prst="rect">
              <a:avLst/>
            </a:prstGeom>
          </p:spPr>
        </p:pic>
        <p:pic>
          <p:nvPicPr>
            <p:cNvPr id="6" name="Kuva 5" descr="Kuva, joka sisältää kohteen Grafiikka, symboli, Fontti, graafinen suunnittelu&#10;&#10;Kuvaus luotu automaattisesti">
              <a:extLst>
                <a:ext uri="{FF2B5EF4-FFF2-40B4-BE49-F238E27FC236}">
                  <a16:creationId xmlns:a16="http://schemas.microsoft.com/office/drawing/2014/main" id="{2643AECD-C818-780E-A3A7-284F6D973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005" y="6361611"/>
              <a:ext cx="387584" cy="387584"/>
            </a:xfrm>
            <a:prstGeom prst="rect">
              <a:avLst/>
            </a:prstGeom>
          </p:spPr>
        </p:pic>
        <p:pic>
          <p:nvPicPr>
            <p:cNvPr id="7" name="Kuva 6" descr="Kuva, joka sisältää kohteen Grafiikka, graafinen suunnittelu, ympyrä, Fontti&#10;&#10;Kuvaus luotu automaattisesti">
              <a:extLst>
                <a:ext uri="{FF2B5EF4-FFF2-40B4-BE49-F238E27FC236}">
                  <a16:creationId xmlns:a16="http://schemas.microsoft.com/office/drawing/2014/main" id="{C752612C-E59F-D07D-98C9-BC80944089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272" y="6256623"/>
              <a:ext cx="906364" cy="511015"/>
            </a:xfrm>
            <a:prstGeom prst="rect">
              <a:avLst/>
            </a:prstGeom>
          </p:spPr>
        </p:pic>
      </p:grpSp>
    </p:spTree>
    <p:extLst>
      <p:ext uri="{BB962C8B-B14F-4D97-AF65-F5344CB8AC3E}">
        <p14:creationId xmlns:p14="http://schemas.microsoft.com/office/powerpoint/2010/main" val="1262121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2C00AF3-54B2-B171-D919-726FDF7AC842}"/>
              </a:ext>
            </a:extLst>
          </p:cNvPr>
          <p:cNvSpPr>
            <a:spLocks noGrp="1"/>
          </p:cNvSpPr>
          <p:nvPr>
            <p:ph type="title"/>
          </p:nvPr>
        </p:nvSpPr>
        <p:spPr/>
        <p:txBody>
          <a:bodyPr>
            <a:normAutofit fontScale="90000"/>
          </a:bodyPr>
          <a:lstStyle/>
          <a:p>
            <a:r>
              <a:rPr lang="fi-FI"/>
              <a:t>Opetuksen tueksi ja ehkä oppilaidenkin kanssa katsottavaksi:</a:t>
            </a:r>
          </a:p>
        </p:txBody>
      </p:sp>
      <p:sp>
        <p:nvSpPr>
          <p:cNvPr id="3" name="Sisällön paikkamerkki 2">
            <a:extLst>
              <a:ext uri="{FF2B5EF4-FFF2-40B4-BE49-F238E27FC236}">
                <a16:creationId xmlns:a16="http://schemas.microsoft.com/office/drawing/2014/main" id="{F462FD58-94FE-B8D2-CD4A-9351F01EA1D8}"/>
              </a:ext>
            </a:extLst>
          </p:cNvPr>
          <p:cNvSpPr>
            <a:spLocks noGrp="1"/>
          </p:cNvSpPr>
          <p:nvPr>
            <p:ph idx="1"/>
          </p:nvPr>
        </p:nvSpPr>
        <p:spPr/>
        <p:txBody>
          <a:bodyPr vert="horz" lIns="91440" tIns="45720" rIns="91440" bIns="45720" rtlCol="0" anchor="t">
            <a:normAutofit/>
          </a:bodyPr>
          <a:lstStyle/>
          <a:p>
            <a:r>
              <a:rPr lang="fi-FI"/>
              <a:t>DOK-</a:t>
            </a:r>
            <a:r>
              <a:rPr lang="fi-FI" err="1"/>
              <a:t>cast</a:t>
            </a:r>
            <a:r>
              <a:rPr lang="fi-FI"/>
              <a:t>:</a:t>
            </a:r>
            <a:r>
              <a:rPr lang="fi-FI">
                <a:ea typeface="+mn-lt"/>
                <a:cs typeface="+mn-lt"/>
              </a:rPr>
              <a:t> </a:t>
            </a:r>
            <a:r>
              <a:rPr lang="fi-FI">
                <a:ea typeface="+mn-lt"/>
                <a:cs typeface="+mn-lt"/>
                <a:hlinkClick r:id="rId2"/>
              </a:rPr>
              <a:t>DOK-cast 2: Digitaalinen hyvinvointi</a:t>
            </a:r>
            <a:endParaRPr lang="fi-FI">
              <a:ea typeface="Calibri"/>
              <a:cs typeface="Calibri"/>
            </a:endParaRPr>
          </a:p>
          <a:p>
            <a:endParaRPr lang="fi-FI">
              <a:ea typeface="Calibri"/>
              <a:cs typeface="Calibri"/>
            </a:endParaRPr>
          </a:p>
          <a:p>
            <a:r>
              <a:rPr lang="fi-FI">
                <a:ea typeface="Calibri"/>
                <a:cs typeface="Calibri"/>
              </a:rPr>
              <a:t>DOK-korni: </a:t>
            </a:r>
            <a:r>
              <a:rPr lang="fi-FI">
                <a:ea typeface="Calibri"/>
                <a:cs typeface="Calibri"/>
                <a:hlinkClick r:id="rId3"/>
              </a:rPr>
              <a:t>DOK-korni: Digiturvallisuus</a:t>
            </a:r>
            <a:endParaRPr lang="fi-FI">
              <a:ea typeface="+mn-lt"/>
              <a:cs typeface="+mn-lt"/>
            </a:endParaRPr>
          </a:p>
        </p:txBody>
      </p:sp>
      <p:pic>
        <p:nvPicPr>
          <p:cNvPr id="4" name="Kuva 3">
            <a:extLst>
              <a:ext uri="{FF2B5EF4-FFF2-40B4-BE49-F238E27FC236}">
                <a16:creationId xmlns:a16="http://schemas.microsoft.com/office/drawing/2014/main" id="{D1C12315-914E-7FC3-DDCD-6ED8B9A136E7}"/>
              </a:ext>
            </a:extLst>
          </p:cNvPr>
          <p:cNvPicPr>
            <a:picLocks noChangeAspect="1"/>
          </p:cNvPicPr>
          <p:nvPr/>
        </p:nvPicPr>
        <p:blipFill>
          <a:blip r:embed="rId4"/>
          <a:stretch>
            <a:fillRect/>
          </a:stretch>
        </p:blipFill>
        <p:spPr>
          <a:xfrm>
            <a:off x="5806086" y="6246583"/>
            <a:ext cx="2822693" cy="512108"/>
          </a:xfrm>
          <a:prstGeom prst="rect">
            <a:avLst/>
          </a:prstGeom>
        </p:spPr>
      </p:pic>
    </p:spTree>
    <p:extLst>
      <p:ext uri="{BB962C8B-B14F-4D97-AF65-F5344CB8AC3E}">
        <p14:creationId xmlns:p14="http://schemas.microsoft.com/office/powerpoint/2010/main" val="2242860179"/>
      </p:ext>
    </p:extLst>
  </p:cSld>
  <p:clrMapOvr>
    <a:masterClrMapping/>
  </p:clrMapOvr>
</p:sld>
</file>

<file path=ppt/theme/theme1.xml><?xml version="1.0" encoding="utf-8"?>
<a:theme xmlns:a="http://schemas.openxmlformats.org/drawingml/2006/main" name="Office-teema">
  <a:themeElements>
    <a:clrScheme name="Mukautettu 3">
      <a:dk1>
        <a:sysClr val="windowText" lastClr="000000"/>
      </a:dk1>
      <a:lt1>
        <a:sysClr val="window" lastClr="FFFFFF"/>
      </a:lt1>
      <a:dk2>
        <a:srgbClr val="0E2841"/>
      </a:dk2>
      <a:lt2>
        <a:srgbClr val="E8E8E8"/>
      </a:lt2>
      <a:accent1>
        <a:srgbClr val="83CAEB"/>
      </a:accent1>
      <a:accent2>
        <a:srgbClr val="F6C6AC"/>
      </a:accent2>
      <a:accent3>
        <a:srgbClr val="84E291"/>
      </a:accent3>
      <a:accent4>
        <a:srgbClr val="0F9ED5"/>
      </a:accent4>
      <a:accent5>
        <a:srgbClr val="E49EDD"/>
      </a:accent5>
      <a:accent6>
        <a:srgbClr val="4EA72E"/>
      </a:accent6>
      <a:hlink>
        <a:srgbClr val="0F4861"/>
      </a:hlink>
      <a:folHlink>
        <a:srgbClr val="3A7D2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ukautettu suunnittelumalli">
  <a:themeElements>
    <a:clrScheme name="Mukautettu 5">
      <a:dk1>
        <a:sysClr val="windowText" lastClr="000000"/>
      </a:dk1>
      <a:lt1>
        <a:sysClr val="window" lastClr="FFFFFF"/>
      </a:lt1>
      <a:dk2>
        <a:srgbClr val="0E2841"/>
      </a:dk2>
      <a:lt2>
        <a:srgbClr val="E8E8E8"/>
      </a:lt2>
      <a:accent1>
        <a:srgbClr val="83CAEB"/>
      </a:accent1>
      <a:accent2>
        <a:srgbClr val="F6C6AC"/>
      </a:accent2>
      <a:accent3>
        <a:srgbClr val="84E291"/>
      </a:accent3>
      <a:accent4>
        <a:srgbClr val="0F9ED5"/>
      </a:accent4>
      <a:accent5>
        <a:srgbClr val="E49EDD"/>
      </a:accent5>
      <a:accent6>
        <a:srgbClr val="4EA72E"/>
      </a:accent6>
      <a:hlink>
        <a:srgbClr val="0F4861"/>
      </a:hlink>
      <a:folHlink>
        <a:srgbClr val="3A7D2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69A6521CB46E499669D1C5E481C6A2" ma:contentTypeVersion="17" ma:contentTypeDescription="Luo uusi asiakirja." ma:contentTypeScope="" ma:versionID="af70dd8a459ed4a5b6dfa043ae5b0662">
  <xsd:schema xmlns:xsd="http://www.w3.org/2001/XMLSchema" xmlns:xs="http://www.w3.org/2001/XMLSchema" xmlns:p="http://schemas.microsoft.com/office/2006/metadata/properties" xmlns:ns2="82c184f6-8a4b-4c6e-9fe5-f55890e714b2" xmlns:ns3="5f620ebe-4e4e-41f4-9f7b-c37a07498dbb" targetNamespace="http://schemas.microsoft.com/office/2006/metadata/properties" ma:root="true" ma:fieldsID="00860eb0001f9013d02da17c1439c38c" ns2:_="" ns3:_="">
    <xsd:import namespace="82c184f6-8a4b-4c6e-9fe5-f55890e714b2"/>
    <xsd:import namespace="5f620ebe-4e4e-41f4-9f7b-c37a07498d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Tiedostonluonne" minOccurs="0"/>
                <xsd:element ref="ns2:MediaServiceDateTaken" minOccurs="0"/>
                <xsd:element ref="ns2:MediaServiceSearchProperties" minOccurs="0"/>
                <xsd:element ref="ns2:Siirtoesitykse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184f6-8a4b-4c6e-9fe5-f55890e71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64b60abb-ae65-4666-86fa-ffebd4072f7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Tiedostonluonne" ma:index="20" nillable="true" ma:displayName="Tiedoston luonne" ma:description="Tähän sarakkeeseen kuvataan, millaisesta tiedostosta on kyse tai mihin se liittyy" ma:format="Dropdown" ma:internalName="Tiedostonluonne">
      <xsd:simpleType>
        <xsd:restriction base="dms:Choice">
          <xsd:enumeration value="Hanketyön työpaperi"/>
          <xsd:enumeration value="KKKtiimin organisoituminen"/>
          <xsd:enumeration value="Ohjeistusmateriaalia"/>
          <xsd:enumeration value="Kehittämisen organisoituminen"/>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Siirtoesitykseen" ma:index="23" nillable="true" ma:displayName="Siirto esitykseen" ma:description="Outin kommentti esitykseen siirrosta" ma:format="Dropdown" ma:internalName="Siirtoesitykseen">
      <xsd:simpleType>
        <xsd:restriction base="dms:Choice">
          <xsd:enumeration value="OK"/>
          <xsd:enumeration value="Täydennettävä"/>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620ebe-4e4e-41f4-9f7b-c37a07498dbb"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66903b26-8fee-433d-8ec2-904650eec2bd}" ma:internalName="TaxCatchAll" ma:showField="CatchAllData" ma:web="5f620ebe-4e4e-41f4-9f7b-c37a07498d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f620ebe-4e4e-41f4-9f7b-c37a07498dbb" xsi:nil="true"/>
    <Siirtoesitykseen xmlns="82c184f6-8a4b-4c6e-9fe5-f55890e714b2" xsi:nil="true"/>
    <lcf76f155ced4ddcb4097134ff3c332f xmlns="82c184f6-8a4b-4c6e-9fe5-f55890e714b2">
      <Terms xmlns="http://schemas.microsoft.com/office/infopath/2007/PartnerControls"/>
    </lcf76f155ced4ddcb4097134ff3c332f>
    <Tiedostonluonne xmlns="82c184f6-8a4b-4c6e-9fe5-f55890e714b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48B46F-199D-4736-8EDD-AFE004B654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184f6-8a4b-4c6e-9fe5-f55890e714b2"/>
    <ds:schemaRef ds:uri="5f620ebe-4e4e-41f4-9f7b-c37a07498d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AB78B1-8BFB-4428-8793-68315AF02D97}">
  <ds:schemaRefs>
    <ds:schemaRef ds:uri="http://schemas.microsoft.com/office/2006/metadata/properties"/>
    <ds:schemaRef ds:uri="http://schemas.microsoft.com/office/infopath/2007/PartnerControls"/>
    <ds:schemaRef ds:uri="5f620ebe-4e4e-41f4-9f7b-c37a07498dbb"/>
    <ds:schemaRef ds:uri="82c184f6-8a4b-4c6e-9fe5-f55890e714b2"/>
  </ds:schemaRefs>
</ds:datastoreItem>
</file>

<file path=customXml/itemProps3.xml><?xml version="1.0" encoding="utf-8"?>
<ds:datastoreItem xmlns:ds="http://schemas.openxmlformats.org/officeDocument/2006/customXml" ds:itemID="{A080D383-D069-4DA2-8412-4E94BD64B6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Office-teema</vt:lpstr>
      <vt:lpstr>Mukautettu suunnittelumalli</vt:lpstr>
      <vt:lpstr>Mielitunti digitaalinen hyvinvointi​​</vt:lpstr>
      <vt:lpstr>Mielitunti: Digitaalinen hyvinvointi</vt:lpstr>
      <vt:lpstr>PowerPoint Presentation</vt:lpstr>
      <vt:lpstr>Mitä on digitaalinen hyvinvointi? </vt:lpstr>
      <vt:lpstr>Digitaalisen hyvinvoinnin monet kasvot</vt:lpstr>
      <vt:lpstr>PowerPoint Presentation</vt:lpstr>
      <vt:lpstr> </vt:lpstr>
      <vt:lpstr>PowerPoint Presentation</vt:lpstr>
      <vt:lpstr>Opetuksen tueksi ja ehkä oppilaidenkin kanssa katsottavaksi:</vt:lpstr>
      <vt:lpstr>1. Emma</vt:lpstr>
      <vt:lpstr>PowerPoint Presentation</vt:lpstr>
      <vt:lpstr>PowerPoint Presentation</vt:lpstr>
      <vt:lpstr>PowerPoint Presentation</vt:lpstr>
      <vt:lpstr>PowerPoint Presentation</vt:lpstr>
      <vt:lpstr>PowerPoint Presentation</vt:lpstr>
      <vt:lpstr>Mielitunti Digitaalinen hyvinvointi</vt:lpstr>
      <vt:lpstr>Virittäytymisharjoite Huom. Seuraavalla dialla vaihtoehtoinen virittäytymisharjoite, johon ei tarvita mobiililaitteita</vt:lpstr>
      <vt:lpstr>Virittäytymisharjoite  vaihtoehto digihyvinvointi testille</vt:lpstr>
      <vt:lpstr> </vt:lpstr>
      <vt:lpstr> </vt:lpstr>
      <vt:lpstr> </vt:lpstr>
      <vt:lpstr>PowerPoint Presentation</vt:lpstr>
      <vt:lpstr> </vt:lpstr>
      <vt:lpstr> </vt:lpstr>
      <vt:lpstr>Kiitos! </vt:lpstr>
      <vt:lpstr>Lähteet:  Ilomäki, L. &amp; Lakkala, M.  2024. Jokainen opettaja on lukutaidon opettaja –webinaari . OPH.  MLL. 2024. Nuortennetti – Digitaalinen hyvinvointi. https://www.nuortennetti.fi/netti-ja-media/digihyvinvointi/. Päivitetty 26.11.2024. Luettu 1.12.2024.  Tarinat:   Luotu Copilotilla 3.12.2024. Kehote: Luo minulle 6 erilaista pientä tarinaa 13-vuotiaista suomalaisnuorista, joilla jokaisella on omanlaisensa tapa käyttää teknologiaa ja hyödyntää digitaalisuutta omassa elämässään. Jokaisessa tarinassa esiintyy kaksi digitaalista hyvinvointia tukevaa toimintoa ja kaksi digitaalista hyvinvointia haastavaa toimintoa. Tarinoita on muokattu ihmisen toimesta.  Kuvat:  Digitaalinen hyvinvointi. Luotu ideogram.ai –sovelluksella 14.11.2024. Kehote: Create an infographic for me on digital prosperity. The image must not contain any text. The image should be in pastel colours. Use three elements in the image: digital empowerment, digital safety and digital ergonomics, which is both physical and mental. Kuvaa muokattu edelleen Canva-sovelluksella.  Digitaalisen hyvinvoinnin liikennevalot: Luotu Adobe Express –sovelluksella 26.11.2024. Kehote: Luo liikennevalotolppa, jossa palavat punainen, keltainen ja vihreä valo. Kuvan tyyli on sarjakuvamainen. Kuva on yksinkertainen ja siinä ei ole taustaa. Kuvaa muokattu edelleen Adobe Express -sovelluksella.  Oppijan ja opettajan check-list: Luotu Canva-sovelluksella 4.11.2024.  Tarinoiden oppilaiden kuvat: Luotu Copilotilla 9.12.2024. Kehote: Luo jokaisesta tarinasta sarjakuvamainen kuva 13-vuotiaasta nuoresta.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4</cp:revision>
  <dcterms:created xsi:type="dcterms:W3CDTF">2025-09-01T06:20:07Z</dcterms:created>
  <dcterms:modified xsi:type="dcterms:W3CDTF">2025-09-01T06:20:37Z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0x0101008469A6521CB46E499669D1C5E481C6A2</vt:lpwstr>
  </property>
  <property fmtid="{D5CDD505-2E9C-101B-9397-08002B2CF9AE}" pid="3" name="MediaServiceImageTags">
    <vt:lpwstr/>
  </property>
</Properties>
</file>