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60" r:id="rId6"/>
  </p:sldMasterIdLst>
  <p:sldIdLst>
    <p:sldId id="257" r:id="rId7"/>
    <p:sldId id="259" r:id="rId8"/>
    <p:sldId id="260" r:id="rId9"/>
    <p:sldId id="272" r:id="rId10"/>
    <p:sldId id="270" r:id="rId11"/>
    <p:sldId id="258" r:id="rId12"/>
    <p:sldId id="273" r:id="rId13"/>
    <p:sldId id="267" r:id="rId14"/>
    <p:sldId id="299" r:id="rId15"/>
    <p:sldId id="274" r:id="rId16"/>
    <p:sldId id="307" r:id="rId17"/>
    <p:sldId id="275" r:id="rId18"/>
    <p:sldId id="278" r:id="rId19"/>
    <p:sldId id="298" r:id="rId20"/>
    <p:sldId id="282" r:id="rId21"/>
    <p:sldId id="308" r:id="rId22"/>
    <p:sldId id="269" r:id="rId23"/>
    <p:sldId id="297"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737CE2-2B7F-A5C6-031E-AEBB4F448CA7}" v="19" dt="2025-09-01T06:41:47.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irainen Niina" userId="S::niina.j.piirainen@kainuu.fi::bb2a0450-75a4-4a71-805f-fec160b09722" providerId="AD" clId="Web-{B1737CE2-2B7F-A5C6-031E-AEBB4F448CA7}"/>
    <pc:docChg chg="addSld delSld addMainMaster">
      <pc:chgData name="Piirainen Niina" userId="S::niina.j.piirainen@kainuu.fi::bb2a0450-75a4-4a71-805f-fec160b09722" providerId="AD" clId="Web-{B1737CE2-2B7F-A5C6-031E-AEBB4F448CA7}" dt="2025-09-01T06:41:47.809" v="18"/>
      <pc:docMkLst>
        <pc:docMk/>
      </pc:docMkLst>
      <pc:sldChg chg="del">
        <pc:chgData name="Piirainen Niina" userId="S::niina.j.piirainen@kainuu.fi::bb2a0450-75a4-4a71-805f-fec160b09722" providerId="AD" clId="Web-{B1737CE2-2B7F-A5C6-031E-AEBB4F448CA7}" dt="2025-09-01T06:41:47.809" v="18"/>
        <pc:sldMkLst>
          <pc:docMk/>
          <pc:sldMk cId="782385677" sldId="256"/>
        </pc:sldMkLst>
      </pc:sldChg>
      <pc:sldChg chg="add">
        <pc:chgData name="Piirainen Niina" userId="S::niina.j.piirainen@kainuu.fi::bb2a0450-75a4-4a71-805f-fec160b09722" providerId="AD" clId="Web-{B1737CE2-2B7F-A5C6-031E-AEBB4F448CA7}" dt="2025-09-01T06:40:42.448" v="0"/>
        <pc:sldMkLst>
          <pc:docMk/>
          <pc:sldMk cId="1749323847" sldId="257"/>
        </pc:sldMkLst>
      </pc:sldChg>
      <pc:sldChg chg="add">
        <pc:chgData name="Piirainen Niina" userId="S::niina.j.piirainen@kainuu.fi::bb2a0450-75a4-4a71-805f-fec160b09722" providerId="AD" clId="Web-{B1737CE2-2B7F-A5C6-031E-AEBB4F448CA7}" dt="2025-09-01T06:40:42.948" v="5"/>
        <pc:sldMkLst>
          <pc:docMk/>
          <pc:sldMk cId="2952285498" sldId="258"/>
        </pc:sldMkLst>
      </pc:sldChg>
      <pc:sldChg chg="add">
        <pc:chgData name="Piirainen Niina" userId="S::niina.j.piirainen@kainuu.fi::bb2a0450-75a4-4a71-805f-fec160b09722" providerId="AD" clId="Web-{B1737CE2-2B7F-A5C6-031E-AEBB4F448CA7}" dt="2025-09-01T06:40:42.589" v="1"/>
        <pc:sldMkLst>
          <pc:docMk/>
          <pc:sldMk cId="354924065" sldId="259"/>
        </pc:sldMkLst>
      </pc:sldChg>
      <pc:sldChg chg="add">
        <pc:chgData name="Piirainen Niina" userId="S::niina.j.piirainen@kainuu.fi::bb2a0450-75a4-4a71-805f-fec160b09722" providerId="AD" clId="Web-{B1737CE2-2B7F-A5C6-031E-AEBB4F448CA7}" dt="2025-09-01T06:40:42.652" v="2"/>
        <pc:sldMkLst>
          <pc:docMk/>
          <pc:sldMk cId="600563741" sldId="260"/>
        </pc:sldMkLst>
      </pc:sldChg>
      <pc:sldChg chg="add">
        <pc:chgData name="Piirainen Niina" userId="S::niina.j.piirainen@kainuu.fi::bb2a0450-75a4-4a71-805f-fec160b09722" providerId="AD" clId="Web-{B1737CE2-2B7F-A5C6-031E-AEBB4F448CA7}" dt="2025-09-01T06:40:43.605" v="7"/>
        <pc:sldMkLst>
          <pc:docMk/>
          <pc:sldMk cId="1706991476" sldId="267"/>
        </pc:sldMkLst>
      </pc:sldChg>
      <pc:sldChg chg="add">
        <pc:chgData name="Piirainen Niina" userId="S::niina.j.piirainen@kainuu.fi::bb2a0450-75a4-4a71-805f-fec160b09722" providerId="AD" clId="Web-{B1737CE2-2B7F-A5C6-031E-AEBB4F448CA7}" dt="2025-09-01T06:40:45.417" v="16"/>
        <pc:sldMkLst>
          <pc:docMk/>
          <pc:sldMk cId="1416729744" sldId="269"/>
        </pc:sldMkLst>
      </pc:sldChg>
      <pc:sldChg chg="add">
        <pc:chgData name="Piirainen Niina" userId="S::niina.j.piirainen@kainuu.fi::bb2a0450-75a4-4a71-805f-fec160b09722" providerId="AD" clId="Web-{B1737CE2-2B7F-A5C6-031E-AEBB4F448CA7}" dt="2025-09-01T06:40:42.902" v="4"/>
        <pc:sldMkLst>
          <pc:docMk/>
          <pc:sldMk cId="3971514312" sldId="270"/>
        </pc:sldMkLst>
      </pc:sldChg>
      <pc:sldChg chg="add">
        <pc:chgData name="Piirainen Niina" userId="S::niina.j.piirainen@kainuu.fi::bb2a0450-75a4-4a71-805f-fec160b09722" providerId="AD" clId="Web-{B1737CE2-2B7F-A5C6-031E-AEBB4F448CA7}" dt="2025-09-01T06:40:42.714" v="3"/>
        <pc:sldMkLst>
          <pc:docMk/>
          <pc:sldMk cId="1039692634" sldId="272"/>
        </pc:sldMkLst>
      </pc:sldChg>
      <pc:sldChg chg="add">
        <pc:chgData name="Piirainen Niina" userId="S::niina.j.piirainen@kainuu.fi::bb2a0450-75a4-4a71-805f-fec160b09722" providerId="AD" clId="Web-{B1737CE2-2B7F-A5C6-031E-AEBB4F448CA7}" dt="2025-09-01T06:40:43.542" v="6"/>
        <pc:sldMkLst>
          <pc:docMk/>
          <pc:sldMk cId="3444749776" sldId="273"/>
        </pc:sldMkLst>
      </pc:sldChg>
      <pc:sldChg chg="add">
        <pc:chgData name="Piirainen Niina" userId="S::niina.j.piirainen@kainuu.fi::bb2a0450-75a4-4a71-805f-fec160b09722" providerId="AD" clId="Web-{B1737CE2-2B7F-A5C6-031E-AEBB4F448CA7}" dt="2025-09-01T06:40:43.995" v="9"/>
        <pc:sldMkLst>
          <pc:docMk/>
          <pc:sldMk cId="1584444330" sldId="274"/>
        </pc:sldMkLst>
      </pc:sldChg>
      <pc:sldChg chg="add">
        <pc:chgData name="Piirainen Niina" userId="S::niina.j.piirainen@kainuu.fi::bb2a0450-75a4-4a71-805f-fec160b09722" providerId="AD" clId="Web-{B1737CE2-2B7F-A5C6-031E-AEBB4F448CA7}" dt="2025-09-01T06:40:44.589" v="11"/>
        <pc:sldMkLst>
          <pc:docMk/>
          <pc:sldMk cId="3013488208" sldId="275"/>
        </pc:sldMkLst>
      </pc:sldChg>
      <pc:sldChg chg="add">
        <pc:chgData name="Piirainen Niina" userId="S::niina.j.piirainen@kainuu.fi::bb2a0450-75a4-4a71-805f-fec160b09722" providerId="AD" clId="Web-{B1737CE2-2B7F-A5C6-031E-AEBB4F448CA7}" dt="2025-09-01T06:40:44.667" v="12"/>
        <pc:sldMkLst>
          <pc:docMk/>
          <pc:sldMk cId="866013954" sldId="278"/>
        </pc:sldMkLst>
      </pc:sldChg>
      <pc:sldChg chg="add">
        <pc:chgData name="Piirainen Niina" userId="S::niina.j.piirainen@kainuu.fi::bb2a0450-75a4-4a71-805f-fec160b09722" providerId="AD" clId="Web-{B1737CE2-2B7F-A5C6-031E-AEBB4F448CA7}" dt="2025-09-01T06:40:45.058" v="14"/>
        <pc:sldMkLst>
          <pc:docMk/>
          <pc:sldMk cId="3118626291" sldId="282"/>
        </pc:sldMkLst>
      </pc:sldChg>
      <pc:sldChg chg="add">
        <pc:chgData name="Piirainen Niina" userId="S::niina.j.piirainen@kainuu.fi::bb2a0450-75a4-4a71-805f-fec160b09722" providerId="AD" clId="Web-{B1737CE2-2B7F-A5C6-031E-AEBB4F448CA7}" dt="2025-09-01T06:40:45.495" v="17"/>
        <pc:sldMkLst>
          <pc:docMk/>
          <pc:sldMk cId="3817275271" sldId="297"/>
        </pc:sldMkLst>
      </pc:sldChg>
      <pc:sldChg chg="add">
        <pc:chgData name="Piirainen Niina" userId="S::niina.j.piirainen@kainuu.fi::bb2a0450-75a4-4a71-805f-fec160b09722" providerId="AD" clId="Web-{B1737CE2-2B7F-A5C6-031E-AEBB4F448CA7}" dt="2025-09-01T06:40:44.948" v="13"/>
        <pc:sldMkLst>
          <pc:docMk/>
          <pc:sldMk cId="3991132774" sldId="298"/>
        </pc:sldMkLst>
      </pc:sldChg>
      <pc:sldChg chg="add">
        <pc:chgData name="Piirainen Niina" userId="S::niina.j.piirainen@kainuu.fi::bb2a0450-75a4-4a71-805f-fec160b09722" providerId="AD" clId="Web-{B1737CE2-2B7F-A5C6-031E-AEBB4F448CA7}" dt="2025-09-01T06:40:43.730" v="8"/>
        <pc:sldMkLst>
          <pc:docMk/>
          <pc:sldMk cId="902289601" sldId="299"/>
        </pc:sldMkLst>
      </pc:sldChg>
      <pc:sldChg chg="add">
        <pc:chgData name="Piirainen Niina" userId="S::niina.j.piirainen@kainuu.fi::bb2a0450-75a4-4a71-805f-fec160b09722" providerId="AD" clId="Web-{B1737CE2-2B7F-A5C6-031E-AEBB4F448CA7}" dt="2025-09-01T06:40:44.261" v="10"/>
        <pc:sldMkLst>
          <pc:docMk/>
          <pc:sldMk cId="2722867724" sldId="307"/>
        </pc:sldMkLst>
      </pc:sldChg>
      <pc:sldChg chg="add">
        <pc:chgData name="Piirainen Niina" userId="S::niina.j.piirainen@kainuu.fi::bb2a0450-75a4-4a71-805f-fec160b09722" providerId="AD" clId="Web-{B1737CE2-2B7F-A5C6-031E-AEBB4F448CA7}" dt="2025-09-01T06:40:45.370" v="15"/>
        <pc:sldMkLst>
          <pc:docMk/>
          <pc:sldMk cId="1814977906" sldId="308"/>
        </pc:sldMkLst>
      </pc:sldChg>
      <pc:sldMasterChg chg="add addSldLayout">
        <pc:chgData name="Piirainen Niina" userId="S::niina.j.piirainen@kainuu.fi::bb2a0450-75a4-4a71-805f-fec160b09722" providerId="AD" clId="Web-{B1737CE2-2B7F-A5C6-031E-AEBB4F448CA7}" dt="2025-09-01T06:40:42.589" v="1"/>
        <pc:sldMasterMkLst>
          <pc:docMk/>
          <pc:sldMasterMk cId="3477788586" sldId="2147483660"/>
        </pc:sldMasterMkLst>
        <pc:sldLayoutChg chg="add">
          <pc:chgData name="Piirainen Niina" userId="S::niina.j.piirainen@kainuu.fi::bb2a0450-75a4-4a71-805f-fec160b09722" providerId="AD" clId="Web-{B1737CE2-2B7F-A5C6-031E-AEBB4F448CA7}" dt="2025-09-01T06:40:42.589" v="1"/>
          <pc:sldLayoutMkLst>
            <pc:docMk/>
            <pc:sldMasterMk cId="3477788586" sldId="2147483660"/>
            <pc:sldLayoutMk cId="1202613875" sldId="2147483661"/>
          </pc:sldLayoutMkLst>
        </pc:sldLayoutChg>
        <pc:sldLayoutChg chg="add">
          <pc:chgData name="Piirainen Niina" userId="S::niina.j.piirainen@kainuu.fi::bb2a0450-75a4-4a71-805f-fec160b09722" providerId="AD" clId="Web-{B1737CE2-2B7F-A5C6-031E-AEBB4F448CA7}" dt="2025-09-01T06:40:42.589" v="1"/>
          <pc:sldLayoutMkLst>
            <pc:docMk/>
            <pc:sldMasterMk cId="3477788586" sldId="2147483660"/>
            <pc:sldLayoutMk cId="1382842980" sldId="2147483662"/>
          </pc:sldLayoutMkLst>
        </pc:sldLayoutChg>
        <pc:sldLayoutChg chg="add">
          <pc:chgData name="Piirainen Niina" userId="S::niina.j.piirainen@kainuu.fi::bb2a0450-75a4-4a71-805f-fec160b09722" providerId="AD" clId="Web-{B1737CE2-2B7F-A5C6-031E-AEBB4F448CA7}" dt="2025-09-01T06:40:42.589" v="1"/>
          <pc:sldLayoutMkLst>
            <pc:docMk/>
            <pc:sldMasterMk cId="3477788586" sldId="2147483660"/>
            <pc:sldLayoutMk cId="3224948511" sldId="2147483663"/>
          </pc:sldLayoutMkLst>
        </pc:sldLayoutChg>
        <pc:sldLayoutChg chg="add">
          <pc:chgData name="Piirainen Niina" userId="S::niina.j.piirainen@kainuu.fi::bb2a0450-75a4-4a71-805f-fec160b09722" providerId="AD" clId="Web-{B1737CE2-2B7F-A5C6-031E-AEBB4F448CA7}" dt="2025-09-01T06:40:42.589" v="1"/>
          <pc:sldLayoutMkLst>
            <pc:docMk/>
            <pc:sldMasterMk cId="3477788586" sldId="2147483660"/>
            <pc:sldLayoutMk cId="3664614358" sldId="2147483664"/>
          </pc:sldLayoutMkLst>
        </pc:sldLayoutChg>
        <pc:sldLayoutChg chg="add">
          <pc:chgData name="Piirainen Niina" userId="S::niina.j.piirainen@kainuu.fi::bb2a0450-75a4-4a71-805f-fec160b09722" providerId="AD" clId="Web-{B1737CE2-2B7F-A5C6-031E-AEBB4F448CA7}" dt="2025-09-01T06:40:42.589" v="1"/>
          <pc:sldLayoutMkLst>
            <pc:docMk/>
            <pc:sldMasterMk cId="3477788586" sldId="2147483660"/>
            <pc:sldLayoutMk cId="644806716" sldId="2147483665"/>
          </pc:sldLayoutMkLst>
        </pc:sldLayoutChg>
        <pc:sldLayoutChg chg="add">
          <pc:chgData name="Piirainen Niina" userId="S::niina.j.piirainen@kainuu.fi::bb2a0450-75a4-4a71-805f-fec160b09722" providerId="AD" clId="Web-{B1737CE2-2B7F-A5C6-031E-AEBB4F448CA7}" dt="2025-09-01T06:40:42.589" v="1"/>
          <pc:sldLayoutMkLst>
            <pc:docMk/>
            <pc:sldMasterMk cId="3477788586" sldId="2147483660"/>
            <pc:sldLayoutMk cId="2332644933" sldId="2147483666"/>
          </pc:sldLayoutMkLst>
        </pc:sldLayoutChg>
        <pc:sldLayoutChg chg="add">
          <pc:chgData name="Piirainen Niina" userId="S::niina.j.piirainen@kainuu.fi::bb2a0450-75a4-4a71-805f-fec160b09722" providerId="AD" clId="Web-{B1737CE2-2B7F-A5C6-031E-AEBB4F448CA7}" dt="2025-09-01T06:40:42.589" v="1"/>
          <pc:sldLayoutMkLst>
            <pc:docMk/>
            <pc:sldMasterMk cId="3477788586" sldId="2147483660"/>
            <pc:sldLayoutMk cId="1405702828" sldId="2147483667"/>
          </pc:sldLayoutMkLst>
        </pc:sldLayoutChg>
        <pc:sldLayoutChg chg="add">
          <pc:chgData name="Piirainen Niina" userId="S::niina.j.piirainen@kainuu.fi::bb2a0450-75a4-4a71-805f-fec160b09722" providerId="AD" clId="Web-{B1737CE2-2B7F-A5C6-031E-AEBB4F448CA7}" dt="2025-09-01T06:40:42.589" v="1"/>
          <pc:sldLayoutMkLst>
            <pc:docMk/>
            <pc:sldMasterMk cId="3477788586" sldId="2147483660"/>
            <pc:sldLayoutMk cId="1847326083" sldId="2147483668"/>
          </pc:sldLayoutMkLst>
        </pc:sldLayoutChg>
        <pc:sldLayoutChg chg="add">
          <pc:chgData name="Piirainen Niina" userId="S::niina.j.piirainen@kainuu.fi::bb2a0450-75a4-4a71-805f-fec160b09722" providerId="AD" clId="Web-{B1737CE2-2B7F-A5C6-031E-AEBB4F448CA7}" dt="2025-09-01T06:40:42.589" v="1"/>
          <pc:sldLayoutMkLst>
            <pc:docMk/>
            <pc:sldMasterMk cId="3477788586" sldId="2147483660"/>
            <pc:sldLayoutMk cId="2425495934" sldId="2147483669"/>
          </pc:sldLayoutMkLst>
        </pc:sldLayoutChg>
        <pc:sldLayoutChg chg="add">
          <pc:chgData name="Piirainen Niina" userId="S::niina.j.piirainen@kainuu.fi::bb2a0450-75a4-4a71-805f-fec160b09722" providerId="AD" clId="Web-{B1737CE2-2B7F-A5C6-031E-AEBB4F448CA7}" dt="2025-09-01T06:40:42.589" v="1"/>
          <pc:sldLayoutMkLst>
            <pc:docMk/>
            <pc:sldMasterMk cId="3477788586" sldId="2147483660"/>
            <pc:sldLayoutMk cId="2396389264" sldId="2147483670"/>
          </pc:sldLayoutMkLst>
        </pc:sldLayoutChg>
        <pc:sldLayoutChg chg="add">
          <pc:chgData name="Piirainen Niina" userId="S::niina.j.piirainen@kainuu.fi::bb2a0450-75a4-4a71-805f-fec160b09722" providerId="AD" clId="Web-{B1737CE2-2B7F-A5C6-031E-AEBB4F448CA7}" dt="2025-09-01T06:40:42.589" v="1"/>
          <pc:sldLayoutMkLst>
            <pc:docMk/>
            <pc:sldMasterMk cId="3477788586" sldId="2147483660"/>
            <pc:sldLayoutMk cId="3134232197" sldId="2147483671"/>
          </pc:sldLayoutMkLst>
        </pc:sldLayoutChg>
      </pc:sldMasterChg>
      <pc:sldMasterChg chg="add addSldLayout">
        <pc:chgData name="Piirainen Niina" userId="S::niina.j.piirainen@kainuu.fi::bb2a0450-75a4-4a71-805f-fec160b09722" providerId="AD" clId="Web-{B1737CE2-2B7F-A5C6-031E-AEBB4F448CA7}" dt="2025-09-01T06:40:42.448" v="0"/>
        <pc:sldMasterMkLst>
          <pc:docMk/>
          <pc:sldMasterMk cId="3383462581" sldId="2147483672"/>
        </pc:sldMasterMkLst>
        <pc:sldLayoutChg chg="add">
          <pc:chgData name="Piirainen Niina" userId="S::niina.j.piirainen@kainuu.fi::bb2a0450-75a4-4a71-805f-fec160b09722" providerId="AD" clId="Web-{B1737CE2-2B7F-A5C6-031E-AEBB4F448CA7}" dt="2025-09-01T06:40:42.448" v="0"/>
          <pc:sldLayoutMkLst>
            <pc:docMk/>
            <pc:sldMasterMk cId="3383462581" sldId="2147483672"/>
            <pc:sldLayoutMk cId="1356846139" sldId="2147483673"/>
          </pc:sldLayoutMkLst>
        </pc:sldLayoutChg>
        <pc:sldLayoutChg chg="add">
          <pc:chgData name="Piirainen Niina" userId="S::niina.j.piirainen@kainuu.fi::bb2a0450-75a4-4a71-805f-fec160b09722" providerId="AD" clId="Web-{B1737CE2-2B7F-A5C6-031E-AEBB4F448CA7}" dt="2025-09-01T06:40:42.448" v="0"/>
          <pc:sldLayoutMkLst>
            <pc:docMk/>
            <pc:sldMasterMk cId="3383462581" sldId="2147483672"/>
            <pc:sldLayoutMk cId="2788741770" sldId="2147483674"/>
          </pc:sldLayoutMkLst>
        </pc:sldLayoutChg>
        <pc:sldLayoutChg chg="add">
          <pc:chgData name="Piirainen Niina" userId="S::niina.j.piirainen@kainuu.fi::bb2a0450-75a4-4a71-805f-fec160b09722" providerId="AD" clId="Web-{B1737CE2-2B7F-A5C6-031E-AEBB4F448CA7}" dt="2025-09-01T06:40:42.448" v="0"/>
          <pc:sldLayoutMkLst>
            <pc:docMk/>
            <pc:sldMasterMk cId="3383462581" sldId="2147483672"/>
            <pc:sldLayoutMk cId="2965894234" sldId="2147483675"/>
          </pc:sldLayoutMkLst>
        </pc:sldLayoutChg>
        <pc:sldLayoutChg chg="add">
          <pc:chgData name="Piirainen Niina" userId="S::niina.j.piirainen@kainuu.fi::bb2a0450-75a4-4a71-805f-fec160b09722" providerId="AD" clId="Web-{B1737CE2-2B7F-A5C6-031E-AEBB4F448CA7}" dt="2025-09-01T06:40:42.448" v="0"/>
          <pc:sldLayoutMkLst>
            <pc:docMk/>
            <pc:sldMasterMk cId="3383462581" sldId="2147483672"/>
            <pc:sldLayoutMk cId="3703950664" sldId="2147483676"/>
          </pc:sldLayoutMkLst>
        </pc:sldLayoutChg>
        <pc:sldLayoutChg chg="add">
          <pc:chgData name="Piirainen Niina" userId="S::niina.j.piirainen@kainuu.fi::bb2a0450-75a4-4a71-805f-fec160b09722" providerId="AD" clId="Web-{B1737CE2-2B7F-A5C6-031E-AEBB4F448CA7}" dt="2025-09-01T06:40:42.448" v="0"/>
          <pc:sldLayoutMkLst>
            <pc:docMk/>
            <pc:sldMasterMk cId="3383462581" sldId="2147483672"/>
            <pc:sldLayoutMk cId="1256527391" sldId="2147483677"/>
          </pc:sldLayoutMkLst>
        </pc:sldLayoutChg>
        <pc:sldLayoutChg chg="add">
          <pc:chgData name="Piirainen Niina" userId="S::niina.j.piirainen@kainuu.fi::bb2a0450-75a4-4a71-805f-fec160b09722" providerId="AD" clId="Web-{B1737CE2-2B7F-A5C6-031E-AEBB4F448CA7}" dt="2025-09-01T06:40:42.448" v="0"/>
          <pc:sldLayoutMkLst>
            <pc:docMk/>
            <pc:sldMasterMk cId="3383462581" sldId="2147483672"/>
            <pc:sldLayoutMk cId="1854142525" sldId="2147483678"/>
          </pc:sldLayoutMkLst>
        </pc:sldLayoutChg>
        <pc:sldLayoutChg chg="add">
          <pc:chgData name="Piirainen Niina" userId="S::niina.j.piirainen@kainuu.fi::bb2a0450-75a4-4a71-805f-fec160b09722" providerId="AD" clId="Web-{B1737CE2-2B7F-A5C6-031E-AEBB4F448CA7}" dt="2025-09-01T06:40:42.448" v="0"/>
          <pc:sldLayoutMkLst>
            <pc:docMk/>
            <pc:sldMasterMk cId="3383462581" sldId="2147483672"/>
            <pc:sldLayoutMk cId="4190948346" sldId="2147483679"/>
          </pc:sldLayoutMkLst>
        </pc:sldLayoutChg>
        <pc:sldLayoutChg chg="add">
          <pc:chgData name="Piirainen Niina" userId="S::niina.j.piirainen@kainuu.fi::bb2a0450-75a4-4a71-805f-fec160b09722" providerId="AD" clId="Web-{B1737CE2-2B7F-A5C6-031E-AEBB4F448CA7}" dt="2025-09-01T06:40:42.448" v="0"/>
          <pc:sldLayoutMkLst>
            <pc:docMk/>
            <pc:sldMasterMk cId="3383462581" sldId="2147483672"/>
            <pc:sldLayoutMk cId="1820481610" sldId="2147483680"/>
          </pc:sldLayoutMkLst>
        </pc:sldLayoutChg>
        <pc:sldLayoutChg chg="add">
          <pc:chgData name="Piirainen Niina" userId="S::niina.j.piirainen@kainuu.fi::bb2a0450-75a4-4a71-805f-fec160b09722" providerId="AD" clId="Web-{B1737CE2-2B7F-A5C6-031E-AEBB4F448CA7}" dt="2025-09-01T06:40:42.448" v="0"/>
          <pc:sldLayoutMkLst>
            <pc:docMk/>
            <pc:sldMasterMk cId="3383462581" sldId="2147483672"/>
            <pc:sldLayoutMk cId="3441393296" sldId="2147483681"/>
          </pc:sldLayoutMkLst>
        </pc:sldLayoutChg>
        <pc:sldLayoutChg chg="add">
          <pc:chgData name="Piirainen Niina" userId="S::niina.j.piirainen@kainuu.fi::bb2a0450-75a4-4a71-805f-fec160b09722" providerId="AD" clId="Web-{B1737CE2-2B7F-A5C6-031E-AEBB4F448CA7}" dt="2025-09-01T06:40:42.448" v="0"/>
          <pc:sldLayoutMkLst>
            <pc:docMk/>
            <pc:sldMasterMk cId="3383462581" sldId="2147483672"/>
            <pc:sldLayoutMk cId="2943502069" sldId="2147483682"/>
          </pc:sldLayoutMkLst>
        </pc:sldLayoutChg>
        <pc:sldLayoutChg chg="add">
          <pc:chgData name="Piirainen Niina" userId="S::niina.j.piirainen@kainuu.fi::bb2a0450-75a4-4a71-805f-fec160b09722" providerId="AD" clId="Web-{B1737CE2-2B7F-A5C6-031E-AEBB4F448CA7}" dt="2025-09-01T06:40:42.448" v="0"/>
          <pc:sldLayoutMkLst>
            <pc:docMk/>
            <pc:sldMasterMk cId="3383462581" sldId="2147483672"/>
            <pc:sldLayoutMk cId="2390746253" sldId="214748368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7584E0-7FD3-4FED-730B-B1E395BC92D3}"/>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1417EF5-9820-94B9-C594-88D0EA25C4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1356846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DE0FD9-1DB4-C6E2-E5C7-966F02F46A8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7278853-2679-F8A3-88FE-C662576FB09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788741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E79934-DF66-D079-C131-C744DA8C7D3F}"/>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C28BAD3-6BFF-57BC-6788-5111AD38D2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965894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DCB2EF-4A2C-1127-F09F-B4F203DB9C3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47AAC90-526E-079B-30D2-AED140B98111}"/>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D8E7F64-4B9B-B0E4-47ED-A6725590429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703950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04816D-DB9C-5567-85C1-E7DF9EF6D24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313E85BE-A93A-18C6-1B86-2311CA2D9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70C55EA-191F-C544-FD9C-0EB903CACC5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B5B3020-FB08-D93F-6FD7-CA10DF4737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B6A7DC6-FAB6-9B48-8E1F-66C4AC7FC611}"/>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256527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04BD65-2620-8F53-B801-A5FDA9F98665}"/>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854142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948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BCF212-80D9-3A9E-0209-90F0DDDC00B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E0C4EBC-E56A-9B15-D943-2D02160A13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D319B34-0498-74A3-F776-61CBA6748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82048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BE67F9-A5C6-4015-9E8A-229F0E7CBFD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50D5438-1D0C-8CB3-CCDC-776D3D10BF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C2A01D85-6C5B-FFD9-05E8-3FE01D908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3441393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C6162F-4CB5-9285-9DFB-E8846DE40EAF}"/>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Pystysuoran tekstin paikkamerkki 2">
            <a:extLst>
              <a:ext uri="{FF2B5EF4-FFF2-40B4-BE49-F238E27FC236}">
                <a16:creationId xmlns:a16="http://schemas.microsoft.com/office/drawing/2014/main" id="{7F224003-24A4-EABD-B92F-B0077A91223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943502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71A1E22-4E35-9249-CF05-41E62532A80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9DB8E6D-1113-F880-2059-8135B58E84F4}"/>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390746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4BD850-A399-1845-C059-EF0A917E4CD6}"/>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563B6FE-CC6D-C225-F247-ECEFBCE7FD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Tree>
    <p:extLst>
      <p:ext uri="{BB962C8B-B14F-4D97-AF65-F5344CB8AC3E}">
        <p14:creationId xmlns:p14="http://schemas.microsoft.com/office/powerpoint/2010/main" val="1202613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EA9593-8D01-D599-DDC8-FA6C1CEED1A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0CB10DE-0123-97B1-5BAE-73BFD2C6517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382842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002EEA-4972-AB89-A232-2CE2055867D0}"/>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50A92B6-723F-B534-430B-F242D6CEF8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3224948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4B2AA6-6987-C1E0-A871-75D7F2A44E4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C24F8FF-CE67-975F-698D-98FED270C80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6DC71DA-9892-0F6D-761B-D50ACE5AD72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664614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9C8486-4236-C2A0-9B4E-BBF289DF2E36}"/>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76E382E2-1E07-5174-0A4B-19E06AA90F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699847C5-F3F8-0728-2BC7-C3310ECE15D8}"/>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293DF05-7000-2F9E-E4B6-8C8B346E8D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E76E5D18-2E1A-88ED-CFD1-F7C57917A9E9}"/>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644806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D02C1E-8B6A-8DDF-E4B2-E46BE70A3B48}"/>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332644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70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3C0B9C-0CF4-75C2-B400-4ACE09141C8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6799814-6342-C02F-C9B9-A7DFD21309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1188A172-9D4A-5F42-7CBC-2CCC05F56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847326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54E257-FB9A-70A7-00AE-D172A15B165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89F0DE2B-4966-077A-73D8-3ACB7B4A65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6B46DFD-452E-5EDA-7360-5DC9A993F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2425495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68E963-15B9-C797-1F67-F9C75FED054C}"/>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C04A738-0123-15D4-E199-C1D560B2AED1}"/>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396389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9A4C9F2-F40C-2101-5080-D686BFFD794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BF9C1B27-A83F-D831-B37F-43DCCE6E74BE}"/>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13423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31.8.2025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31.8.2025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31.8.2025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2ABAE3-D89C-4001-9AEC-5083F82B749C}" type="datetimeFigureOut">
              <a:rPr lang="fi-FI" smtClean="0"/>
              <a:t>31.8.2025</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5CA4E42-A264-F8E4-018B-93E094BFD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68114BE-5D75-2A54-70BA-F78EFEB5C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0" name="Kuva 9" descr="Kuva, joka sisältää kohteen teksti, kuvakaappaus, Fontti, Grafiikka">
            <a:extLst>
              <a:ext uri="{FF2B5EF4-FFF2-40B4-BE49-F238E27FC236}">
                <a16:creationId xmlns:a16="http://schemas.microsoft.com/office/drawing/2014/main" id="{B8CFC411-F031-9FDD-162E-313A6671693D}"/>
              </a:ext>
            </a:extLst>
          </p:cNvPr>
          <p:cNvPicPr>
            <a:picLocks noGrp="1" noRot="1" noChangeAspect="1" noMove="1" noResize="1" noEditPoints="1" noAdjustHandles="1" noChangeArrowheads="1" noChangeShapeType="1" noCrop="1"/>
          </p:cNvPicPr>
          <p:nvPr userDrawn="1"/>
        </p:nvPicPr>
        <p:blipFill>
          <a:blip r:embed="rId14">
            <a:extLst>
              <a:ext uri="{28A0092B-C50C-407E-A947-70E740481C1C}">
                <a14:useLocalDpi xmlns:a14="http://schemas.microsoft.com/office/drawing/2010/main" val="0"/>
              </a:ext>
            </a:extLst>
          </a:blip>
          <a:stretch>
            <a:fillRect/>
          </a:stretch>
        </p:blipFill>
        <p:spPr>
          <a:xfrm>
            <a:off x="8678416" y="6167536"/>
            <a:ext cx="3520074" cy="674362"/>
          </a:xfrm>
          <a:prstGeom prst="rect">
            <a:avLst/>
          </a:prstGeom>
        </p:spPr>
      </p:pic>
      <p:pic>
        <p:nvPicPr>
          <p:cNvPr id="16" name="Kuva 15">
            <a:extLst>
              <a:ext uri="{FF2B5EF4-FFF2-40B4-BE49-F238E27FC236}">
                <a16:creationId xmlns:a16="http://schemas.microsoft.com/office/drawing/2014/main" id="{A5D65767-3DE3-4DAF-1CD4-D00EA8DA39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15">
            <a:extLst>
              <a:ext uri="{28A0092B-C50C-407E-A947-70E740481C1C}">
                <a14:useLocalDpi xmlns:a14="http://schemas.microsoft.com/office/drawing/2010/main" val="0"/>
              </a:ext>
            </a:extLst>
          </a:blip>
          <a:stretch>
            <a:fillRect/>
          </a:stretch>
        </p:blipFill>
        <p:spPr>
          <a:xfrm>
            <a:off x="-42201" y="5991589"/>
            <a:ext cx="3319526" cy="1325563"/>
          </a:xfrm>
          <a:prstGeom prst="rect">
            <a:avLst/>
          </a:prstGeom>
        </p:spPr>
      </p:pic>
    </p:spTree>
    <p:extLst>
      <p:ext uri="{BB962C8B-B14F-4D97-AF65-F5344CB8AC3E}">
        <p14:creationId xmlns:p14="http://schemas.microsoft.com/office/powerpoint/2010/main" val="33834625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B33F9B5-A1C4-A94A-B7D5-3064381E0DEB}"/>
              </a:ext>
            </a:extLst>
          </p:cNvPr>
          <p:cNvSpPr>
            <a:spLocks noGrp="1"/>
          </p:cNvSpPr>
          <p:nvPr>
            <p:ph type="title"/>
          </p:nvPr>
        </p:nvSpPr>
        <p:spPr>
          <a:xfrm>
            <a:off x="838200" y="737118"/>
            <a:ext cx="10515600" cy="1028218"/>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BB1E05EC-0D0D-89A7-2B68-8ABFF092D279}"/>
              </a:ext>
            </a:extLst>
          </p:cNvPr>
          <p:cNvSpPr>
            <a:spLocks noGrp="1"/>
          </p:cNvSpPr>
          <p:nvPr>
            <p:ph type="body" idx="1"/>
          </p:nvPr>
        </p:nvSpPr>
        <p:spPr>
          <a:xfrm>
            <a:off x="838200" y="1825624"/>
            <a:ext cx="10515600" cy="436067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20" name="Kuva 19">
            <a:extLst>
              <a:ext uri="{FF2B5EF4-FFF2-40B4-BE49-F238E27FC236}">
                <a16:creationId xmlns:a16="http://schemas.microsoft.com/office/drawing/2014/main" id="{1CB58160-B521-EF0D-8424-9710E55F669A}"/>
              </a:ext>
              <a:ext uri="{C183D7F6-B498-43B3-948B-1728B52AA6E4}">
                <adec:decorative xmlns:adec="http://schemas.microsoft.com/office/drawing/2017/decorative" val="1"/>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42201" y="5991589"/>
            <a:ext cx="3319526" cy="1325563"/>
          </a:xfrm>
          <a:prstGeom prst="rect">
            <a:avLst/>
          </a:prstGeom>
        </p:spPr>
      </p:pic>
      <p:pic>
        <p:nvPicPr>
          <p:cNvPr id="21" name="Kuva 20" descr="Kuva, joka sisältää kohteen teksti, kuvakaappaus, Fontti, Grafiikka">
            <a:extLst>
              <a:ext uri="{FF2B5EF4-FFF2-40B4-BE49-F238E27FC236}">
                <a16:creationId xmlns:a16="http://schemas.microsoft.com/office/drawing/2014/main" id="{7A1D6C1B-3322-EF78-2114-53B2E3EF1B14}"/>
              </a:ext>
            </a:extLst>
          </p:cNvPr>
          <p:cNvPicPr/>
          <p:nvPr userDrawn="1"/>
        </p:nvPicPr>
        <p:blipFill>
          <a:blip r:embed="rId14">
            <a:extLst>
              <a:ext uri="{28A0092B-C50C-407E-A947-70E740481C1C}">
                <a14:useLocalDpi xmlns:a14="http://schemas.microsoft.com/office/drawing/2010/main" val="0"/>
              </a:ext>
            </a:extLst>
          </a:blip>
          <a:stretch>
            <a:fillRect/>
          </a:stretch>
        </p:blipFill>
        <p:spPr>
          <a:xfrm>
            <a:off x="8678416" y="6167536"/>
            <a:ext cx="3520074" cy="674362"/>
          </a:xfrm>
          <a:prstGeom prst="rect">
            <a:avLst/>
          </a:prstGeom>
        </p:spPr>
      </p:pic>
    </p:spTree>
    <p:extLst>
      <p:ext uri="{BB962C8B-B14F-4D97-AF65-F5344CB8AC3E}">
        <p14:creationId xmlns:p14="http://schemas.microsoft.com/office/powerpoint/2010/main" val="3477788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hyperlink" Target="https://www.youtube.com/shorts/ds1K3DPexw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elavaoppiminen.blogspot.com/" TargetMode="External"/><Relationship Id="rId2" Type="http://schemas.openxmlformats.org/officeDocument/2006/relationships/hyperlink" Target="https://www.mielenterveystalo.fi/fi" TargetMode="External"/><Relationship Id="rId1" Type="http://schemas.openxmlformats.org/officeDocument/2006/relationships/slideLayout" Target="../slideLayouts/slideLayout13.xml"/><Relationship Id="rId6" Type="http://schemas.openxmlformats.org/officeDocument/2006/relationships/hyperlink" Target="https://www.mll.fi/vanhemmille/lapsen-kasvu-ja-kehitys/12-15-v/nuoren-aivojen-kehitys/" TargetMode="External"/><Relationship Id="rId5" Type="http://schemas.openxmlformats.org/officeDocument/2006/relationships/hyperlink" Target="https://oppi.mieli.fi/course/view.php?id=581" TargetMode="External"/><Relationship Id="rId4" Type="http://schemas.openxmlformats.org/officeDocument/2006/relationships/hyperlink" Target="https://www.hyvakysymys.f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NOU8weYoGE" TargetMode="External"/><Relationship Id="rId2" Type="http://schemas.openxmlformats.org/officeDocument/2006/relationships/hyperlink" Target="https://www.youtube.com/watch?v=R69c7DjOQzQ"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_tQ1jkbafcY"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elavaoppiminen.blogspot.com/p/mita-ryhmayttaminen-on.html"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A125C4-5267-1C3C-890C-D03A9BDD4D31}"/>
              </a:ext>
            </a:extLst>
          </p:cNvPr>
          <p:cNvSpPr>
            <a:spLocks noGrp="1"/>
          </p:cNvSpPr>
          <p:nvPr>
            <p:ph type="ctrTitle"/>
          </p:nvPr>
        </p:nvSpPr>
        <p:spPr/>
        <p:txBody>
          <a:bodyPr>
            <a:normAutofit fontScale="90000"/>
          </a:bodyPr>
          <a:lstStyle/>
          <a:p>
            <a:r>
              <a:rPr lang="fi-FI">
                <a:ea typeface="Calibri Light"/>
                <a:cs typeface="Calibri Light"/>
              </a:rPr>
              <a:t>Mielitunti</a:t>
            </a:r>
            <a:br>
              <a:rPr lang="fi-FI">
                <a:ea typeface="Calibri Light"/>
                <a:cs typeface="Calibri Light"/>
              </a:rPr>
            </a:br>
            <a:r>
              <a:rPr lang="fi-FI">
                <a:ea typeface="Calibri Light"/>
                <a:cs typeface="Calibri Light"/>
              </a:rPr>
              <a:t>nuoruus ja tunteet</a:t>
            </a:r>
            <a:br>
              <a:rPr lang="fi-FI"/>
            </a:br>
            <a:r>
              <a:rPr lang="fi-FI"/>
              <a:t>​​</a:t>
            </a:r>
          </a:p>
        </p:txBody>
      </p:sp>
      <p:sp>
        <p:nvSpPr>
          <p:cNvPr id="3" name="Alaotsikko 2">
            <a:extLst>
              <a:ext uri="{FF2B5EF4-FFF2-40B4-BE49-F238E27FC236}">
                <a16:creationId xmlns:a16="http://schemas.microsoft.com/office/drawing/2014/main" id="{7A4C997D-0414-C9A9-08B8-E63DD71C2D95}"/>
              </a:ext>
            </a:extLst>
          </p:cNvPr>
          <p:cNvSpPr>
            <a:spLocks noGrp="1"/>
          </p:cNvSpPr>
          <p:nvPr>
            <p:ph type="subTitle" idx="1"/>
          </p:nvPr>
        </p:nvSpPr>
        <p:spPr>
          <a:xfrm>
            <a:off x="1524000" y="3602037"/>
            <a:ext cx="9144000" cy="2133599"/>
          </a:xfrm>
        </p:spPr>
        <p:txBody>
          <a:bodyPr vert="horz" lIns="91440" tIns="45720" rIns="91440" bIns="45720" rtlCol="0" anchor="t">
            <a:normAutofit/>
          </a:bodyPr>
          <a:lstStyle/>
          <a:p>
            <a:pPr algn="l"/>
            <a:r>
              <a:rPr lang="fi-FI"/>
              <a:t>Nuoruus ja tunteet mielitunnin tavoitteena on oppia</a:t>
            </a:r>
            <a:r>
              <a:rPr lang="fi-FI">
                <a:latin typeface="Calibri"/>
                <a:ea typeface="Calibri"/>
                <a:cs typeface="Calibri"/>
              </a:rPr>
              <a:t> ymmärtämään tunteiden merkitystä sekä tunnistamaan ja nimeämään eri tunteita. Harjoitella tunteiden sietämistä.</a:t>
            </a:r>
          </a:p>
          <a:p>
            <a:pPr algn="l"/>
            <a:endParaRPr lang="fi-FI">
              <a:ea typeface="Calibri"/>
              <a:cs typeface="Calibri"/>
            </a:endParaRPr>
          </a:p>
        </p:txBody>
      </p:sp>
    </p:spTree>
    <p:extLst>
      <p:ext uri="{BB962C8B-B14F-4D97-AF65-F5344CB8AC3E}">
        <p14:creationId xmlns:p14="http://schemas.microsoft.com/office/powerpoint/2010/main" val="1749323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isällön paikkamerkki 3" descr="Kuva, joka sisältää kohteen teksti, kuvakaappaus, graafinen suunnittelu, animaatio&#10;&#10;Kuvaus luotu automaattisesti">
            <a:extLst>
              <a:ext uri="{FF2B5EF4-FFF2-40B4-BE49-F238E27FC236}">
                <a16:creationId xmlns:a16="http://schemas.microsoft.com/office/drawing/2014/main" id="{5E56F848-C29F-841C-B687-DF8AE4BED181}"/>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584444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DDF66576-E601-AC78-5B9D-389E4BD5D1CC}"/>
              </a:ext>
            </a:extLst>
          </p:cNvPr>
          <p:cNvPicPr>
            <a:picLocks noGrp="1" noChangeAspect="1"/>
          </p:cNvPicPr>
          <p:nvPr>
            <p:ph idx="1"/>
          </p:nvPr>
        </p:nvPicPr>
        <p:blipFill>
          <a:blip r:embed="rId2"/>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722867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isällön paikkamerkki 3" descr="Kuva, joka sisältää kohteen teksti, kuvakaappaus, graafinen suunnittelu, Fontti&#10;&#10;Kuvaus luotu automaattisesti">
            <a:extLst>
              <a:ext uri="{FF2B5EF4-FFF2-40B4-BE49-F238E27FC236}">
                <a16:creationId xmlns:a16="http://schemas.microsoft.com/office/drawing/2014/main" id="{4B347C9C-4E9C-BAB7-6272-47B1266BBDAE}"/>
              </a:ext>
            </a:extLst>
          </p:cNvPr>
          <p:cNvPicPr>
            <a:picLocks noGrp="1" noChangeAspect="1"/>
          </p:cNvPicPr>
          <p:nvPr>
            <p:ph idx="1"/>
          </p:nvPr>
        </p:nvPicPr>
        <p:blipFill>
          <a:blip r:embed="rId2"/>
          <a:srcRect t="19"/>
          <a:stretch/>
        </p:blipFill>
        <p:spPr>
          <a:xfrm>
            <a:off x="20" y="1282"/>
            <a:ext cx="12191980" cy="6856718"/>
          </a:xfrm>
          <a:prstGeom prst="rect">
            <a:avLst/>
          </a:prstGeom>
        </p:spPr>
      </p:pic>
      <p:sp>
        <p:nvSpPr>
          <p:cNvPr id="6" name="Tekstiruutu 5">
            <a:extLst>
              <a:ext uri="{FF2B5EF4-FFF2-40B4-BE49-F238E27FC236}">
                <a16:creationId xmlns:a16="http://schemas.microsoft.com/office/drawing/2014/main" id="{F9BE2643-4957-204B-BCD6-5DE316F56223}"/>
              </a:ext>
            </a:extLst>
          </p:cNvPr>
          <p:cNvSpPr txBox="1"/>
          <p:nvPr/>
        </p:nvSpPr>
        <p:spPr>
          <a:xfrm>
            <a:off x="4529137" y="6022181"/>
            <a:ext cx="37623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b="1">
                <a:ea typeface="Calibri"/>
                <a:cs typeface="Calibri"/>
              </a:rPr>
              <a:t>TUNNISTA, SIEDÄ, SÄÄDÄ, PURA</a:t>
            </a:r>
            <a:endParaRPr lang="fi-FI" b="1"/>
          </a:p>
        </p:txBody>
      </p:sp>
    </p:spTree>
    <p:extLst>
      <p:ext uri="{BB962C8B-B14F-4D97-AF65-F5344CB8AC3E}">
        <p14:creationId xmlns:p14="http://schemas.microsoft.com/office/powerpoint/2010/main" val="3013488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ED2F90-B00E-3F03-94A8-8E780C77C55C}"/>
              </a:ext>
            </a:extLst>
          </p:cNvPr>
          <p:cNvSpPr>
            <a:spLocks noGrp="1"/>
          </p:cNvSpPr>
          <p:nvPr>
            <p:ph type="title"/>
          </p:nvPr>
        </p:nvSpPr>
        <p:spPr>
          <a:xfrm>
            <a:off x="838200" y="643152"/>
            <a:ext cx="10515600" cy="1325563"/>
          </a:xfrm>
        </p:spPr>
        <p:txBody>
          <a:bodyPr/>
          <a:lstStyle/>
          <a:p>
            <a:r>
              <a:rPr lang="fi-FI" sz="3200" b="1">
                <a:ea typeface="Calibri Light"/>
                <a:cs typeface="Calibri Light"/>
              </a:rPr>
              <a:t>Sietäminen tai lempeämmin tunteen kannatteleminen</a:t>
            </a:r>
            <a:br>
              <a:rPr lang="fi-FI" sz="3200" b="1">
                <a:ea typeface="Calibri Light"/>
                <a:cs typeface="Calibri Light"/>
              </a:rPr>
            </a:br>
            <a:br>
              <a:rPr lang="fi-FI" sz="2800" b="1">
                <a:ea typeface="Calibri Light"/>
                <a:cs typeface="Calibri Light"/>
              </a:rPr>
            </a:br>
            <a:r>
              <a:rPr lang="fi-FI" sz="2800" b="1">
                <a:ea typeface="Calibri Light"/>
                <a:cs typeface="Calibri Light"/>
              </a:rPr>
              <a:t>  </a:t>
            </a:r>
            <a:r>
              <a:rPr lang="fi-FI" sz="2400" b="1">
                <a:ea typeface="Calibri Light"/>
                <a:cs typeface="Calibri Light"/>
              </a:rPr>
              <a:t>   - kannattele sitä mitä koet ja tunnet juuri nyt, tekemättä mitään.</a:t>
            </a:r>
            <a:endParaRPr lang="fi-FI" sz="2400">
              <a:ea typeface="Calibri Light"/>
              <a:cs typeface="Calibri Light"/>
            </a:endParaRPr>
          </a:p>
          <a:p>
            <a:endParaRPr lang="fi-FI" sz="2400">
              <a:ea typeface="Calibri Light"/>
              <a:cs typeface="Calibri Light"/>
            </a:endParaRPr>
          </a:p>
        </p:txBody>
      </p:sp>
      <p:sp>
        <p:nvSpPr>
          <p:cNvPr id="3" name="Sisällön paikkamerkki 2">
            <a:extLst>
              <a:ext uri="{FF2B5EF4-FFF2-40B4-BE49-F238E27FC236}">
                <a16:creationId xmlns:a16="http://schemas.microsoft.com/office/drawing/2014/main" id="{1447E601-66A4-A6CD-F8DD-0FC7E64BE427}"/>
              </a:ext>
            </a:extLst>
          </p:cNvPr>
          <p:cNvSpPr>
            <a:spLocks noGrp="1"/>
          </p:cNvSpPr>
          <p:nvPr>
            <p:ph idx="1"/>
          </p:nvPr>
        </p:nvSpPr>
        <p:spPr>
          <a:xfrm>
            <a:off x="838200" y="2227220"/>
            <a:ext cx="10515600" cy="3805582"/>
          </a:xfrm>
        </p:spPr>
        <p:txBody>
          <a:bodyPr vert="horz" lIns="91440" tIns="45720" rIns="91440" bIns="45720" rtlCol="0" anchor="t">
            <a:normAutofit/>
          </a:bodyPr>
          <a:lstStyle/>
          <a:p>
            <a:r>
              <a:rPr lang="fi-FI" sz="2600">
                <a:ea typeface="Calibri"/>
                <a:cs typeface="Calibri"/>
              </a:rPr>
              <a:t>Sietäminen on vaikein tunnetaito</a:t>
            </a:r>
          </a:p>
          <a:p>
            <a:r>
              <a:rPr lang="fi-FI" sz="2600">
                <a:ea typeface="Calibri"/>
                <a:cs typeface="Calibri"/>
              </a:rPr>
              <a:t>Sitä on hyvä harjoitella, kun olet rauhallisessa mielentilassa</a:t>
            </a:r>
          </a:p>
          <a:p>
            <a:r>
              <a:rPr lang="fi-FI" sz="2600">
                <a:ea typeface="Calibri"/>
                <a:cs typeface="Calibri"/>
              </a:rPr>
              <a:t>Sietokyky kehittyy vain harjoitellessa</a:t>
            </a:r>
          </a:p>
          <a:p>
            <a:r>
              <a:rPr lang="fi-FI" sz="2600">
                <a:ea typeface="Calibri"/>
                <a:cs typeface="Calibri"/>
              </a:rPr>
              <a:t>Sietämällä tunnetta, autat sitä kulkemaan itsesi läpi tarttumatta siihen</a:t>
            </a:r>
          </a:p>
          <a:p>
            <a:r>
              <a:rPr lang="fi-FI" sz="2600">
                <a:ea typeface="Calibri"/>
                <a:cs typeface="Calibri"/>
              </a:rPr>
              <a:t>Tarkkaile lävitsesi kulkevaa oloa tietäen, että se menee ohi – ajaksi riittää joskus muutama hengenveto.</a:t>
            </a:r>
          </a:p>
          <a:p>
            <a:pPr marL="0" indent="0">
              <a:buNone/>
            </a:pPr>
            <a:endParaRPr lang="fi-FI">
              <a:ea typeface="Calibri"/>
              <a:cs typeface="Calibri"/>
            </a:endParaRPr>
          </a:p>
        </p:txBody>
      </p:sp>
      <p:sp>
        <p:nvSpPr>
          <p:cNvPr id="4" name="Tekstiruutu 3">
            <a:extLst>
              <a:ext uri="{FF2B5EF4-FFF2-40B4-BE49-F238E27FC236}">
                <a16:creationId xmlns:a16="http://schemas.microsoft.com/office/drawing/2014/main" id="{A57B47BF-8F3A-E267-F0D6-4B02406EEA81}"/>
              </a:ext>
            </a:extLst>
          </p:cNvPr>
          <p:cNvSpPr txBox="1"/>
          <p:nvPr/>
        </p:nvSpPr>
        <p:spPr>
          <a:xfrm>
            <a:off x="9032993" y="5749807"/>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200"/>
              <a:t>Jääskinen &amp; Pelliccioni 2018</a:t>
            </a:r>
            <a:r>
              <a:rPr lang="fi-FI" sz="1200">
                <a:ea typeface="Calibri"/>
                <a:cs typeface="Calibri"/>
              </a:rPr>
              <a:t>​</a:t>
            </a:r>
            <a:endParaRPr lang="fi-FI"/>
          </a:p>
        </p:txBody>
      </p:sp>
    </p:spTree>
    <p:extLst>
      <p:ext uri="{BB962C8B-B14F-4D97-AF65-F5344CB8AC3E}">
        <p14:creationId xmlns:p14="http://schemas.microsoft.com/office/powerpoint/2010/main" val="866013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isällön paikkamerkki 3" descr="Kuva, joka sisältää kohteen teksti, graafinen suunnittelu, kuvakaappaus, Fontti&#10;&#10;Kuvaus luotu automaattisesti">
            <a:extLst>
              <a:ext uri="{FF2B5EF4-FFF2-40B4-BE49-F238E27FC236}">
                <a16:creationId xmlns:a16="http://schemas.microsoft.com/office/drawing/2014/main" id="{596BDDCD-5ACC-B22B-99D4-D064A4270411}"/>
              </a:ext>
            </a:extLst>
          </p:cNvPr>
          <p:cNvPicPr>
            <a:picLocks noGrp="1" noChangeAspect="1"/>
          </p:cNvPicPr>
          <p:nvPr>
            <p:ph idx="1"/>
          </p:nvPr>
        </p:nvPicPr>
        <p:blipFill>
          <a:blip r:embed="rId2"/>
          <a:srcRect/>
          <a:stretch/>
        </p:blipFill>
        <p:spPr>
          <a:xfrm>
            <a:off x="20" y="10"/>
            <a:ext cx="12191979" cy="6857988"/>
          </a:xfrm>
          <a:prstGeom prst="rect">
            <a:avLst/>
          </a:prstGeom>
          <a:effectLst>
            <a:outerShdw blurRad="596900" dist="330200" dir="8820000" sx="87000" sy="87000" algn="ctr" rotWithShape="0">
              <a:srgbClr val="000000">
                <a:alpha val="29000"/>
              </a:srgbClr>
            </a:outerShdw>
          </a:effectLst>
        </p:spPr>
      </p:pic>
      <p:sp>
        <p:nvSpPr>
          <p:cNvPr id="2" name="Tekstiruutu 1">
            <a:extLst>
              <a:ext uri="{FF2B5EF4-FFF2-40B4-BE49-F238E27FC236}">
                <a16:creationId xmlns:a16="http://schemas.microsoft.com/office/drawing/2014/main" id="{97EAF062-12FC-B974-EB5B-2D9818BD1308}"/>
              </a:ext>
            </a:extLst>
          </p:cNvPr>
          <p:cNvSpPr txBox="1"/>
          <p:nvPr/>
        </p:nvSpPr>
        <p:spPr>
          <a:xfrm>
            <a:off x="821697" y="5744414"/>
            <a:ext cx="831684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b="1">
                <a:ea typeface="Calibri"/>
                <a:cs typeface="Calibri"/>
              </a:rPr>
              <a:t>Voitte keksiä yhdessä esimerkkitilanteita: </a:t>
            </a:r>
            <a:br>
              <a:rPr lang="fi-FI" sz="1400">
                <a:ea typeface="Calibri"/>
                <a:cs typeface="Calibri"/>
              </a:rPr>
            </a:br>
            <a:r>
              <a:rPr lang="fi-FI" sz="1400">
                <a:ea typeface="Calibri"/>
                <a:cs typeface="Calibri"/>
              </a:rPr>
              <a:t>Milloin reagoi tunteesta käsin impulsiivisesti? Miten vastaavassa tilanteessa voisi toimia tietoisesti?</a:t>
            </a:r>
            <a:r>
              <a:rPr lang="fi-FI">
                <a:ea typeface="Calibri"/>
                <a:cs typeface="Calibri"/>
              </a:rPr>
              <a:t> </a:t>
            </a:r>
            <a:endParaRPr lang="fi-FI"/>
          </a:p>
        </p:txBody>
      </p:sp>
    </p:spTree>
    <p:extLst>
      <p:ext uri="{BB962C8B-B14F-4D97-AF65-F5344CB8AC3E}">
        <p14:creationId xmlns:p14="http://schemas.microsoft.com/office/powerpoint/2010/main" val="3991132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9A54CB-F4F5-EE18-676B-E01A062F88BA}"/>
              </a:ext>
            </a:extLst>
          </p:cNvPr>
          <p:cNvSpPr>
            <a:spLocks noGrp="1"/>
          </p:cNvSpPr>
          <p:nvPr>
            <p:ph type="title"/>
          </p:nvPr>
        </p:nvSpPr>
        <p:spPr/>
        <p:txBody>
          <a:bodyPr/>
          <a:lstStyle/>
          <a:p>
            <a:r>
              <a:rPr lang="fi-FI" b="1">
                <a:ea typeface="Calibri Light"/>
                <a:cs typeface="Calibri Light"/>
              </a:rPr>
              <a:t>Peli seis – hengitä ennen toimintaa</a:t>
            </a:r>
          </a:p>
          <a:p>
            <a:endParaRPr lang="fi-FI">
              <a:ea typeface="Calibri Light"/>
              <a:cs typeface="Calibri Light"/>
            </a:endParaRPr>
          </a:p>
        </p:txBody>
      </p:sp>
      <p:sp>
        <p:nvSpPr>
          <p:cNvPr id="3" name="Sisällön paikkamerkki 2">
            <a:extLst>
              <a:ext uri="{FF2B5EF4-FFF2-40B4-BE49-F238E27FC236}">
                <a16:creationId xmlns:a16="http://schemas.microsoft.com/office/drawing/2014/main" id="{0C322033-26F0-EC88-9F95-098B7B9A703B}"/>
              </a:ext>
            </a:extLst>
          </p:cNvPr>
          <p:cNvSpPr>
            <a:spLocks noGrp="1"/>
          </p:cNvSpPr>
          <p:nvPr>
            <p:ph idx="1"/>
          </p:nvPr>
        </p:nvSpPr>
        <p:spPr>
          <a:xfrm>
            <a:off x="502920" y="1857986"/>
            <a:ext cx="6263452" cy="4351338"/>
          </a:xfrm>
        </p:spPr>
        <p:txBody>
          <a:bodyPr vert="horz" lIns="91440" tIns="45720" rIns="91440" bIns="45720" rtlCol="0" anchor="t">
            <a:normAutofit lnSpcReduction="10000"/>
          </a:bodyPr>
          <a:lstStyle/>
          <a:p>
            <a:pPr>
              <a:lnSpc>
                <a:spcPct val="100000"/>
              </a:lnSpc>
              <a:spcBef>
                <a:spcPts val="0"/>
              </a:spcBef>
              <a:spcAft>
                <a:spcPts val="600"/>
              </a:spcAft>
            </a:pPr>
            <a:r>
              <a:rPr lang="fi-FI" sz="2000">
                <a:ea typeface="Calibri"/>
                <a:cs typeface="Calibri"/>
              </a:rPr>
              <a:t>Etuotsalohkossasi sijaitsee rauhoittumisen ja säätelyn keskus</a:t>
            </a:r>
          </a:p>
          <a:p>
            <a:pPr>
              <a:lnSpc>
                <a:spcPct val="100000"/>
              </a:lnSpc>
              <a:spcBef>
                <a:spcPts val="0"/>
              </a:spcBef>
              <a:spcAft>
                <a:spcPts val="600"/>
              </a:spcAft>
            </a:pPr>
            <a:r>
              <a:rPr lang="fi-FI" sz="2000">
                <a:ea typeface="Calibri"/>
                <a:cs typeface="Calibri"/>
              </a:rPr>
              <a:t>Siellä asuu </a:t>
            </a:r>
            <a:r>
              <a:rPr lang="fi-FI" sz="2000" err="1">
                <a:ea typeface="Calibri"/>
                <a:cs typeface="Calibri"/>
              </a:rPr>
              <a:t>zen</a:t>
            </a:r>
            <a:r>
              <a:rPr lang="fi-FI" sz="2000">
                <a:ea typeface="Calibri"/>
                <a:cs typeface="Calibri"/>
              </a:rPr>
              <a:t>-mestarisi – sen saat paikalle hengittämällä hetken rauhassa</a:t>
            </a:r>
          </a:p>
          <a:p>
            <a:pPr>
              <a:lnSpc>
                <a:spcPct val="100000"/>
              </a:lnSpc>
              <a:spcBef>
                <a:spcPts val="0"/>
              </a:spcBef>
              <a:spcAft>
                <a:spcPts val="600"/>
              </a:spcAft>
            </a:pPr>
            <a:r>
              <a:rPr lang="fi-FI" sz="2000">
                <a:ea typeface="Calibri"/>
                <a:cs typeface="Calibri"/>
              </a:rPr>
              <a:t>Se </a:t>
            </a:r>
            <a:r>
              <a:rPr lang="fi-FI" sz="2000" err="1">
                <a:ea typeface="Calibri"/>
                <a:cs typeface="Calibri"/>
              </a:rPr>
              <a:t>buuttaa</a:t>
            </a:r>
            <a:r>
              <a:rPr lang="fi-FI" sz="2000">
                <a:ea typeface="Calibri"/>
                <a:cs typeface="Calibri"/>
              </a:rPr>
              <a:t> ylikuumentuneen tunnetietokoneen, antaa sen hengähtää ja päästää sinut jatkamaan rauhallisemman olon kanssa.</a:t>
            </a:r>
          </a:p>
          <a:p>
            <a:pPr>
              <a:lnSpc>
                <a:spcPct val="100000"/>
              </a:lnSpc>
              <a:spcBef>
                <a:spcPts val="0"/>
              </a:spcBef>
              <a:spcAft>
                <a:spcPts val="600"/>
              </a:spcAft>
            </a:pPr>
            <a:r>
              <a:rPr lang="fi-FI" sz="2000">
                <a:ea typeface="Calibri"/>
                <a:cs typeface="Calibri"/>
              </a:rPr>
              <a:t>Aivojen alapuoli on salamana reagoiva ja sen päällä on ajatteleva ja harkitseva osa. Paras tapa yhdistää nämä on hengitys.</a:t>
            </a:r>
          </a:p>
          <a:p>
            <a:pPr>
              <a:lnSpc>
                <a:spcPct val="100000"/>
              </a:lnSpc>
              <a:spcBef>
                <a:spcPts val="0"/>
              </a:spcBef>
              <a:spcAft>
                <a:spcPts val="600"/>
              </a:spcAft>
            </a:pPr>
            <a:r>
              <a:rPr lang="fi-FI" sz="2000" b="1">
                <a:ea typeface="Calibri"/>
                <a:cs typeface="Calibri"/>
              </a:rPr>
              <a:t>Hengitys on ainoa tapa vaikuttaa sydämemme sykkeeseen. Sykkeen rauhoittuminen rauhoittaa myös oloa.</a:t>
            </a:r>
            <a:r>
              <a:rPr lang="fi-FI" sz="2000">
                <a:ea typeface="Calibri"/>
                <a:cs typeface="Calibri"/>
              </a:rPr>
              <a:t> </a:t>
            </a:r>
          </a:p>
        </p:txBody>
      </p:sp>
      <p:sp>
        <p:nvSpPr>
          <p:cNvPr id="4" name="Tekstiruutu 3">
            <a:extLst>
              <a:ext uri="{FF2B5EF4-FFF2-40B4-BE49-F238E27FC236}">
                <a16:creationId xmlns:a16="http://schemas.microsoft.com/office/drawing/2014/main" id="{EB22F8DA-443D-DE5A-36B6-5DA189EDBA8F}"/>
              </a:ext>
            </a:extLst>
          </p:cNvPr>
          <p:cNvSpPr txBox="1"/>
          <p:nvPr/>
        </p:nvSpPr>
        <p:spPr>
          <a:xfrm>
            <a:off x="7204663" y="2447336"/>
            <a:ext cx="448074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b="1">
                <a:ea typeface="Calibri"/>
                <a:cs typeface="Calibri"/>
              </a:rPr>
              <a:t>Harjoite: Sormihengitys</a:t>
            </a:r>
          </a:p>
          <a:p>
            <a:endParaRPr lang="fi-FI">
              <a:ea typeface="Calibri"/>
              <a:cs typeface="Calibri"/>
            </a:endParaRPr>
          </a:p>
          <a:p>
            <a:r>
              <a:rPr lang="fi-FI">
                <a:ea typeface="Calibri"/>
                <a:cs typeface="Calibri"/>
              </a:rPr>
              <a:t>Kuljeta etusormeasi hitaasti pitkin toisen käden sormia, kuin piirtäisit käden ääriviivoja. Kulkiessasi sormea ylös hengitä sisään, kulkiessasi alaspäin hengitä ulos. Muutaman kerran harjoittelun jälkeen käden katsominen voi toimia tunnekuohutilanteissa muistiapuna rauhalliseen hengitykseen.</a:t>
            </a:r>
          </a:p>
        </p:txBody>
      </p:sp>
      <p:pic>
        <p:nvPicPr>
          <p:cNvPr id="5" name="Kuva 4" descr="Viittomakieli ääriviiva">
            <a:extLst>
              <a:ext uri="{FF2B5EF4-FFF2-40B4-BE49-F238E27FC236}">
                <a16:creationId xmlns:a16="http://schemas.microsoft.com/office/drawing/2014/main" id="{6D6B4BD7-7DF6-9742-CB0A-271BBF9A5C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920000">
            <a:off x="9209730" y="591611"/>
            <a:ext cx="2184400" cy="2194560"/>
          </a:xfrm>
          <a:prstGeom prst="rect">
            <a:avLst/>
          </a:prstGeom>
        </p:spPr>
      </p:pic>
      <p:sp>
        <p:nvSpPr>
          <p:cNvPr id="6" name="Tekstiruutu 5">
            <a:extLst>
              <a:ext uri="{FF2B5EF4-FFF2-40B4-BE49-F238E27FC236}">
                <a16:creationId xmlns:a16="http://schemas.microsoft.com/office/drawing/2014/main" id="{58AC8F23-C032-6DB6-3C4F-BEF61A4FB89C}"/>
              </a:ext>
            </a:extLst>
          </p:cNvPr>
          <p:cNvSpPr txBox="1"/>
          <p:nvPr/>
        </p:nvSpPr>
        <p:spPr>
          <a:xfrm>
            <a:off x="6151880" y="5799909"/>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aseline="30000" err="1"/>
              <a:t>Jääskinen</a:t>
            </a:r>
            <a:r>
              <a:rPr lang="en-US" sz="1400" baseline="30000"/>
              <a:t> &amp; </a:t>
            </a:r>
            <a:r>
              <a:rPr lang="en-US" sz="1400" baseline="30000" err="1"/>
              <a:t>Pelliccioni</a:t>
            </a:r>
            <a:r>
              <a:rPr lang="en-US" sz="1400" baseline="30000"/>
              <a:t> 2017</a:t>
            </a:r>
            <a:endParaRPr lang="fi-FI" sz="1400"/>
          </a:p>
        </p:txBody>
      </p:sp>
      <p:sp>
        <p:nvSpPr>
          <p:cNvPr id="7" name="TextBox 6">
            <a:extLst>
              <a:ext uri="{FF2B5EF4-FFF2-40B4-BE49-F238E27FC236}">
                <a16:creationId xmlns:a16="http://schemas.microsoft.com/office/drawing/2014/main" id="{A526B85B-D9CE-6490-D1EB-BFC913BB4320}"/>
              </a:ext>
            </a:extLst>
          </p:cNvPr>
          <p:cNvSpPr txBox="1"/>
          <p:nvPr/>
        </p:nvSpPr>
        <p:spPr>
          <a:xfrm>
            <a:off x="1239520" y="1168400"/>
            <a:ext cx="76708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err="1">
                <a:ea typeface="Calibri"/>
                <a:cs typeface="Calibri"/>
              </a:rPr>
              <a:t>Psykokuraa</a:t>
            </a:r>
            <a:r>
              <a:rPr lang="en-US" sz="1600">
                <a:ea typeface="Calibri"/>
                <a:cs typeface="Calibri"/>
              </a:rPr>
              <a:t>@ </a:t>
            </a:r>
            <a:r>
              <a:rPr lang="en-US" sz="1600" err="1">
                <a:ea typeface="Calibri"/>
                <a:cs typeface="Calibri"/>
              </a:rPr>
              <a:t>koulukuraattori</a:t>
            </a:r>
            <a:r>
              <a:rPr lang="en-US" sz="1600">
                <a:ea typeface="Calibri"/>
                <a:cs typeface="Calibri"/>
              </a:rPr>
              <a:t>: </a:t>
            </a:r>
            <a:r>
              <a:rPr lang="en-US" sz="1600">
                <a:ea typeface="Calibri"/>
                <a:cs typeface="Calibri"/>
                <a:hlinkClick r:id="rId4"/>
              </a:rPr>
              <a:t>Miksi</a:t>
            </a:r>
            <a:r>
              <a:rPr lang="en-US" sz="1600">
                <a:hlinkClick r:id="rId4"/>
              </a:rPr>
              <a:t> hengittäminen helpottaa ahdistustajapaniikkia?</a:t>
            </a:r>
            <a:endParaRPr lang="en-US" sz="1600">
              <a:ea typeface="Calibri"/>
              <a:cs typeface="Calibri"/>
            </a:endParaRPr>
          </a:p>
        </p:txBody>
      </p:sp>
    </p:spTree>
    <p:extLst>
      <p:ext uri="{BB962C8B-B14F-4D97-AF65-F5344CB8AC3E}">
        <p14:creationId xmlns:p14="http://schemas.microsoft.com/office/powerpoint/2010/main" val="3118626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BD07E77F-7599-F228-8E8E-BA7BA2EDA624}"/>
              </a:ext>
            </a:extLst>
          </p:cNvPr>
          <p:cNvPicPr>
            <a:picLocks noGrp="1" noChangeAspect="1"/>
          </p:cNvPicPr>
          <p:nvPr>
            <p:ph idx="1"/>
          </p:nvPr>
        </p:nvPicPr>
        <p:blipFill>
          <a:blip r:embed="rId2"/>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814977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B0A5025-8897-315A-E6BB-9F704AD317EB}"/>
              </a:ext>
            </a:extLst>
          </p:cNvPr>
          <p:cNvSpPr>
            <a:spLocks noGrp="1"/>
          </p:cNvSpPr>
          <p:nvPr>
            <p:ph type="ctrTitle"/>
          </p:nvPr>
        </p:nvSpPr>
        <p:spPr/>
        <p:txBody>
          <a:bodyPr/>
          <a:lstStyle/>
          <a:p>
            <a:r>
              <a:rPr lang="fi-FI"/>
              <a:t>Kiitos! </a:t>
            </a:r>
            <a:r>
              <a:rPr lang="fi-FI">
                <a:sym typeface="Wingdings" panose="05000000000000000000" pitchFamily="2" charset="2"/>
              </a:rPr>
              <a:t></a:t>
            </a:r>
            <a:endParaRPr lang="fi-FI"/>
          </a:p>
        </p:txBody>
      </p:sp>
    </p:spTree>
    <p:extLst>
      <p:ext uri="{BB962C8B-B14F-4D97-AF65-F5344CB8AC3E}">
        <p14:creationId xmlns:p14="http://schemas.microsoft.com/office/powerpoint/2010/main" val="1416729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E3CF59-E6A5-3638-7482-5B3C350C5E38}"/>
              </a:ext>
            </a:extLst>
          </p:cNvPr>
          <p:cNvSpPr>
            <a:spLocks noGrp="1"/>
          </p:cNvSpPr>
          <p:nvPr>
            <p:ph type="title"/>
          </p:nvPr>
        </p:nvSpPr>
        <p:spPr/>
        <p:txBody>
          <a:bodyPr/>
          <a:lstStyle/>
          <a:p>
            <a:r>
              <a:rPr lang="fi-FI">
                <a:ea typeface="Calibri Light"/>
                <a:cs typeface="Calibri Light"/>
              </a:rPr>
              <a:t>Lähteet:</a:t>
            </a:r>
            <a:endParaRPr lang="fi-FI"/>
          </a:p>
        </p:txBody>
      </p:sp>
      <p:sp>
        <p:nvSpPr>
          <p:cNvPr id="3" name="Sisällön paikkamerkki 2">
            <a:extLst>
              <a:ext uri="{FF2B5EF4-FFF2-40B4-BE49-F238E27FC236}">
                <a16:creationId xmlns:a16="http://schemas.microsoft.com/office/drawing/2014/main" id="{811135EA-47C9-F94B-02A3-0DAC9C451BE1}"/>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fi-FI" err="1">
                <a:ea typeface="Calibri"/>
                <a:cs typeface="Calibri"/>
              </a:rPr>
              <a:t>Jääskinen</a:t>
            </a:r>
            <a:r>
              <a:rPr lang="fi-FI">
                <a:ea typeface="Calibri"/>
                <a:cs typeface="Calibri"/>
              </a:rPr>
              <a:t>, A-M. &amp; </a:t>
            </a:r>
            <a:r>
              <a:rPr lang="fi-FI" err="1">
                <a:ea typeface="Calibri"/>
                <a:cs typeface="Calibri"/>
              </a:rPr>
              <a:t>Pelliccioni</a:t>
            </a:r>
            <a:r>
              <a:rPr lang="fi-FI">
                <a:ea typeface="Calibri"/>
                <a:cs typeface="Calibri"/>
              </a:rPr>
              <a:t>, S. 2017 Mitä </a:t>
            </a:r>
            <a:r>
              <a:rPr lang="fi-FI" err="1">
                <a:ea typeface="Calibri"/>
                <a:cs typeface="Calibri"/>
              </a:rPr>
              <a:t>sä</a:t>
            </a:r>
            <a:r>
              <a:rPr lang="fi-FI">
                <a:ea typeface="Calibri"/>
                <a:cs typeface="Calibri"/>
              </a:rPr>
              <a:t> </a:t>
            </a:r>
            <a:r>
              <a:rPr lang="fi-FI" err="1">
                <a:ea typeface="Calibri"/>
                <a:cs typeface="Calibri"/>
              </a:rPr>
              <a:t>rageet</a:t>
            </a:r>
            <a:r>
              <a:rPr lang="fi-FI">
                <a:ea typeface="Calibri"/>
                <a:cs typeface="Calibri"/>
              </a:rPr>
              <a:t>? Lasten ja nuorten tunnetaitojen tukeminen. Lasten keskus ja kirjapaja Oy, Helsinki</a:t>
            </a:r>
            <a:br>
              <a:rPr lang="fi-FI">
                <a:ea typeface="Calibri"/>
                <a:cs typeface="Calibri"/>
              </a:rPr>
            </a:br>
            <a:r>
              <a:rPr lang="fi-FI" err="1">
                <a:ea typeface="Calibri"/>
                <a:cs typeface="Calibri"/>
              </a:rPr>
              <a:t>Jääskinen</a:t>
            </a:r>
            <a:r>
              <a:rPr lang="fi-FI">
                <a:ea typeface="Calibri"/>
                <a:cs typeface="Calibri"/>
              </a:rPr>
              <a:t>, A-M. &amp; </a:t>
            </a:r>
            <a:r>
              <a:rPr lang="fi-FI" err="1">
                <a:ea typeface="Calibri"/>
                <a:cs typeface="Calibri"/>
              </a:rPr>
              <a:t>Pelliccioni</a:t>
            </a:r>
            <a:r>
              <a:rPr lang="fi-FI">
                <a:ea typeface="Calibri"/>
                <a:cs typeface="Calibri"/>
              </a:rPr>
              <a:t>, S. 2018. Mitä </a:t>
            </a:r>
            <a:r>
              <a:rPr lang="fi-FI" err="1">
                <a:ea typeface="Calibri"/>
                <a:cs typeface="Calibri"/>
              </a:rPr>
              <a:t>sä</a:t>
            </a:r>
            <a:r>
              <a:rPr lang="fi-FI">
                <a:ea typeface="Calibri"/>
                <a:cs typeface="Calibri"/>
              </a:rPr>
              <a:t> </a:t>
            </a:r>
            <a:r>
              <a:rPr lang="fi-FI" err="1">
                <a:ea typeface="Calibri"/>
                <a:cs typeface="Calibri"/>
              </a:rPr>
              <a:t>rageet</a:t>
            </a:r>
            <a:r>
              <a:rPr lang="fi-FI">
                <a:ea typeface="Calibri"/>
                <a:cs typeface="Calibri"/>
              </a:rPr>
              <a:t>? Tunteita sikanolosta sairaan siistiin. Lasten keskus ja kirjapaja Oy, Helsinki</a:t>
            </a:r>
          </a:p>
          <a:p>
            <a:pPr marL="0" indent="0">
              <a:buNone/>
            </a:pPr>
            <a:r>
              <a:rPr lang="fi-FI">
                <a:ea typeface="Calibri"/>
                <a:cs typeface="Calibri"/>
                <a:hlinkClick r:id="rId2"/>
              </a:rPr>
              <a:t>Etusivu | Mielenterveystalo.fi</a:t>
            </a:r>
            <a:endParaRPr lang="fi-FI">
              <a:ea typeface="Calibri"/>
              <a:cs typeface="Calibri"/>
            </a:endParaRPr>
          </a:p>
          <a:p>
            <a:pPr marL="0" indent="0">
              <a:buNone/>
            </a:pPr>
            <a:r>
              <a:rPr lang="fi-FI">
                <a:ea typeface="Calibri"/>
                <a:cs typeface="Calibri"/>
                <a:hlinkClick r:id="rId3"/>
              </a:rPr>
              <a:t>Elävä oppiminen (elavaoppiminen.blogspot.com)</a:t>
            </a:r>
            <a:endParaRPr lang="fi-FI">
              <a:ea typeface="Calibri"/>
              <a:cs typeface="Calibri"/>
            </a:endParaRPr>
          </a:p>
          <a:p>
            <a:pPr marL="0" indent="0">
              <a:buNone/>
            </a:pPr>
            <a:r>
              <a:rPr lang="fi-FI">
                <a:ea typeface="Calibri"/>
                <a:cs typeface="Calibri"/>
                <a:hlinkClick r:id="rId4"/>
              </a:rPr>
              <a:t>Hyvä kysymys - Kun elämä askarruttaa (hyvakysymys.fi)</a:t>
            </a:r>
            <a:endParaRPr lang="fi-FI"/>
          </a:p>
          <a:p>
            <a:pPr marL="0" indent="0">
              <a:buNone/>
            </a:pPr>
            <a:r>
              <a:rPr lang="fi-FI">
                <a:ea typeface="Calibri"/>
                <a:cs typeface="Calibri"/>
              </a:rPr>
              <a:t>Mieli ry: Hyvän mielen taitomerkki yläkouluun</a:t>
            </a:r>
          </a:p>
          <a:p>
            <a:pPr marL="0" indent="0">
              <a:buNone/>
            </a:pPr>
            <a:r>
              <a:rPr lang="fi-FI">
                <a:ea typeface="Calibri"/>
                <a:cs typeface="Calibri"/>
                <a:hlinkClick r:id="rId5"/>
              </a:rPr>
              <a:t>Kurssi</a:t>
            </a:r>
            <a:r>
              <a:rPr lang="fi-FI">
                <a:ea typeface="+mn-lt"/>
                <a:cs typeface="+mn-lt"/>
                <a:hlinkClick r:id="rId5"/>
              </a:rPr>
              <a:t>: Hyvän mielen taitomerkki yläkouluun | MIELI | RIKU | SEKASIN</a:t>
            </a:r>
          </a:p>
          <a:p>
            <a:pPr marL="0" indent="0">
              <a:buNone/>
            </a:pPr>
            <a:r>
              <a:rPr lang="fi-FI">
                <a:ea typeface="+mn-lt"/>
                <a:cs typeface="+mn-lt"/>
              </a:rPr>
              <a:t>MLL: Nuoren aivojen kehitys </a:t>
            </a:r>
          </a:p>
          <a:p>
            <a:pPr marL="0" indent="0">
              <a:buNone/>
            </a:pPr>
            <a:r>
              <a:rPr lang="fi-FI">
                <a:ea typeface="+mn-lt"/>
                <a:cs typeface="+mn-lt"/>
                <a:hlinkClick r:id="rId6"/>
              </a:rPr>
              <a:t>Nuoren aivojen kehitys - Mannerheimin Lastensuojeluliitto (mll.fi)</a:t>
            </a:r>
            <a:endParaRPr lang="fi-FI">
              <a:ea typeface="+mn-lt"/>
              <a:cs typeface="+mn-lt"/>
            </a:endParaRPr>
          </a:p>
        </p:txBody>
      </p:sp>
    </p:spTree>
    <p:extLst>
      <p:ext uri="{BB962C8B-B14F-4D97-AF65-F5344CB8AC3E}">
        <p14:creationId xmlns:p14="http://schemas.microsoft.com/office/powerpoint/2010/main" val="3817275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F320AA-D3DD-0360-0351-22A886B3A21D}"/>
              </a:ext>
            </a:extLst>
          </p:cNvPr>
          <p:cNvSpPr>
            <a:spLocks noGrp="1"/>
          </p:cNvSpPr>
          <p:nvPr>
            <p:ph type="title"/>
          </p:nvPr>
        </p:nvSpPr>
        <p:spPr>
          <a:xfrm>
            <a:off x="828040" y="229118"/>
            <a:ext cx="10515600" cy="1028218"/>
          </a:xfrm>
        </p:spPr>
        <p:txBody>
          <a:bodyPr>
            <a:normAutofit/>
          </a:bodyPr>
          <a:lstStyle/>
          <a:p>
            <a:r>
              <a:rPr lang="fi-FI" sz="2800"/>
              <a:t>Mielitunti: Nuoruus ja tunteet</a:t>
            </a:r>
            <a:endParaRPr lang="fi-FI" sz="2800">
              <a:ea typeface="Calibri Light"/>
              <a:cs typeface="Calibri Light"/>
            </a:endParaRPr>
          </a:p>
        </p:txBody>
      </p:sp>
      <p:sp>
        <p:nvSpPr>
          <p:cNvPr id="3" name="Sisällön paikkamerkki 2">
            <a:extLst>
              <a:ext uri="{FF2B5EF4-FFF2-40B4-BE49-F238E27FC236}">
                <a16:creationId xmlns:a16="http://schemas.microsoft.com/office/drawing/2014/main" id="{EAF8A819-56D8-6B50-1EC4-CEB49707F554}"/>
              </a:ext>
            </a:extLst>
          </p:cNvPr>
          <p:cNvSpPr>
            <a:spLocks noGrp="1"/>
          </p:cNvSpPr>
          <p:nvPr>
            <p:ph idx="1"/>
          </p:nvPr>
        </p:nvSpPr>
        <p:spPr>
          <a:xfrm>
            <a:off x="817880" y="1256664"/>
            <a:ext cx="10515600" cy="4360671"/>
          </a:xfrm>
        </p:spPr>
        <p:txBody>
          <a:bodyPr vert="horz" lIns="91440" tIns="45720" rIns="91440" bIns="45720" rtlCol="0" anchor="t">
            <a:normAutofit/>
          </a:bodyPr>
          <a:lstStyle/>
          <a:p>
            <a:pPr marL="0" indent="0" algn="l" rtl="0" fontAlgn="base">
              <a:buNone/>
            </a:pPr>
            <a:r>
              <a:rPr lang="en-US" sz="1800" b="0" i="0" u="none" strike="noStrike" err="1">
                <a:solidFill>
                  <a:srgbClr val="000000"/>
                </a:solidFill>
                <a:effectLst/>
              </a:rPr>
              <a:t>Tietopaketti</a:t>
            </a:r>
            <a:r>
              <a:rPr lang="en-US" sz="1800" b="0" i="0" u="none" strike="noStrike">
                <a:solidFill>
                  <a:srgbClr val="000000"/>
                </a:solidFill>
                <a:effectLst/>
              </a:rPr>
              <a:t> </a:t>
            </a:r>
            <a:r>
              <a:rPr lang="en-US" sz="1800" b="0" i="0" u="none" strike="noStrike" err="1">
                <a:solidFill>
                  <a:srgbClr val="000000"/>
                </a:solidFill>
                <a:effectLst/>
              </a:rPr>
              <a:t>aikuiselle</a:t>
            </a:r>
            <a:r>
              <a:rPr lang="en-US" sz="1800" b="0" i="0" u="none" strike="noStrike">
                <a:solidFill>
                  <a:srgbClr val="000000"/>
                </a:solidFill>
                <a:effectLst/>
              </a:rPr>
              <a:t> </a:t>
            </a:r>
            <a:r>
              <a:rPr lang="en-US" sz="1800" b="0" i="0">
                <a:solidFill>
                  <a:srgbClr val="000000"/>
                </a:solidFill>
                <a:effectLst/>
              </a:rPr>
              <a:t>​(</a:t>
            </a:r>
            <a:r>
              <a:rPr lang="en-US" sz="1800" b="0" i="0" err="1">
                <a:solidFill>
                  <a:srgbClr val="000000"/>
                </a:solidFill>
                <a:effectLst/>
              </a:rPr>
              <a:t>ohjaajan</a:t>
            </a:r>
            <a:r>
              <a:rPr lang="en-US" sz="1800" b="0" i="0">
                <a:solidFill>
                  <a:srgbClr val="000000"/>
                </a:solidFill>
                <a:effectLst/>
              </a:rPr>
              <a:t> </a:t>
            </a:r>
            <a:r>
              <a:rPr lang="en-US" sz="1800" b="0" i="0" err="1">
                <a:solidFill>
                  <a:srgbClr val="000000"/>
                </a:solidFill>
                <a:effectLst/>
              </a:rPr>
              <a:t>valkoiset</a:t>
            </a:r>
            <a:r>
              <a:rPr lang="en-US" sz="1800" b="0" i="0">
                <a:solidFill>
                  <a:srgbClr val="000000"/>
                </a:solidFill>
                <a:effectLst/>
              </a:rPr>
              <a:t> </a:t>
            </a:r>
            <a:r>
              <a:rPr lang="en-US" sz="1800" b="0" i="0" err="1">
                <a:solidFill>
                  <a:srgbClr val="000000"/>
                </a:solidFill>
                <a:effectLst/>
              </a:rPr>
              <a:t>sivut</a:t>
            </a:r>
            <a:r>
              <a:rPr lang="en-US" sz="1800" b="0" i="0">
                <a:solidFill>
                  <a:srgbClr val="000000"/>
                </a:solidFill>
                <a:effectLst/>
              </a:rPr>
              <a:t>)</a:t>
            </a:r>
            <a:r>
              <a:rPr lang="en-US" sz="1800">
                <a:solidFill>
                  <a:srgbClr val="000000"/>
                </a:solidFill>
                <a:ea typeface="Calibri"/>
                <a:cs typeface="Calibri"/>
              </a:rPr>
              <a:t> </a:t>
            </a:r>
          </a:p>
          <a:p>
            <a:pPr marL="0" indent="0" algn="l" rtl="0" fontAlgn="base">
              <a:buNone/>
            </a:pPr>
            <a:r>
              <a:rPr lang="en-US" sz="1800" b="0" i="0" err="1">
                <a:solidFill>
                  <a:srgbClr val="000000"/>
                </a:solidFill>
                <a:effectLst/>
              </a:rPr>
              <a:t>Tuntimateriaali</a:t>
            </a:r>
            <a:r>
              <a:rPr lang="en-US" sz="1800" b="0" i="0">
                <a:solidFill>
                  <a:srgbClr val="000000"/>
                </a:solidFill>
                <a:effectLst/>
              </a:rPr>
              <a:t> </a:t>
            </a:r>
            <a:r>
              <a:rPr lang="en-US" sz="1800" b="0" i="0" err="1">
                <a:solidFill>
                  <a:srgbClr val="000000"/>
                </a:solidFill>
                <a:effectLst/>
              </a:rPr>
              <a:t>nuorille</a:t>
            </a:r>
            <a:r>
              <a:rPr lang="en-US" sz="1800">
                <a:solidFill>
                  <a:srgbClr val="000000"/>
                </a:solidFill>
              </a:rPr>
              <a:t> (</a:t>
            </a:r>
            <a:r>
              <a:rPr lang="en-US" sz="1800" err="1">
                <a:solidFill>
                  <a:srgbClr val="000000"/>
                </a:solidFill>
              </a:rPr>
              <a:t>värisivut</a:t>
            </a:r>
            <a:r>
              <a:rPr lang="en-US" sz="1800">
                <a:solidFill>
                  <a:srgbClr val="000000"/>
                </a:solidFill>
              </a:rPr>
              <a:t>)</a:t>
            </a:r>
            <a:endParaRPr lang="en-US" sz="1800" b="0" i="0">
              <a:solidFill>
                <a:srgbClr val="000000"/>
              </a:solidFill>
              <a:effectLst/>
              <a:ea typeface="Calibri"/>
              <a:cs typeface="Calibri"/>
            </a:endParaRPr>
          </a:p>
          <a:p>
            <a:pPr lvl="1" fontAlgn="base"/>
            <a:r>
              <a:rPr lang="en-US" sz="1800" err="1">
                <a:ea typeface="Calibri"/>
                <a:cs typeface="Calibri"/>
              </a:rPr>
              <a:t>Teoriatietoa</a:t>
            </a:r>
            <a:endParaRPr lang="en-US" sz="1800">
              <a:ea typeface="Calibri"/>
              <a:cs typeface="Calibri"/>
            </a:endParaRPr>
          </a:p>
          <a:p>
            <a:pPr lvl="1"/>
            <a:r>
              <a:rPr lang="en-US" sz="1800">
                <a:ea typeface="Calibri"/>
                <a:cs typeface="Calibri"/>
              </a:rPr>
              <a:t>Video</a:t>
            </a:r>
          </a:p>
          <a:p>
            <a:pPr lvl="1"/>
            <a:r>
              <a:rPr lang="en-US" sz="1800" err="1">
                <a:ea typeface="Calibri"/>
                <a:cs typeface="Calibri"/>
              </a:rPr>
              <a:t>Toiminnalliset</a:t>
            </a:r>
            <a:r>
              <a:rPr lang="en-US" sz="1800">
                <a:ea typeface="Calibri"/>
                <a:cs typeface="Calibri"/>
              </a:rPr>
              <a:t> </a:t>
            </a:r>
            <a:r>
              <a:rPr lang="en-US" sz="1800" err="1">
                <a:ea typeface="Calibri"/>
                <a:cs typeface="Calibri"/>
              </a:rPr>
              <a:t>harjoitukset</a:t>
            </a:r>
            <a:r>
              <a:rPr lang="en-US" sz="1800">
                <a:ea typeface="Calibri"/>
                <a:cs typeface="Calibri"/>
              </a:rPr>
              <a:t>: </a:t>
            </a:r>
            <a:r>
              <a:rPr lang="en-US" sz="1800" err="1">
                <a:ea typeface="Calibri"/>
                <a:cs typeface="Calibri"/>
              </a:rPr>
              <a:t>Katseet</a:t>
            </a:r>
            <a:r>
              <a:rPr lang="en-US" sz="1800">
                <a:ea typeface="Calibri"/>
                <a:cs typeface="Calibri"/>
              </a:rPr>
              <a:t> </a:t>
            </a:r>
            <a:r>
              <a:rPr lang="en-US" sz="1800" err="1">
                <a:ea typeface="Calibri"/>
                <a:cs typeface="Calibri"/>
              </a:rPr>
              <a:t>kohtaa</a:t>
            </a:r>
            <a:r>
              <a:rPr lang="en-US" sz="1800">
                <a:ea typeface="Calibri"/>
                <a:cs typeface="Calibri"/>
              </a:rPr>
              <a:t>, </a:t>
            </a:r>
            <a:r>
              <a:rPr lang="en-US" sz="1800" err="1">
                <a:ea typeface="Calibri"/>
                <a:cs typeface="Calibri"/>
              </a:rPr>
              <a:t>sormihengitys</a:t>
            </a:r>
            <a:r>
              <a:rPr lang="en-US" sz="1800">
                <a:ea typeface="Calibri"/>
                <a:cs typeface="Calibri"/>
              </a:rPr>
              <a:t> ja </a:t>
            </a:r>
            <a:r>
              <a:rPr lang="en-US" sz="1800" err="1">
                <a:ea typeface="Calibri"/>
                <a:cs typeface="Calibri"/>
              </a:rPr>
              <a:t>ankkuriharjoitus</a:t>
            </a:r>
            <a:endParaRPr lang="en-US" sz="1800">
              <a:ea typeface="Calibri"/>
              <a:cs typeface="Calibri"/>
            </a:endParaRPr>
          </a:p>
          <a:p>
            <a:pPr marL="457200" lvl="1" indent="0">
              <a:buNone/>
            </a:pPr>
            <a:endParaRPr lang="en-US" sz="1800">
              <a:ea typeface="Calibri"/>
              <a:cs typeface="Calibri"/>
            </a:endParaRPr>
          </a:p>
          <a:p>
            <a:pPr marL="457200" lvl="1" indent="0">
              <a:buNone/>
            </a:pPr>
            <a:r>
              <a:rPr lang="en-US" sz="1800" b="1" err="1">
                <a:ea typeface="Calibri"/>
                <a:cs typeface="Calibri"/>
              </a:rPr>
              <a:t>Tunnille</a:t>
            </a:r>
            <a:r>
              <a:rPr lang="en-US" sz="1800" b="1">
                <a:ea typeface="Calibri"/>
                <a:cs typeface="Calibri"/>
              </a:rPr>
              <a:t> </a:t>
            </a:r>
            <a:r>
              <a:rPr lang="en-US" sz="1800" b="1" err="1">
                <a:ea typeface="Calibri"/>
                <a:cs typeface="Calibri"/>
              </a:rPr>
              <a:t>tarvittavat</a:t>
            </a:r>
            <a:r>
              <a:rPr lang="en-US" sz="1800" b="1">
                <a:ea typeface="Calibri"/>
                <a:cs typeface="Calibri"/>
              </a:rPr>
              <a:t> </a:t>
            </a:r>
            <a:r>
              <a:rPr lang="en-US" sz="1800" b="1" err="1">
                <a:ea typeface="Calibri"/>
                <a:cs typeface="Calibri"/>
              </a:rPr>
              <a:t>materiaalit</a:t>
            </a:r>
            <a:r>
              <a:rPr lang="en-US" sz="1800" b="1">
                <a:ea typeface="Calibri"/>
                <a:cs typeface="Calibri"/>
              </a:rPr>
              <a:t> ja </a:t>
            </a:r>
            <a:r>
              <a:rPr lang="en-US" sz="1800" b="1" err="1">
                <a:ea typeface="Calibri"/>
                <a:cs typeface="Calibri"/>
              </a:rPr>
              <a:t>huomioitavaa</a:t>
            </a:r>
            <a:r>
              <a:rPr lang="en-US" sz="1800" b="1">
                <a:ea typeface="Calibri"/>
                <a:cs typeface="Calibri"/>
              </a:rPr>
              <a:t>:</a:t>
            </a:r>
          </a:p>
          <a:p>
            <a:pPr marL="457200" lvl="1" indent="0">
              <a:buNone/>
            </a:pPr>
            <a:r>
              <a:rPr lang="en-US" sz="1800">
                <a:ea typeface="Calibri"/>
                <a:cs typeface="Calibri"/>
              </a:rPr>
              <a:t>Dian 8 </a:t>
            </a:r>
            <a:r>
              <a:rPr lang="en-US" sz="1800" err="1">
                <a:ea typeface="Calibri"/>
                <a:cs typeface="Calibri"/>
              </a:rPr>
              <a:t>harjoitteessa</a:t>
            </a:r>
            <a:r>
              <a:rPr lang="en-US" sz="1800">
                <a:ea typeface="Calibri"/>
                <a:cs typeface="Calibri"/>
              </a:rPr>
              <a:t> </a:t>
            </a:r>
            <a:r>
              <a:rPr lang="en-US" sz="1800" err="1">
                <a:ea typeface="Calibri"/>
                <a:cs typeface="Calibri"/>
              </a:rPr>
              <a:t>tarvitaan</a:t>
            </a:r>
            <a:r>
              <a:rPr lang="en-US" sz="1800">
                <a:ea typeface="Calibri"/>
                <a:cs typeface="Calibri"/>
              </a:rPr>
              <a:t> </a:t>
            </a:r>
            <a:r>
              <a:rPr lang="en-US" sz="1800" err="1">
                <a:ea typeface="Calibri"/>
                <a:cs typeface="Calibri"/>
              </a:rPr>
              <a:t>tila</a:t>
            </a:r>
            <a:r>
              <a:rPr lang="en-US" sz="1800">
                <a:ea typeface="Calibri"/>
                <a:cs typeface="Calibri"/>
              </a:rPr>
              <a:t>, </a:t>
            </a:r>
            <a:r>
              <a:rPr lang="en-US" sz="1800" err="1">
                <a:ea typeface="Calibri"/>
                <a:cs typeface="Calibri"/>
              </a:rPr>
              <a:t>jossa</a:t>
            </a:r>
            <a:r>
              <a:rPr lang="en-US" sz="1800">
                <a:ea typeface="Calibri"/>
                <a:cs typeface="Calibri"/>
              </a:rPr>
              <a:t> </a:t>
            </a:r>
            <a:r>
              <a:rPr lang="en-US" sz="1800" err="1">
                <a:ea typeface="Calibri"/>
                <a:cs typeface="Calibri"/>
              </a:rPr>
              <a:t>ryhmä</a:t>
            </a:r>
            <a:r>
              <a:rPr lang="en-US" sz="1800">
                <a:ea typeface="Calibri"/>
                <a:cs typeface="Calibri"/>
              </a:rPr>
              <a:t> </a:t>
            </a:r>
            <a:r>
              <a:rPr lang="en-US" sz="1800" err="1">
                <a:ea typeface="Calibri"/>
                <a:cs typeface="Calibri"/>
              </a:rPr>
              <a:t>voi</a:t>
            </a:r>
            <a:r>
              <a:rPr lang="en-US" sz="1800">
                <a:ea typeface="Calibri"/>
                <a:cs typeface="Calibri"/>
              </a:rPr>
              <a:t> </a:t>
            </a:r>
            <a:r>
              <a:rPr lang="en-US" sz="1800" err="1">
                <a:ea typeface="Calibri"/>
                <a:cs typeface="Calibri"/>
              </a:rPr>
              <a:t>muodostaa</a:t>
            </a:r>
            <a:r>
              <a:rPr lang="en-US" sz="1800">
                <a:ea typeface="Calibri"/>
                <a:cs typeface="Calibri"/>
              </a:rPr>
              <a:t> </a:t>
            </a:r>
            <a:r>
              <a:rPr lang="en-US" sz="1800" err="1">
                <a:ea typeface="Calibri"/>
                <a:cs typeface="Calibri"/>
              </a:rPr>
              <a:t>piirin</a:t>
            </a:r>
            <a:r>
              <a:rPr lang="en-US" sz="1800">
                <a:ea typeface="Calibri"/>
                <a:cs typeface="Calibri"/>
              </a:rPr>
              <a:t> ja </a:t>
            </a:r>
            <a:r>
              <a:rPr lang="en-US" sz="1800" err="1">
                <a:ea typeface="Calibri"/>
                <a:cs typeface="Calibri"/>
              </a:rPr>
              <a:t>liikkua</a:t>
            </a:r>
            <a:r>
              <a:rPr lang="en-US" sz="1800">
                <a:ea typeface="Calibri"/>
                <a:cs typeface="Calibri"/>
              </a:rPr>
              <a:t> </a:t>
            </a:r>
            <a:r>
              <a:rPr lang="en-US" sz="1800" err="1">
                <a:ea typeface="Calibri"/>
                <a:cs typeface="Calibri"/>
              </a:rPr>
              <a:t>siinä</a:t>
            </a:r>
            <a:r>
              <a:rPr lang="en-US" sz="1800">
                <a:ea typeface="Calibri"/>
                <a:cs typeface="Calibri"/>
              </a:rPr>
              <a:t> (</a:t>
            </a:r>
            <a:r>
              <a:rPr lang="en-US" sz="1800" err="1">
                <a:ea typeface="Calibri"/>
                <a:cs typeface="Calibri"/>
              </a:rPr>
              <a:t>esim</a:t>
            </a:r>
            <a:r>
              <a:rPr lang="en-US" sz="1800">
                <a:ea typeface="Calibri"/>
                <a:cs typeface="Calibri"/>
              </a:rPr>
              <a:t>. </a:t>
            </a:r>
            <a:r>
              <a:rPr lang="en-US" sz="1800" err="1">
                <a:ea typeface="Calibri"/>
                <a:cs typeface="Calibri"/>
              </a:rPr>
              <a:t>luokassa</a:t>
            </a:r>
            <a:r>
              <a:rPr lang="en-US" sz="1800">
                <a:ea typeface="Calibri"/>
                <a:cs typeface="Calibri"/>
              </a:rPr>
              <a:t> </a:t>
            </a:r>
            <a:r>
              <a:rPr lang="en-US" sz="1800" err="1">
                <a:ea typeface="Calibri"/>
                <a:cs typeface="Calibri"/>
              </a:rPr>
              <a:t>pulpetit</a:t>
            </a:r>
            <a:r>
              <a:rPr lang="en-US" sz="1800">
                <a:ea typeface="Calibri"/>
                <a:cs typeface="Calibri"/>
              </a:rPr>
              <a:t> </a:t>
            </a:r>
            <a:r>
              <a:rPr lang="en-US" sz="1800" err="1">
                <a:ea typeface="Calibri"/>
                <a:cs typeface="Calibri"/>
              </a:rPr>
              <a:t>siirretty</a:t>
            </a:r>
            <a:r>
              <a:rPr lang="en-US" sz="1800">
                <a:ea typeface="Calibri"/>
                <a:cs typeface="Calibri"/>
              </a:rPr>
              <a:t> </a:t>
            </a:r>
            <a:r>
              <a:rPr lang="en-US" sz="1800" err="1">
                <a:ea typeface="Calibri"/>
                <a:cs typeface="Calibri"/>
              </a:rPr>
              <a:t>reunoille</a:t>
            </a:r>
            <a:r>
              <a:rPr lang="en-US" sz="1800">
                <a:ea typeface="Calibri"/>
                <a:cs typeface="Calibri"/>
              </a:rPr>
              <a:t>)</a:t>
            </a:r>
          </a:p>
          <a:p>
            <a:pPr marL="457200" lvl="1" indent="0">
              <a:buNone/>
            </a:pPr>
            <a:endParaRPr lang="en-US" sz="1800">
              <a:ea typeface="Calibri"/>
              <a:cs typeface="Calibri"/>
            </a:endParaRPr>
          </a:p>
        </p:txBody>
      </p:sp>
      <p:sp>
        <p:nvSpPr>
          <p:cNvPr id="4" name="Tekstiruutu 3">
            <a:extLst>
              <a:ext uri="{FF2B5EF4-FFF2-40B4-BE49-F238E27FC236}">
                <a16:creationId xmlns:a16="http://schemas.microsoft.com/office/drawing/2014/main" id="{866096FA-E6D2-AA77-AF2F-8F4A8803E1B2}"/>
              </a:ext>
            </a:extLst>
          </p:cNvPr>
          <p:cNvSpPr txBox="1"/>
          <p:nvPr/>
        </p:nvSpPr>
        <p:spPr>
          <a:xfrm>
            <a:off x="620917" y="4617141"/>
            <a:ext cx="10891520" cy="38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a:latin typeface="Calibri Light"/>
                <a:cs typeface="Segoe UI"/>
              </a:rPr>
              <a:t>​</a:t>
            </a:r>
          </a:p>
        </p:txBody>
      </p:sp>
    </p:spTree>
    <p:extLst>
      <p:ext uri="{BB962C8B-B14F-4D97-AF65-F5344CB8AC3E}">
        <p14:creationId xmlns:p14="http://schemas.microsoft.com/office/powerpoint/2010/main" val="354924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6F5AD7-F379-9332-CCBC-16CCA1E5E847}"/>
              </a:ext>
            </a:extLst>
          </p:cNvPr>
          <p:cNvSpPr>
            <a:spLocks noGrp="1"/>
          </p:cNvSpPr>
          <p:nvPr>
            <p:ph type="title"/>
          </p:nvPr>
        </p:nvSpPr>
        <p:spPr>
          <a:xfrm>
            <a:off x="828040" y="543474"/>
            <a:ext cx="10515600" cy="151672"/>
          </a:xfrm>
        </p:spPr>
        <p:txBody>
          <a:bodyPr>
            <a:noAutofit/>
          </a:bodyPr>
          <a:lstStyle/>
          <a:p>
            <a:r>
              <a:rPr lang="fi-FI" sz="3200"/>
              <a:t>Tietopaketti mielitunnin ohjaajalle</a:t>
            </a:r>
          </a:p>
        </p:txBody>
      </p:sp>
      <p:sp>
        <p:nvSpPr>
          <p:cNvPr id="3" name="Sisällön paikkamerkki 2">
            <a:extLst>
              <a:ext uri="{FF2B5EF4-FFF2-40B4-BE49-F238E27FC236}">
                <a16:creationId xmlns:a16="http://schemas.microsoft.com/office/drawing/2014/main" id="{0364EA72-2E23-E9C5-B916-675892DDB8DE}"/>
              </a:ext>
            </a:extLst>
          </p:cNvPr>
          <p:cNvSpPr>
            <a:spLocks noGrp="1"/>
          </p:cNvSpPr>
          <p:nvPr>
            <p:ph idx="1"/>
          </p:nvPr>
        </p:nvSpPr>
        <p:spPr>
          <a:xfrm>
            <a:off x="519121" y="1189246"/>
            <a:ext cx="10515600" cy="4869784"/>
          </a:xfrm>
        </p:spPr>
        <p:txBody>
          <a:bodyPr vert="horz" lIns="91440" tIns="45720" rIns="91440" bIns="45720" rtlCol="0" anchor="t">
            <a:normAutofit/>
          </a:bodyPr>
          <a:lstStyle/>
          <a:p>
            <a:pPr marL="0" indent="0">
              <a:buNone/>
            </a:pPr>
            <a:r>
              <a:rPr lang="fi-FI" sz="1400" b="1">
                <a:latin typeface="Calibri"/>
                <a:cs typeface="Calibri"/>
              </a:rPr>
              <a:t>Video tunnetaitojen opettamisesta: </a:t>
            </a:r>
            <a:r>
              <a:rPr lang="fi-FI" sz="1400">
                <a:ea typeface="+mn-lt"/>
                <a:cs typeface="+mn-lt"/>
                <a:hlinkClick r:id="rId2"/>
              </a:rPr>
              <a:t>10 vinkkiä tunne- ja vuorovaikutustaitojen opetukseen | Asiantuntijahaastattelussa Sini Enqvist - YouTube</a:t>
            </a:r>
            <a:r>
              <a:rPr lang="fi-FI" sz="1400" b="1">
                <a:latin typeface="Calibri"/>
                <a:ea typeface="+mn-lt"/>
                <a:cs typeface="Calibri"/>
              </a:rPr>
              <a:t> (13:33)</a:t>
            </a:r>
            <a:endParaRPr lang="fi-FI" sz="1400" b="1">
              <a:latin typeface="Calibri"/>
              <a:ea typeface="Calibri"/>
              <a:cs typeface="Calibri"/>
            </a:endParaRPr>
          </a:p>
          <a:p>
            <a:pPr marL="0" indent="0">
              <a:buNone/>
            </a:pPr>
            <a:r>
              <a:rPr lang="fi-FI" sz="1400" b="1">
                <a:latin typeface="Calibri"/>
                <a:cs typeface="Calibri"/>
              </a:rPr>
              <a:t>Video haastavien tunteiden sietämisestä: </a:t>
            </a:r>
            <a:r>
              <a:rPr lang="fi-FI" sz="1400">
                <a:ea typeface="+mn-lt"/>
                <a:cs typeface="+mn-lt"/>
                <a:hlinkClick r:id="rId3"/>
              </a:rPr>
              <a:t>Aggression tunteen omahoito: Mitä voin tehdä, kun voimakas vihantunne valtaa minut? (youtube.com)</a:t>
            </a:r>
            <a:endParaRPr lang="fi-FI" b="1">
              <a:solidFill>
                <a:srgbClr val="0F0F0F"/>
              </a:solidFill>
              <a:latin typeface="Roboto"/>
              <a:ea typeface="Roboto"/>
              <a:cs typeface="Roboto"/>
            </a:endParaRPr>
          </a:p>
          <a:p>
            <a:pPr marL="0" indent="0">
              <a:buNone/>
            </a:pPr>
            <a:r>
              <a:rPr lang="fi-FI" sz="1400" b="1">
                <a:latin typeface="Calibri"/>
                <a:cs typeface="Calibri"/>
              </a:rPr>
              <a:t>Tunnetaidot ja niiden opettaminen </a:t>
            </a:r>
            <a:endParaRPr lang="fi-FI" sz="1400">
              <a:latin typeface="Calibri"/>
              <a:ea typeface="Calibri"/>
              <a:cs typeface="Calibri"/>
            </a:endParaRPr>
          </a:p>
          <a:p>
            <a:pPr marL="0" indent="0">
              <a:buNone/>
            </a:pPr>
            <a:r>
              <a:rPr lang="fi-FI" sz="1400">
                <a:latin typeface="Calibri"/>
                <a:cs typeface="Calibri"/>
              </a:rPr>
              <a:t>Tunteet kuuluvat luonnollisena ja tärkeänä osana elämään. Ne syntyvät vuorovaikutuksessa toisten ihmisten kanssa. Tunteet ohjaavat käyttäytymistä ja motivoivat ihmistä. Kaikilla tunteilla on viestinsä ja merkityksensä. Jotta ymmärtäisi paremmin itseään ja muita, on osattava tunnistaa, käsitellä ja ilmaista tunteitaan. Tunteet ovat osa koulun päivittäistä arkea ja ne vaikuttavat niin oppilaiden kuin aikuisten vuorovaikutukseen ja hyvinvointiin. Tunnetaidot ovatkin yksi tärkeimmistä mielenterveyttä tukevista taidoista. </a:t>
            </a:r>
            <a:endParaRPr lang="fi-FI" sz="1400">
              <a:latin typeface="Calibri"/>
              <a:ea typeface="Calibri"/>
              <a:cs typeface="Calibri"/>
            </a:endParaRPr>
          </a:p>
          <a:p>
            <a:pPr marL="0" indent="0">
              <a:buNone/>
            </a:pPr>
            <a:r>
              <a:rPr lang="fi-FI" sz="1400" b="1">
                <a:latin typeface="Calibri"/>
                <a:cs typeface="Calibri"/>
              </a:rPr>
              <a:t>Tunteet valmistavat toimimaan </a:t>
            </a:r>
            <a:endParaRPr lang="fi-FI" sz="1400">
              <a:latin typeface="Calibri"/>
              <a:ea typeface="Calibri"/>
              <a:cs typeface="Calibri"/>
            </a:endParaRPr>
          </a:p>
          <a:p>
            <a:pPr marL="0" indent="0">
              <a:buNone/>
            </a:pPr>
            <a:r>
              <a:rPr lang="fi-FI" sz="1400">
                <a:latin typeface="Calibri"/>
                <a:cs typeface="Calibri"/>
              </a:rPr>
              <a:t>Tunteet rakentuvat tiedostamattomien emootioiden pohjalta. Emootiot ovat aivojen tapa reagoida ärsykkeeseen ja ne ilmenevät kehossa fysiologisina muutoksina, kuten hikoiluna tai sydämen rytmin muutoksena. Tunteet ovat siis aina reaktiota johonkin ja valmistavat ihmistä toimimaan. Tunteilla onkin suuri merkitys esimerkiksi opiskelun ja työn sujumisen sekä sinnikkyyden ja ongelmanratkaisun kannalta. Oma tunnetila vaikuttaa kanssakäymiseen muiden kanssa ja siihen, kuinka ihminen tulkitsee viestejä ympärillään. Ihmisen tapaan reagoida ja tuntea vaikuttavat hänen aiemmat kokemuksensa, vuorovaikutus perheessä sekä kulttuuri. </a:t>
            </a:r>
            <a:endParaRPr lang="fi-FI" sz="1400">
              <a:latin typeface="Calibri"/>
              <a:ea typeface="Calibri"/>
              <a:cs typeface="Calibri"/>
            </a:endParaRPr>
          </a:p>
          <a:p>
            <a:pPr marL="0" indent="0">
              <a:buNone/>
            </a:pPr>
            <a:r>
              <a:rPr lang="fi-FI" sz="1400" b="1">
                <a:latin typeface="Calibri"/>
                <a:cs typeface="Calibri"/>
              </a:rPr>
              <a:t>Tunnetaitoja matkimalla </a:t>
            </a:r>
            <a:endParaRPr lang="fi-FI" sz="1400">
              <a:latin typeface="Calibri"/>
              <a:ea typeface="Calibri"/>
              <a:cs typeface="Calibri"/>
            </a:endParaRPr>
          </a:p>
          <a:p>
            <a:pPr marL="0" indent="0">
              <a:buNone/>
            </a:pPr>
            <a:r>
              <a:rPr lang="fi-FI" sz="1400">
                <a:latin typeface="Calibri"/>
                <a:ea typeface="Calibri"/>
                <a:cs typeface="Arial"/>
              </a:rPr>
              <a:t>Tunteiden</a:t>
            </a:r>
            <a:r>
              <a:rPr lang="fi-FI" sz="1400">
                <a:latin typeface="Calibri"/>
                <a:ea typeface="+mn-lt"/>
                <a:cs typeface="+mn-lt"/>
              </a:rPr>
              <a:t> tunnistaminen, hyväksyminen ja rakentava ilmaiseminen ei aina ole helppoa, mutta tällaiset tunnetaidot auttavat saavuttamaan tavoitteita sekä luomaan ja ylläpitämään ihmissuhteita. Kun tunnistaa omia tunteitaan, voi ymmärtää paremmin myös muiden tunteita Aikuisella on merkittävä rooli tunteiden ilmaisun mallintajana, sillä myös nuoret oppivat tunnetaitoja matkimalla. Koulunkin aikuiset mallintavat tunteiden ilmaisua ja osoittavat nuorille, miten esimerkiksi ilon tunteet jaetaan tai pettymystä tai huolta sanoitetaan. </a:t>
            </a:r>
            <a:endParaRPr lang="fi-FI" sz="1400">
              <a:latin typeface="Calibri"/>
              <a:ea typeface="Calibri"/>
              <a:cs typeface="Calibri"/>
            </a:endParaRPr>
          </a:p>
          <a:p>
            <a:pPr marL="0" indent="0">
              <a:buNone/>
            </a:pPr>
            <a:endParaRPr lang="fi-FI" sz="1200">
              <a:latin typeface="Calibri"/>
              <a:ea typeface="Calibri"/>
              <a:cs typeface="Calibri"/>
            </a:endParaRPr>
          </a:p>
        </p:txBody>
      </p:sp>
      <p:sp>
        <p:nvSpPr>
          <p:cNvPr id="4" name="Tekstiruutu 3">
            <a:extLst>
              <a:ext uri="{FF2B5EF4-FFF2-40B4-BE49-F238E27FC236}">
                <a16:creationId xmlns:a16="http://schemas.microsoft.com/office/drawing/2014/main" id="{D1158F06-F1B2-CE85-6A68-130FFA61005A}"/>
              </a:ext>
            </a:extLst>
          </p:cNvPr>
          <p:cNvSpPr txBox="1"/>
          <p:nvPr/>
        </p:nvSpPr>
        <p:spPr>
          <a:xfrm>
            <a:off x="9395398" y="6321129"/>
            <a:ext cx="240249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200"/>
              <a:t>Mieli ry, Hyvän mielen taitomerkit</a:t>
            </a:r>
          </a:p>
        </p:txBody>
      </p:sp>
    </p:spTree>
    <p:extLst>
      <p:ext uri="{BB962C8B-B14F-4D97-AF65-F5344CB8AC3E}">
        <p14:creationId xmlns:p14="http://schemas.microsoft.com/office/powerpoint/2010/main" val="60056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086F6F2-FD94-C8A3-FE44-1CFB92305DE9}"/>
              </a:ext>
            </a:extLst>
          </p:cNvPr>
          <p:cNvSpPr>
            <a:spLocks noGrp="1"/>
          </p:cNvSpPr>
          <p:nvPr>
            <p:ph idx="1"/>
          </p:nvPr>
        </p:nvSpPr>
        <p:spPr>
          <a:xfrm>
            <a:off x="685800" y="577850"/>
            <a:ext cx="10515600" cy="4351338"/>
          </a:xfrm>
        </p:spPr>
        <p:txBody>
          <a:bodyPr vert="horz" lIns="91440" tIns="45720" rIns="91440" bIns="45720" rtlCol="0" anchor="t">
            <a:noAutofit/>
          </a:bodyPr>
          <a:lstStyle/>
          <a:p>
            <a:pPr marL="0" indent="0">
              <a:buNone/>
            </a:pPr>
            <a:r>
              <a:rPr lang="fi-FI" sz="1400" b="1">
                <a:latin typeface="Calibri"/>
                <a:ea typeface="Calibri"/>
                <a:cs typeface="Calibri"/>
              </a:rPr>
              <a:t>Aivo- ja tunnemyrskyjä </a:t>
            </a:r>
            <a:endParaRPr lang="fi-FI" sz="1400">
              <a:latin typeface="Calibri"/>
              <a:ea typeface="Calibri"/>
              <a:cs typeface="Calibri"/>
            </a:endParaRPr>
          </a:p>
          <a:p>
            <a:pPr marL="0" indent="0">
              <a:buNone/>
            </a:pPr>
            <a:r>
              <a:rPr lang="fi-FI" sz="1400">
                <a:latin typeface="Calibri"/>
                <a:ea typeface="Calibri"/>
                <a:cs typeface="Calibri"/>
              </a:rPr>
              <a:t>Aivojen kehittyminen murrosiässä on merkittävä prosessi. Sikiövaiheen jälkeen tärkeimmät hermostolliset muutokset tapahtuvat juuri tässä ikävaiheessa. Murrosikään kuuluu usein voimakkaita tunnemyrskyjä, ajattelemattomuutta sekä riskinottoa, joita aikuisen voi olla vaikea käsittää. Tunteita arvioiva ja toimintaa säätelevä otsalohkon alue aivoissa kehittyy vasta myöhemmin, mikä selittää nuoren välillä äimistyttävääkin käytöstä. Voimakkaita tunnereaktioita ja impulsiivista käyttäytymistä saa aikaan puolestaan aivojen limbinen järjestelmä, joka alkaa kehittyä jo murrosiän kynnyksellä. Mitä aikaisemmin murrosikä alkaa, sitä suurempi aikaväli muodostuu limbisen järjestelmän ja etuotsalohkon kehittymisen välille. Nämä suuret muutokset aivoissa kehittävät nuoren ajattelutapoja ja sosiaalista käyttäytymistä hänen kasvaessaan kohti aikuisuutta. </a:t>
            </a:r>
          </a:p>
          <a:p>
            <a:pPr marL="0" indent="0">
              <a:buNone/>
            </a:pPr>
            <a:endParaRPr lang="fi-FI" sz="1400">
              <a:latin typeface="Calibri"/>
              <a:ea typeface="Calibri"/>
              <a:cs typeface="Calibri"/>
            </a:endParaRPr>
          </a:p>
          <a:p>
            <a:pPr marL="0" indent="0">
              <a:buNone/>
            </a:pPr>
            <a:r>
              <a:rPr lang="fi-FI" sz="1400" b="1">
                <a:latin typeface="Calibri"/>
                <a:ea typeface="Calibri"/>
                <a:cs typeface="Calibri"/>
              </a:rPr>
              <a:t>Haastavat tunteet </a:t>
            </a:r>
            <a:endParaRPr lang="fi-FI" sz="1400">
              <a:latin typeface="Calibri"/>
              <a:ea typeface="Calibri"/>
              <a:cs typeface="Calibri"/>
            </a:endParaRPr>
          </a:p>
          <a:p>
            <a:pPr marL="0" indent="0">
              <a:buNone/>
            </a:pPr>
            <a:r>
              <a:rPr lang="fi-FI" sz="1400">
                <a:latin typeface="Calibri"/>
                <a:ea typeface="Calibri"/>
                <a:cs typeface="Calibri"/>
              </a:rPr>
              <a:t>Murrosiässä tunteet säätelevät tahtoa ja nuori tarvitsee tietoa haastavista tunteista. Häpeän tunne voi olla suurimmillaan, epäonnistuminen ja avuttomuus pelottavat. Nuoren ärtymys on tavallista, mutta sen taustalla on usein jokin muu kuin ensisilmäyksellä havaittava tunne, esimerkiksi turvattomuus tai epävarmuus. Tunnetaidot auttavat tyynnyttämään voimakkaita ja kuluttavia tunteita. Haastaviakin tunteita voidaan oppia sietämään ja toimimaan siten, että tunne helpottuu hallitusti ja itseä tai muita vahingoittamatta.</a:t>
            </a:r>
            <a:r>
              <a:rPr lang="fi-FI" sz="1400" b="1">
                <a:latin typeface="Calibri"/>
                <a:ea typeface="Calibri"/>
                <a:cs typeface="Calibri"/>
              </a:rPr>
              <a:t> Tärkeää olisi oppia, ettei tunteeseen tarvitse reagoida heti eikä toimenpiteisiin ryhtyä tunteen poistamiseksi. </a:t>
            </a:r>
            <a:r>
              <a:rPr lang="fi-FI" sz="1400">
                <a:latin typeface="Calibri"/>
                <a:ea typeface="Calibri"/>
                <a:cs typeface="Calibri"/>
              </a:rPr>
              <a:t>Mikään tunne ei kestä ikuisesti ja jo senkin ymmärtäminen tuo lohtua epämiellyttävän tunteen kourissa.</a:t>
            </a:r>
            <a:endParaRPr lang="fi-FI" sz="1400">
              <a:latin typeface="Aptos" panose="020B0004020202020204"/>
              <a:ea typeface="Calibri"/>
              <a:cs typeface="Calibri"/>
            </a:endParaRPr>
          </a:p>
          <a:p>
            <a:pPr marL="0" indent="0">
              <a:buNone/>
            </a:pPr>
            <a:r>
              <a:rPr lang="fi-FI" sz="1400">
                <a:latin typeface="Calibri"/>
                <a:ea typeface="Calibri"/>
                <a:cs typeface="Calibri"/>
              </a:rPr>
              <a:t> Aikuisen on tärkeää kertoa nuorelle, että suuretkin tunteet tasaantuvat ja menevät aikanaan ohi. Hengitys- ja tietoisuustaitoharjoitukset auttavat sietämään ja käsittelemään epämiellyttäviä tunteita. Hengitys kulkee aina ihmisen mukana, joten hengitysharjoitukset antavat mahdollisuuden rauhoittaa oma mieli ja keho milloin ja missä tahansa. Tunteiden aiheuttamaa kuormitusta voidaan purkaa myös tekemisen ja luovuuden kautta, kuten liikkumalla, kirjoittamalla tai musiikkia soittamalla/kuuntelemalla. Ihmisen ei ole kuitenkaan tarkoitus elää jatkuvan tyyneyden keskellä ilman suuria tunnekokemuksia. Jokainen meistä, ja erityisesti nuori, tarvitsee hyväksyvän ja avoimen ilmapiirin, jossa erilaiset tunteet kuuluvat elämään – muita kunnioittaen ja omia tunteita arvostaen. </a:t>
            </a:r>
            <a:endParaRPr lang="fi-FI" sz="1400"/>
          </a:p>
        </p:txBody>
      </p:sp>
      <p:sp>
        <p:nvSpPr>
          <p:cNvPr id="5" name="Tekstiruutu 4">
            <a:extLst>
              <a:ext uri="{FF2B5EF4-FFF2-40B4-BE49-F238E27FC236}">
                <a16:creationId xmlns:a16="http://schemas.microsoft.com/office/drawing/2014/main" id="{BEAB0732-D4AB-A625-0203-638F78526ED8}"/>
              </a:ext>
            </a:extLst>
          </p:cNvPr>
          <p:cNvSpPr txBox="1"/>
          <p:nvPr/>
        </p:nvSpPr>
        <p:spPr>
          <a:xfrm>
            <a:off x="9395398" y="6321129"/>
            <a:ext cx="240249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200"/>
              <a:t>Mieli ry, Hyvän mielen taitomerkit</a:t>
            </a:r>
          </a:p>
        </p:txBody>
      </p:sp>
    </p:spTree>
    <p:extLst>
      <p:ext uri="{BB962C8B-B14F-4D97-AF65-F5344CB8AC3E}">
        <p14:creationId xmlns:p14="http://schemas.microsoft.com/office/powerpoint/2010/main" val="1039692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20CC1E1-FED4-413B-AD1B-8267AB387A6F}"/>
              </a:ext>
            </a:extLst>
          </p:cNvPr>
          <p:cNvSpPr>
            <a:spLocks noGrp="1"/>
          </p:cNvSpPr>
          <p:nvPr>
            <p:ph type="title"/>
          </p:nvPr>
        </p:nvSpPr>
        <p:spPr>
          <a:xfrm>
            <a:off x="4553733" y="548464"/>
            <a:ext cx="6798541" cy="1174881"/>
          </a:xfrm>
        </p:spPr>
        <p:txBody>
          <a:bodyPr anchor="b">
            <a:normAutofit/>
          </a:bodyPr>
          <a:lstStyle/>
          <a:p>
            <a:r>
              <a:rPr lang="en-US" sz="4000">
                <a:ea typeface="+mj-lt"/>
                <a:cs typeface="+mj-lt"/>
              </a:rPr>
              <a:t>Aivojen kehitys nuoruudessa</a:t>
            </a:r>
            <a:endParaRPr lang="fi-FI" sz="4000">
              <a:ea typeface="+mj-lt"/>
              <a:cs typeface="+mj-lt"/>
            </a:endParaRPr>
          </a:p>
          <a:p>
            <a:endParaRPr lang="fi-FI" sz="4000"/>
          </a:p>
        </p:txBody>
      </p:sp>
      <p:pic>
        <p:nvPicPr>
          <p:cNvPr id="23" name="Picture 22">
            <a:extLst>
              <a:ext uri="{FF2B5EF4-FFF2-40B4-BE49-F238E27FC236}">
                <a16:creationId xmlns:a16="http://schemas.microsoft.com/office/drawing/2014/main" id="{CDDFAC88-6332-1E0E-D5AA-56679592325D}"/>
              </a:ext>
            </a:extLst>
          </p:cNvPr>
          <p:cNvPicPr>
            <a:picLocks noChangeAspect="1"/>
          </p:cNvPicPr>
          <p:nvPr/>
        </p:nvPicPr>
        <p:blipFill rotWithShape="1">
          <a:blip r:embed="rId2"/>
          <a:srcRect l="30746" r="36985" b="6250"/>
          <a:stretch/>
        </p:blipFill>
        <p:spPr>
          <a:xfrm>
            <a:off x="1" y="10"/>
            <a:ext cx="4196496" cy="6857990"/>
          </a:xfrm>
          <a:prstGeom prst="rect">
            <a:avLst/>
          </a:prstGeom>
          <a:effectLst/>
        </p:spPr>
      </p:pic>
      <p:sp>
        <p:nvSpPr>
          <p:cNvPr id="3" name="Sisällön paikkamerkki 2">
            <a:extLst>
              <a:ext uri="{FF2B5EF4-FFF2-40B4-BE49-F238E27FC236}">
                <a16:creationId xmlns:a16="http://schemas.microsoft.com/office/drawing/2014/main" id="{9836E9F8-7245-7E7F-EFB6-4517F5D22719}"/>
              </a:ext>
            </a:extLst>
          </p:cNvPr>
          <p:cNvSpPr>
            <a:spLocks noGrp="1"/>
          </p:cNvSpPr>
          <p:nvPr>
            <p:ph idx="1"/>
          </p:nvPr>
        </p:nvSpPr>
        <p:spPr>
          <a:xfrm>
            <a:off x="4553734" y="1580339"/>
            <a:ext cx="6798539" cy="3705217"/>
          </a:xfrm>
        </p:spPr>
        <p:txBody>
          <a:bodyPr vert="horz" lIns="91440" tIns="45720" rIns="91440" bIns="45720" rtlCol="0" anchor="t">
            <a:noAutofit/>
          </a:bodyPr>
          <a:lstStyle/>
          <a:p>
            <a:r>
              <a:rPr lang="fi-FI" sz="1200">
                <a:ea typeface="+mn-lt"/>
                <a:cs typeface="+mn-lt"/>
              </a:rPr>
              <a:t>Nuoruusiässä aivot kehittyvät voimakkaasti. Lopullisen rakenteensa ja toimintakykynsä ne saavuttavat noin </a:t>
            </a:r>
            <a:r>
              <a:rPr lang="fi-FI" sz="1200" b="1">
                <a:ea typeface="+mn-lt"/>
                <a:cs typeface="+mn-lt"/>
              </a:rPr>
              <a:t>25-vuotiaana</a:t>
            </a:r>
            <a:r>
              <a:rPr lang="fi-FI" sz="1200">
                <a:ea typeface="+mn-lt"/>
                <a:cs typeface="+mn-lt"/>
              </a:rPr>
              <a:t>. </a:t>
            </a:r>
            <a:r>
              <a:rPr lang="fi-FI" sz="1200" b="1">
                <a:ea typeface="+mn-lt"/>
                <a:cs typeface="+mn-lt"/>
              </a:rPr>
              <a:t>Etuotsalohkot saavuttavat kehityksensä huipun vasta noin 25-vuotiaana.</a:t>
            </a:r>
            <a:endParaRPr lang="fi-FI" sz="1200"/>
          </a:p>
          <a:p>
            <a:r>
              <a:rPr lang="fi-FI" sz="1200" b="1">
                <a:ea typeface="+mn-lt"/>
                <a:cs typeface="+mn-lt"/>
              </a:rPr>
              <a:t>Murrosiässä nuoren aivot tarvitsevat paljon harjoitusta.</a:t>
            </a:r>
            <a:r>
              <a:rPr lang="fi-FI" sz="1200">
                <a:ea typeface="+mn-lt"/>
                <a:cs typeface="+mn-lt"/>
              </a:rPr>
              <a:t> Aivojen “siivousoperaatiossa” tarpeettomat hermosoluyhteydet karsiutuvat pois ja </a:t>
            </a:r>
            <a:r>
              <a:rPr lang="fi-FI" sz="1200" b="1">
                <a:ea typeface="+mn-lt"/>
                <a:cs typeface="+mn-lt"/>
              </a:rPr>
              <a:t>tilaa saavat asiat, joita on harjoiteltu säännöllisesti ja usein.</a:t>
            </a:r>
            <a:endParaRPr lang="fi-FI" sz="1200" b="1"/>
          </a:p>
          <a:p>
            <a:r>
              <a:rPr lang="fi-FI" sz="1200">
                <a:ea typeface="+mn-lt"/>
                <a:cs typeface="+mn-lt"/>
              </a:rPr>
              <a:t>Etuotsalohkot ovat kuin aivojen lennonjohto, joka auttaa säätelemään toimintaa ja tunteita. Etuotsalohkojen yksi tärkeä tehtävä on hillitä impulsiivisuutta ja auttaa ajattelemaan myös tunnepitoisissa tilanteissa.</a:t>
            </a:r>
            <a:endParaRPr lang="fi-FI" sz="1200"/>
          </a:p>
          <a:p>
            <a:r>
              <a:rPr lang="fi-FI" sz="1200">
                <a:ea typeface="+mn-lt"/>
                <a:cs typeface="+mn-lt"/>
              </a:rPr>
              <a:t>Nuorella etuotsalohkojen kypsyminen on kesken ja siten myös kyky säädellä omia tunteita ja toimintaa on vaillinainen.</a:t>
            </a:r>
            <a:r>
              <a:rPr lang="fi-FI" sz="1200">
                <a:latin typeface="Aptos"/>
                <a:ea typeface="+mn-lt"/>
                <a:cs typeface="Arial"/>
              </a:rPr>
              <a:t> Tämä voi näkyä tunteiden kuumenemisena, itsehillinnän vaikeutena ja keskittymisen haasteina. </a:t>
            </a:r>
            <a:endParaRPr lang="en-US" sz="1200">
              <a:latin typeface="Aptos"/>
              <a:ea typeface="+mn-lt"/>
              <a:cs typeface="Arial"/>
            </a:endParaRPr>
          </a:p>
          <a:p>
            <a:r>
              <a:rPr lang="fi-FI" sz="1200">
                <a:ea typeface="+mn-lt"/>
                <a:cs typeface="Arial"/>
              </a:rPr>
              <a:t>Nuoren voimakkaita tunnereaktioita selittää osin se, että aivojen </a:t>
            </a:r>
            <a:r>
              <a:rPr lang="fi-FI" sz="1200" b="1">
                <a:ea typeface="+mn-lt"/>
                <a:cs typeface="Arial"/>
              </a:rPr>
              <a:t>mantelitumake, jossa tunteet syntyvät, kehittyy aiemmin kuin tunteiden säätelystä vastaavat etuotsalohkot.</a:t>
            </a:r>
            <a:endParaRPr lang="fi-FI" sz="1200">
              <a:ea typeface="+mn-lt"/>
              <a:cs typeface="Arial"/>
            </a:endParaRPr>
          </a:p>
          <a:p>
            <a:r>
              <a:rPr lang="fi-FI" sz="1200" b="1">
                <a:ea typeface="+mn-lt"/>
                <a:cs typeface="+mn-lt"/>
              </a:rPr>
              <a:t>Nuoren aivot tavoittelevat nopeaa mielihyvää ja palkintoa</a:t>
            </a:r>
            <a:r>
              <a:rPr lang="fi-FI" sz="1200">
                <a:ea typeface="+mn-lt"/>
                <a:cs typeface="+mn-lt"/>
              </a:rPr>
              <a:t>.</a:t>
            </a:r>
            <a:r>
              <a:rPr lang="fi-FI" sz="1200" b="1">
                <a:ea typeface="+mn-lt"/>
                <a:cs typeface="+mn-lt"/>
              </a:rPr>
              <a:t> Nuoruudessa aivojen palkkiojärjestelmät kehittyvät nopeasti.</a:t>
            </a:r>
            <a:r>
              <a:rPr lang="fi-FI" sz="1200">
                <a:ea typeface="+mn-lt"/>
                <a:cs typeface="+mn-lt"/>
              </a:rPr>
              <a:t> Samaan aikaan kuitenkin aivojen säätelytoiminnot ovat vielä keskeneräiset, jotta nuori pystyisi aina käyttämään riittävää harkintaa tunnepitoisissa tai voimakasta mielihyvää tuottavissa tilanteissa.   Nuori on altis riskikäyttäytymiselle, koska käyttäytymistä ohjaavat ja säätelevät aivoalueet ovat vielä keskeneräiset.</a:t>
            </a:r>
            <a:endParaRPr lang="fi-FI" sz="1200"/>
          </a:p>
          <a:p>
            <a:r>
              <a:rPr lang="fi-FI" sz="1200">
                <a:ea typeface="+mn-lt"/>
                <a:cs typeface="+mn-lt"/>
              </a:rPr>
              <a:t>Nuori tarvitsee aikuisen apua tunteidensa ja käyttäytymisensä säätelemiseen.</a:t>
            </a:r>
            <a:endParaRPr lang="fi-FI" sz="1200"/>
          </a:p>
          <a:p>
            <a:r>
              <a:rPr lang="fi-FI" sz="1200" b="1">
                <a:ea typeface="+mn-lt"/>
                <a:cs typeface="+mn-lt"/>
              </a:rPr>
              <a:t>Nuoren aivoja on tärkeä suojella riittävällä unella ja terveellisellä ravinnolla. Aivot tarvitsevat suojaa myös päihteiltä ja stressiltä.</a:t>
            </a:r>
            <a:endParaRPr lang="fi-FI" sz="1200" b="1"/>
          </a:p>
          <a:p>
            <a:endParaRPr lang="fi-FI" sz="1400" b="1"/>
          </a:p>
        </p:txBody>
      </p:sp>
      <p:sp>
        <p:nvSpPr>
          <p:cNvPr id="4" name="Tekstiruutu 3">
            <a:extLst>
              <a:ext uri="{FF2B5EF4-FFF2-40B4-BE49-F238E27FC236}">
                <a16:creationId xmlns:a16="http://schemas.microsoft.com/office/drawing/2014/main" id="{8AA04515-78F4-E81F-7DE0-5831B56EB332}"/>
              </a:ext>
            </a:extLst>
          </p:cNvPr>
          <p:cNvSpPr txBox="1"/>
          <p:nvPr/>
        </p:nvSpPr>
        <p:spPr>
          <a:xfrm>
            <a:off x="10417629" y="6422571"/>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200"/>
              <a:t>www.mll.fi</a:t>
            </a:r>
            <a:endParaRPr lang="fi-FI"/>
          </a:p>
        </p:txBody>
      </p:sp>
    </p:spTree>
    <p:extLst>
      <p:ext uri="{BB962C8B-B14F-4D97-AF65-F5344CB8AC3E}">
        <p14:creationId xmlns:p14="http://schemas.microsoft.com/office/powerpoint/2010/main" val="397151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0E4F9A5-D91A-1795-C692-F531865E2634}"/>
              </a:ext>
            </a:extLst>
          </p:cNvPr>
          <p:cNvSpPr>
            <a:spLocks noGrp="1"/>
          </p:cNvSpPr>
          <p:nvPr>
            <p:ph type="ctrTitle"/>
          </p:nvPr>
        </p:nvSpPr>
        <p:spPr/>
        <p:txBody>
          <a:bodyPr/>
          <a:lstStyle/>
          <a:p>
            <a:r>
              <a:rPr lang="fi-FI">
                <a:ea typeface="Calibri Light"/>
                <a:cs typeface="Calibri Light"/>
              </a:rPr>
              <a:t>Mielitunti</a:t>
            </a:r>
            <a:br>
              <a:rPr lang="fi-FI">
                <a:ea typeface="Calibri Light"/>
                <a:cs typeface="Calibri Light"/>
              </a:rPr>
            </a:br>
            <a:r>
              <a:rPr lang="fi-FI">
                <a:ea typeface="Calibri Light"/>
                <a:cs typeface="Calibri Light"/>
              </a:rPr>
              <a:t>nuoruus ja tunteet</a:t>
            </a:r>
          </a:p>
        </p:txBody>
      </p:sp>
      <p:sp>
        <p:nvSpPr>
          <p:cNvPr id="8" name="Alaotsikko 7">
            <a:extLst>
              <a:ext uri="{FF2B5EF4-FFF2-40B4-BE49-F238E27FC236}">
                <a16:creationId xmlns:a16="http://schemas.microsoft.com/office/drawing/2014/main" id="{34AE3509-7B0B-017F-1631-47027839A814}"/>
              </a:ext>
            </a:extLst>
          </p:cNvPr>
          <p:cNvSpPr>
            <a:spLocks noGrp="1"/>
          </p:cNvSpPr>
          <p:nvPr>
            <p:ph type="subTitle" idx="1"/>
          </p:nvPr>
        </p:nvSpPr>
        <p:spPr>
          <a:xfrm>
            <a:off x="1524000" y="4037467"/>
            <a:ext cx="9144000" cy="1655762"/>
          </a:xfrm>
        </p:spPr>
        <p:txBody>
          <a:bodyPr vert="horz" lIns="91440" tIns="45720" rIns="91440" bIns="45720" rtlCol="0" anchor="t">
            <a:normAutofit/>
          </a:bodyPr>
          <a:lstStyle/>
          <a:p>
            <a:r>
              <a:rPr lang="fi-FI">
                <a:ea typeface="Calibri"/>
                <a:cs typeface="Calibri"/>
              </a:rPr>
              <a:t>Tällä tunnilla harjoitellaan tunteiden tunnistamista ja nimeämistä, puhutaan tunteiden merkityksestä ja tunnetaidoista.</a:t>
            </a:r>
          </a:p>
        </p:txBody>
      </p:sp>
    </p:spTree>
    <p:extLst>
      <p:ext uri="{BB962C8B-B14F-4D97-AF65-F5344CB8AC3E}">
        <p14:creationId xmlns:p14="http://schemas.microsoft.com/office/powerpoint/2010/main" val="2952285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A1488D-CF0D-C556-2082-5C24866F9C91}"/>
              </a:ext>
            </a:extLst>
          </p:cNvPr>
          <p:cNvSpPr>
            <a:spLocks noGrp="1"/>
          </p:cNvSpPr>
          <p:nvPr>
            <p:ph type="title"/>
          </p:nvPr>
        </p:nvSpPr>
        <p:spPr>
          <a:xfrm>
            <a:off x="838200" y="365125"/>
            <a:ext cx="10515600" cy="915256"/>
          </a:xfrm>
        </p:spPr>
        <p:txBody>
          <a:bodyPr>
            <a:normAutofit/>
          </a:bodyPr>
          <a:lstStyle/>
          <a:p>
            <a:r>
              <a:rPr lang="fi-FI" sz="4000" b="1">
                <a:ea typeface="Calibri Light"/>
                <a:cs typeface="Calibri Light"/>
              </a:rPr>
              <a:t>Ketä kiinnostaa jotkut tunteet?</a:t>
            </a:r>
            <a:endParaRPr lang="fi-FI" sz="4000" b="1"/>
          </a:p>
        </p:txBody>
      </p:sp>
      <p:sp>
        <p:nvSpPr>
          <p:cNvPr id="3" name="Sisällön paikkamerkki 2">
            <a:extLst>
              <a:ext uri="{FF2B5EF4-FFF2-40B4-BE49-F238E27FC236}">
                <a16:creationId xmlns:a16="http://schemas.microsoft.com/office/drawing/2014/main" id="{85898C5B-B674-1466-6654-F0BB5480B596}"/>
              </a:ext>
            </a:extLst>
          </p:cNvPr>
          <p:cNvSpPr>
            <a:spLocks noGrp="1"/>
          </p:cNvSpPr>
          <p:nvPr>
            <p:ph idx="1"/>
          </p:nvPr>
        </p:nvSpPr>
        <p:spPr>
          <a:xfrm>
            <a:off x="314325" y="1386205"/>
            <a:ext cx="7311537" cy="4838383"/>
          </a:xfrm>
        </p:spPr>
        <p:txBody>
          <a:bodyPr vert="horz" lIns="91440" tIns="45720" rIns="91440" bIns="45720" rtlCol="0" anchor="t">
            <a:normAutofit lnSpcReduction="10000"/>
          </a:bodyPr>
          <a:lstStyle/>
          <a:p>
            <a:pPr marL="0" indent="0">
              <a:buNone/>
            </a:pPr>
            <a:r>
              <a:rPr lang="fi-FI" sz="1600">
                <a:ea typeface="Calibri" panose="020F0502020204030204"/>
                <a:cs typeface="Calibri" panose="020F0502020204030204"/>
              </a:rPr>
              <a:t>Aiheeseen virittävä video: </a:t>
            </a:r>
            <a:r>
              <a:rPr lang="fi-FI" sz="1500">
                <a:ea typeface="Calibri" panose="020F0502020204030204"/>
                <a:cs typeface="Calibri" panose="020F0502020204030204"/>
                <a:hlinkClick r:id="rId2"/>
              </a:rPr>
              <a:t>Hellurei ja helkkarin tunteet (youtube.com)</a:t>
            </a:r>
            <a:r>
              <a:rPr lang="fi-FI" sz="1500">
                <a:ea typeface="Calibri" panose="020F0502020204030204"/>
                <a:cs typeface="Calibri" panose="020F0502020204030204"/>
              </a:rPr>
              <a:t> (2:27) </a:t>
            </a:r>
          </a:p>
          <a:p>
            <a:pPr>
              <a:buFont typeface="Arial"/>
              <a:buChar char="•"/>
            </a:pPr>
            <a:r>
              <a:rPr lang="fi-FI" sz="1600">
                <a:ea typeface="Calibri" panose="020F0502020204030204"/>
                <a:cs typeface="Calibri" panose="020F0502020204030204"/>
              </a:rPr>
              <a:t>Tunteiden tarkoitus saada meidät pois vaarasta ja mielipahasta kohti turvaa ja mielihyvää</a:t>
            </a:r>
            <a:endParaRPr lang="fi-FI"/>
          </a:p>
          <a:p>
            <a:pPr>
              <a:buFont typeface="Arial"/>
              <a:buChar char="•"/>
            </a:pPr>
            <a:r>
              <a:rPr lang="fi-FI" sz="1600">
                <a:ea typeface="Calibri" panose="020F0502020204030204"/>
                <a:cs typeface="Calibri" panose="020F0502020204030204"/>
              </a:rPr>
              <a:t>Ne on tarkoitettu suojaksemme, jotta selviydymme eri tilanteista</a:t>
            </a:r>
          </a:p>
          <a:p>
            <a:pPr>
              <a:buFont typeface="Arial"/>
              <a:buChar char="•"/>
            </a:pPr>
            <a:r>
              <a:rPr lang="fi-FI" sz="1600">
                <a:ea typeface="Calibri" panose="020F0502020204030204"/>
                <a:cs typeface="Calibri" panose="020F0502020204030204"/>
              </a:rPr>
              <a:t>Tunteet antavat viestin siitä mitä tarvitsemme – niin tiedämme miten meidän tulee tilanteessa toimia.</a:t>
            </a:r>
          </a:p>
          <a:p>
            <a:pPr>
              <a:buFont typeface="Arial"/>
              <a:buChar char="•"/>
            </a:pPr>
            <a:r>
              <a:rPr lang="fi-FI" sz="1600" b="1">
                <a:ea typeface="Calibri" panose="020F0502020204030204"/>
                <a:cs typeface="Calibri" panose="020F0502020204030204"/>
              </a:rPr>
              <a:t>Mitä vahvempi tunne – sitä tärkeämpi sinulle on asia</a:t>
            </a:r>
            <a:r>
              <a:rPr lang="fi-FI" sz="1600">
                <a:ea typeface="Calibri" panose="020F0502020204030204"/>
                <a:cs typeface="Calibri" panose="020F0502020204030204"/>
              </a:rPr>
              <a:t>, johon se liittyy – ja sitä voimakkaampi tarpeesi sen alla</a:t>
            </a:r>
          </a:p>
          <a:p>
            <a:pPr>
              <a:buFont typeface="Arial"/>
              <a:buChar char="•"/>
            </a:pPr>
            <a:r>
              <a:rPr lang="fi-FI" sz="1600">
                <a:ea typeface="Calibri" panose="020F0502020204030204"/>
                <a:cs typeface="Calibri" panose="020F0502020204030204"/>
              </a:rPr>
              <a:t>Tunteet ovat ystäviäsi, vaikkei aina siltä tunnu – ne auttavat valitsemaan toimintasi tarkoituksenmukaisesti niin, että hyvinvointisi lisääntyy</a:t>
            </a:r>
          </a:p>
          <a:p>
            <a:pPr>
              <a:buFont typeface="Arial"/>
              <a:buChar char="•"/>
            </a:pPr>
            <a:r>
              <a:rPr lang="fi-FI" sz="1600">
                <a:ea typeface="Calibri" panose="020F0502020204030204"/>
                <a:cs typeface="Calibri" panose="020F0502020204030204"/>
              </a:rPr>
              <a:t>Hyvinvointi tarkoittaa sitä, että sinulla itselläsi on hyvä olla, mutta myös sitä että läheisilläsi on hyvä olla. Onnellisimpia ovat ihmiset, jotka edistävät jollakin tavalla toisten hyvinvointia!</a:t>
            </a:r>
          </a:p>
          <a:p>
            <a:pPr>
              <a:buFont typeface="Arial"/>
              <a:buChar char="•"/>
            </a:pPr>
            <a:r>
              <a:rPr lang="fi-FI" sz="1600" b="1">
                <a:ea typeface="Calibri" panose="020F0502020204030204"/>
                <a:cs typeface="Calibri" panose="020F0502020204030204"/>
              </a:rPr>
              <a:t>Tunteiden kautta koemme yhteyttä toisiin ihmisiin, kaikki maailman ihmiset kokevat samanlaisia tunteita. Voimme samaistua toistemme tunteisiin, kokea ymmärrystä ja myötätuntoa toisiamme kohtaan.</a:t>
            </a:r>
            <a:endParaRPr lang="fi-FI" sz="1600">
              <a:ea typeface="Calibri" panose="020F0502020204030204"/>
              <a:cs typeface="Calibri" panose="020F0502020204030204"/>
            </a:endParaRPr>
          </a:p>
          <a:p>
            <a:pPr>
              <a:buFont typeface="Arial"/>
              <a:buChar char="•"/>
            </a:pPr>
            <a:r>
              <a:rPr lang="fi-FI" sz="1600">
                <a:ea typeface="Calibri" panose="020F0502020204030204"/>
                <a:cs typeface="Calibri" panose="020F0502020204030204"/>
              </a:rPr>
              <a:t>Mahdollisuus kokea yhteyttä, kokea arvostusta ja läheisyyttä – meillä on hyvä olla yhdessä</a:t>
            </a:r>
          </a:p>
          <a:p>
            <a:pPr marL="0" indent="0">
              <a:buNone/>
            </a:pPr>
            <a:endParaRPr lang="fi-FI">
              <a:ea typeface="Calibri" panose="020F0502020204030204"/>
              <a:cs typeface="Calibri" panose="020F0502020204030204"/>
            </a:endParaRPr>
          </a:p>
        </p:txBody>
      </p:sp>
      <p:pic>
        <p:nvPicPr>
          <p:cNvPr id="4" name="Kuva 3" descr="Nopat ja kasvon lausekkeet">
            <a:extLst>
              <a:ext uri="{FF2B5EF4-FFF2-40B4-BE49-F238E27FC236}">
                <a16:creationId xmlns:a16="http://schemas.microsoft.com/office/drawing/2014/main" id="{AEE6E839-DE51-0081-B027-BD101F5645D5}"/>
              </a:ext>
            </a:extLst>
          </p:cNvPr>
          <p:cNvPicPr>
            <a:picLocks noChangeAspect="1"/>
          </p:cNvPicPr>
          <p:nvPr/>
        </p:nvPicPr>
        <p:blipFill>
          <a:blip r:embed="rId3"/>
          <a:stretch>
            <a:fillRect/>
          </a:stretch>
        </p:blipFill>
        <p:spPr>
          <a:xfrm>
            <a:off x="7851530" y="2231781"/>
            <a:ext cx="3997570" cy="2684585"/>
          </a:xfrm>
          <a:prstGeom prst="rect">
            <a:avLst/>
          </a:prstGeom>
        </p:spPr>
      </p:pic>
      <p:sp>
        <p:nvSpPr>
          <p:cNvPr id="5" name="Tekstiruutu 4">
            <a:extLst>
              <a:ext uri="{FF2B5EF4-FFF2-40B4-BE49-F238E27FC236}">
                <a16:creationId xmlns:a16="http://schemas.microsoft.com/office/drawing/2014/main" id="{64A1FB84-010D-7ABD-B410-808437180388}"/>
              </a:ext>
            </a:extLst>
          </p:cNvPr>
          <p:cNvSpPr txBox="1"/>
          <p:nvPr/>
        </p:nvSpPr>
        <p:spPr>
          <a:xfrm>
            <a:off x="5105400" y="622935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200"/>
              <a:t>  (Jääskinen &amp; Pelliccioni 2017, 14, 19)</a:t>
            </a:r>
            <a:endParaRPr lang="fi-FI"/>
          </a:p>
        </p:txBody>
      </p:sp>
    </p:spTree>
    <p:extLst>
      <p:ext uri="{BB962C8B-B14F-4D97-AF65-F5344CB8AC3E}">
        <p14:creationId xmlns:p14="http://schemas.microsoft.com/office/powerpoint/2010/main" val="344474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7239FD-2A9E-0417-E4E0-2A348964A39D}"/>
              </a:ext>
            </a:extLst>
          </p:cNvPr>
          <p:cNvSpPr>
            <a:spLocks noGrp="1"/>
          </p:cNvSpPr>
          <p:nvPr>
            <p:ph type="title"/>
          </p:nvPr>
        </p:nvSpPr>
        <p:spPr/>
        <p:txBody>
          <a:bodyPr/>
          <a:lstStyle/>
          <a:p>
            <a:r>
              <a:rPr lang="fi-FI">
                <a:ea typeface="Calibri Light"/>
                <a:cs typeface="Calibri Light"/>
              </a:rPr>
              <a:t>Virittäytymisharjoite</a:t>
            </a:r>
          </a:p>
        </p:txBody>
      </p:sp>
      <p:sp>
        <p:nvSpPr>
          <p:cNvPr id="3" name="Sisällön paikkamerkki 2">
            <a:extLst>
              <a:ext uri="{FF2B5EF4-FFF2-40B4-BE49-F238E27FC236}">
                <a16:creationId xmlns:a16="http://schemas.microsoft.com/office/drawing/2014/main" id="{3D11A867-25B4-4B4F-1AEC-44A587DD8363}"/>
              </a:ext>
            </a:extLst>
          </p:cNvPr>
          <p:cNvSpPr>
            <a:spLocks noGrp="1"/>
          </p:cNvSpPr>
          <p:nvPr>
            <p:ph idx="1"/>
          </p:nvPr>
        </p:nvSpPr>
        <p:spPr/>
        <p:txBody>
          <a:bodyPr vert="horz" lIns="91440" tIns="45720" rIns="91440" bIns="45720" rtlCol="0" anchor="t">
            <a:normAutofit/>
          </a:bodyPr>
          <a:lstStyle/>
          <a:p>
            <a:pPr marL="0" indent="0">
              <a:buNone/>
            </a:pPr>
            <a:r>
              <a:rPr lang="fi-FI" sz="1600">
                <a:latin typeface="Calibri"/>
                <a:ea typeface="Calibri"/>
                <a:cs typeface="Times New Roman"/>
              </a:rPr>
              <a:t>KATSEET KOHTAAVAT</a:t>
            </a:r>
            <a:endParaRPr lang="fi-FI" sz="1600">
              <a:latin typeface="Calibri"/>
              <a:ea typeface="Calibri"/>
              <a:cs typeface="Calibri" panose="020F0502020204030204"/>
            </a:endParaRPr>
          </a:p>
          <a:p>
            <a:pPr marL="0" indent="0">
              <a:buNone/>
            </a:pPr>
            <a:r>
              <a:rPr lang="fi-FI" sz="1600">
                <a:latin typeface="Calibri"/>
                <a:ea typeface="Calibri"/>
                <a:cs typeface="Times New Roman"/>
              </a:rPr>
              <a:t>Pyydä oppilaita seisomaan piirissä. Ohjaa oppilaita katsomaan vasemmalla puolellaan olevaa. Sen jälkeen pyydä siirtämään katse seuraavaan, ja taas seuraavaan, ja niin edelleen. Katseen pitää pysähtyä hetkeksi järjestyksessä jokaiseen piirissä olevaan. Jos kaksi ihmistä huomaa katsovansa toisiaan silmiin, he nyökkäävät toisilleen ja vaihtavat hiljaa keskenään paikkoja. Uudella paikalla katsotaan taas ensin vasemmalla puolella olevaa jne. Harjoitteen aikana ei puhuta. Opettajan on hyvä itsekin osallistua harjoitukseen. </a:t>
            </a:r>
            <a:endParaRPr lang="fi-FI" sz="1600">
              <a:latin typeface="Calibri"/>
              <a:ea typeface="Calibri"/>
              <a:cs typeface="Calibri"/>
            </a:endParaRPr>
          </a:p>
          <a:p>
            <a:pPr marL="0" indent="0">
              <a:buNone/>
            </a:pPr>
            <a:r>
              <a:rPr lang="fi-FI" sz="1600">
                <a:latin typeface="Calibri"/>
                <a:ea typeface="Calibri"/>
                <a:cs typeface="Times New Roman"/>
              </a:rPr>
              <a:t>Lopuksi keskustellaan, miltä harjoitus heistä tuntui. Oliko helppoa katsoa toisia silmiin? Mitkä asiat vaikuttavat siihen, onko helppoa vai vaikeaa katsoa toisia silmiin?</a:t>
            </a:r>
            <a:endParaRPr lang="fi-FI" sz="1600">
              <a:latin typeface="Calibri"/>
              <a:ea typeface="Calibri"/>
              <a:cs typeface="Calibri"/>
            </a:endParaRPr>
          </a:p>
          <a:p>
            <a:pPr marL="0" indent="0">
              <a:buNone/>
            </a:pPr>
            <a:endParaRPr lang="fi-FI">
              <a:ea typeface="Calibri"/>
              <a:cs typeface="Calibri"/>
            </a:endParaRPr>
          </a:p>
        </p:txBody>
      </p:sp>
      <p:sp>
        <p:nvSpPr>
          <p:cNvPr id="4" name="Tekstiruutu 3">
            <a:extLst>
              <a:ext uri="{FF2B5EF4-FFF2-40B4-BE49-F238E27FC236}">
                <a16:creationId xmlns:a16="http://schemas.microsoft.com/office/drawing/2014/main" id="{ABA5F632-5E75-10D9-1F54-7D6E285AD3B0}"/>
              </a:ext>
            </a:extLst>
          </p:cNvPr>
          <p:cNvSpPr txBox="1"/>
          <p:nvPr/>
        </p:nvSpPr>
        <p:spPr>
          <a:xfrm>
            <a:off x="7702391" y="5337968"/>
            <a:ext cx="448818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ea typeface="+mn-lt"/>
                <a:cs typeface="+mn-lt"/>
                <a:hlinkClick r:id="rId2"/>
              </a:rPr>
              <a:t>Harjoituksia (elavaoppiminen.blogspot.com)</a:t>
            </a:r>
            <a:endParaRPr lang="fi-FI" sz="1400"/>
          </a:p>
        </p:txBody>
      </p:sp>
    </p:spTree>
    <p:extLst>
      <p:ext uri="{BB962C8B-B14F-4D97-AF65-F5344CB8AC3E}">
        <p14:creationId xmlns:p14="http://schemas.microsoft.com/office/powerpoint/2010/main" val="1706991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97A7-E2F2-934A-02F3-4816E8E32140}"/>
              </a:ext>
            </a:extLst>
          </p:cNvPr>
          <p:cNvSpPr>
            <a:spLocks noGrp="1"/>
          </p:cNvSpPr>
          <p:nvPr>
            <p:ph type="title"/>
          </p:nvPr>
        </p:nvSpPr>
        <p:spPr/>
        <p:txBody>
          <a:bodyPr/>
          <a:lstStyle/>
          <a:p>
            <a:r>
              <a:rPr lang="en-US" err="1">
                <a:ea typeface="Calibri Light"/>
                <a:cs typeface="Calibri Light"/>
              </a:rPr>
              <a:t>Harjoitus</a:t>
            </a:r>
            <a:r>
              <a:rPr lang="en-US">
                <a:ea typeface="Calibri Light"/>
                <a:cs typeface="Calibri Light"/>
              </a:rPr>
              <a:t>: </a:t>
            </a:r>
            <a:r>
              <a:rPr lang="en-US" err="1">
                <a:ea typeface="Calibri Light"/>
                <a:cs typeface="Calibri Light"/>
              </a:rPr>
              <a:t>Miltä</a:t>
            </a:r>
            <a:r>
              <a:rPr lang="en-US">
                <a:ea typeface="Calibri Light"/>
                <a:cs typeface="Calibri Light"/>
              </a:rPr>
              <a:t> </a:t>
            </a:r>
            <a:r>
              <a:rPr lang="en-US" err="1">
                <a:ea typeface="Calibri Light"/>
                <a:cs typeface="Calibri Light"/>
              </a:rPr>
              <a:t>tänään</a:t>
            </a:r>
            <a:r>
              <a:rPr lang="en-US">
                <a:ea typeface="Calibri Light"/>
                <a:cs typeface="Calibri Light"/>
              </a:rPr>
              <a:t> </a:t>
            </a:r>
            <a:r>
              <a:rPr lang="en-US" err="1">
                <a:ea typeface="Calibri Light"/>
                <a:cs typeface="Calibri Light"/>
              </a:rPr>
              <a:t>tuntuu</a:t>
            </a:r>
            <a:r>
              <a:rPr lang="en-US">
                <a:ea typeface="Calibri Light"/>
                <a:cs typeface="Calibri Light"/>
              </a:rPr>
              <a:t>?</a:t>
            </a:r>
            <a:endParaRPr lang="en-US"/>
          </a:p>
        </p:txBody>
      </p:sp>
      <p:sp>
        <p:nvSpPr>
          <p:cNvPr id="3" name="Content Placeholder 2">
            <a:extLst>
              <a:ext uri="{FF2B5EF4-FFF2-40B4-BE49-F238E27FC236}">
                <a16:creationId xmlns:a16="http://schemas.microsoft.com/office/drawing/2014/main" id="{41B7E8E8-9887-216B-CAB0-C3718C86E24F}"/>
              </a:ext>
            </a:extLst>
          </p:cNvPr>
          <p:cNvSpPr>
            <a:spLocks noGrp="1"/>
          </p:cNvSpPr>
          <p:nvPr>
            <p:ph idx="1"/>
          </p:nvPr>
        </p:nvSpPr>
        <p:spPr>
          <a:xfrm>
            <a:off x="513080" y="1856105"/>
            <a:ext cx="5049520" cy="4351338"/>
          </a:xfrm>
        </p:spPr>
        <p:txBody>
          <a:bodyPr vert="horz" lIns="91440" tIns="45720" rIns="91440" bIns="45720" rtlCol="0" anchor="t">
            <a:normAutofit/>
          </a:bodyPr>
          <a:lstStyle/>
          <a:p>
            <a:pPr marL="0" indent="0">
              <a:buNone/>
            </a:pPr>
            <a:r>
              <a:rPr lang="en-US" sz="2400" err="1">
                <a:ea typeface="Calibri" panose="020F0502020204030204"/>
                <a:cs typeface="Calibri" panose="020F0502020204030204"/>
              </a:rPr>
              <a:t>Pyydä</a:t>
            </a:r>
            <a:r>
              <a:rPr lang="en-US" sz="2400">
                <a:ea typeface="Calibri" panose="020F0502020204030204"/>
                <a:cs typeface="Calibri" panose="020F0502020204030204"/>
              </a:rPr>
              <a:t> </a:t>
            </a:r>
            <a:r>
              <a:rPr lang="en-US" sz="2400" err="1">
                <a:ea typeface="Calibri" panose="020F0502020204030204"/>
                <a:cs typeface="Calibri" panose="020F0502020204030204"/>
              </a:rPr>
              <a:t>oppilaita</a:t>
            </a:r>
            <a:r>
              <a:rPr lang="en-US" sz="2400">
                <a:ea typeface="Calibri" panose="020F0502020204030204"/>
                <a:cs typeface="Calibri" panose="020F0502020204030204"/>
              </a:rPr>
              <a:t> </a:t>
            </a:r>
            <a:r>
              <a:rPr lang="en-US" sz="2400" err="1">
                <a:ea typeface="Calibri" panose="020F0502020204030204"/>
                <a:cs typeface="Calibri" panose="020F0502020204030204"/>
              </a:rPr>
              <a:t>sulkemaan</a:t>
            </a:r>
            <a:r>
              <a:rPr lang="en-US" sz="2400">
                <a:ea typeface="Calibri" panose="020F0502020204030204"/>
                <a:cs typeface="Calibri" panose="020F0502020204030204"/>
              </a:rPr>
              <a:t> </a:t>
            </a:r>
            <a:r>
              <a:rPr lang="en-US" sz="2400" err="1">
                <a:ea typeface="Calibri" panose="020F0502020204030204"/>
                <a:cs typeface="Calibri" panose="020F0502020204030204"/>
              </a:rPr>
              <a:t>silmänsä</a:t>
            </a:r>
            <a:r>
              <a:rPr lang="en-US" sz="2400">
                <a:ea typeface="Calibri" panose="020F0502020204030204"/>
                <a:cs typeface="Calibri" panose="020F0502020204030204"/>
              </a:rPr>
              <a:t> ja </a:t>
            </a:r>
            <a:r>
              <a:rPr lang="en-US" sz="2400" err="1">
                <a:ea typeface="Calibri" panose="020F0502020204030204"/>
                <a:cs typeface="Calibri" panose="020F0502020204030204"/>
              </a:rPr>
              <a:t>hengittämään</a:t>
            </a:r>
            <a:r>
              <a:rPr lang="en-US" sz="2400">
                <a:ea typeface="Calibri" panose="020F0502020204030204"/>
                <a:cs typeface="Calibri" panose="020F0502020204030204"/>
              </a:rPr>
              <a:t> </a:t>
            </a:r>
            <a:r>
              <a:rPr lang="en-US" sz="2400" err="1">
                <a:ea typeface="Calibri" panose="020F0502020204030204"/>
                <a:cs typeface="Calibri" panose="020F0502020204030204"/>
              </a:rPr>
              <a:t>rauhallisesti</a:t>
            </a:r>
            <a:r>
              <a:rPr lang="en-US" sz="2400">
                <a:ea typeface="Calibri" panose="020F0502020204030204"/>
                <a:cs typeface="Calibri" panose="020F0502020204030204"/>
              </a:rPr>
              <a:t>. </a:t>
            </a:r>
            <a:endParaRPr lang="en-US"/>
          </a:p>
          <a:p>
            <a:pPr marL="0" indent="0">
              <a:buNone/>
            </a:pPr>
            <a:r>
              <a:rPr lang="en-US" sz="2400" err="1">
                <a:ea typeface="Calibri" panose="020F0502020204030204"/>
                <a:cs typeface="Calibri" panose="020F0502020204030204"/>
              </a:rPr>
              <a:t>Luettele</a:t>
            </a:r>
            <a:r>
              <a:rPr lang="en-US" sz="2400">
                <a:ea typeface="Calibri" panose="020F0502020204030204"/>
                <a:cs typeface="Calibri" panose="020F0502020204030204"/>
              </a:rPr>
              <a:t> </a:t>
            </a:r>
            <a:r>
              <a:rPr lang="en-US" sz="2400" err="1">
                <a:ea typeface="Calibri" panose="020F0502020204030204"/>
                <a:cs typeface="Calibri" panose="020F0502020204030204"/>
              </a:rPr>
              <a:t>sitten</a:t>
            </a:r>
            <a:r>
              <a:rPr lang="en-US" sz="2400">
                <a:ea typeface="Calibri" panose="020F0502020204030204"/>
                <a:cs typeface="Calibri" panose="020F0502020204030204"/>
              </a:rPr>
              <a:t> </a:t>
            </a:r>
            <a:r>
              <a:rPr lang="en-US" sz="2400" err="1">
                <a:ea typeface="Calibri" panose="020F0502020204030204"/>
                <a:cs typeface="Calibri" panose="020F0502020204030204"/>
              </a:rPr>
              <a:t>seuraavat</a:t>
            </a:r>
            <a:r>
              <a:rPr lang="en-US" sz="2400">
                <a:ea typeface="Calibri" panose="020F0502020204030204"/>
                <a:cs typeface="Calibri" panose="020F0502020204030204"/>
              </a:rPr>
              <a:t> </a:t>
            </a:r>
            <a:r>
              <a:rPr lang="en-US" sz="2400" err="1">
                <a:ea typeface="Calibri" panose="020F0502020204030204"/>
                <a:cs typeface="Calibri" panose="020F0502020204030204"/>
              </a:rPr>
              <a:t>väittämät</a:t>
            </a:r>
            <a:r>
              <a:rPr lang="en-US" sz="2400">
                <a:ea typeface="Calibri" panose="020F0502020204030204"/>
                <a:cs typeface="Calibri" panose="020F0502020204030204"/>
              </a:rPr>
              <a:t> </a:t>
            </a:r>
            <a:r>
              <a:rPr lang="en-US" sz="2400" err="1">
                <a:ea typeface="Calibri" panose="020F0502020204030204"/>
                <a:cs typeface="Calibri" panose="020F0502020204030204"/>
              </a:rPr>
              <a:t>yksitellen</a:t>
            </a:r>
            <a:r>
              <a:rPr lang="en-US" sz="2400">
                <a:ea typeface="Calibri" panose="020F0502020204030204"/>
                <a:cs typeface="Calibri" panose="020F0502020204030204"/>
              </a:rPr>
              <a:t> ja </a:t>
            </a:r>
            <a:r>
              <a:rPr lang="en-US" sz="2400" err="1">
                <a:ea typeface="Calibri" panose="020F0502020204030204"/>
                <a:cs typeface="Calibri" panose="020F0502020204030204"/>
              </a:rPr>
              <a:t>kehota</a:t>
            </a:r>
            <a:r>
              <a:rPr lang="en-US" sz="2400">
                <a:ea typeface="Calibri" panose="020F0502020204030204"/>
                <a:cs typeface="Calibri" panose="020F0502020204030204"/>
              </a:rPr>
              <a:t> </a:t>
            </a:r>
            <a:r>
              <a:rPr lang="en-US" sz="2400" err="1">
                <a:ea typeface="Calibri" panose="020F0502020204030204"/>
                <a:cs typeface="Calibri" panose="020F0502020204030204"/>
              </a:rPr>
              <a:t>oppilaita</a:t>
            </a:r>
            <a:r>
              <a:rPr lang="en-US" sz="2400">
                <a:ea typeface="Calibri" panose="020F0502020204030204"/>
                <a:cs typeface="Calibri" panose="020F0502020204030204"/>
              </a:rPr>
              <a:t> </a:t>
            </a:r>
            <a:r>
              <a:rPr lang="en-US" sz="2400" err="1">
                <a:ea typeface="Calibri" panose="020F0502020204030204"/>
                <a:cs typeface="Calibri" panose="020F0502020204030204"/>
              </a:rPr>
              <a:t>nostamaan</a:t>
            </a:r>
            <a:r>
              <a:rPr lang="en-US" sz="2400">
                <a:ea typeface="Calibri" panose="020F0502020204030204"/>
                <a:cs typeface="Calibri" panose="020F0502020204030204"/>
              </a:rPr>
              <a:t> </a:t>
            </a:r>
            <a:r>
              <a:rPr lang="en-US" sz="2400" err="1">
                <a:ea typeface="Calibri" panose="020F0502020204030204"/>
                <a:cs typeface="Calibri" panose="020F0502020204030204"/>
              </a:rPr>
              <a:t>peukalo</a:t>
            </a:r>
            <a:r>
              <a:rPr lang="en-US" sz="2400">
                <a:ea typeface="Calibri" panose="020F0502020204030204"/>
                <a:cs typeface="Calibri" panose="020F0502020204030204"/>
              </a:rPr>
              <a:t> </a:t>
            </a:r>
            <a:r>
              <a:rPr lang="en-US" sz="2400" err="1">
                <a:ea typeface="Calibri" panose="020F0502020204030204"/>
                <a:cs typeface="Calibri" panose="020F0502020204030204"/>
              </a:rPr>
              <a:t>ylös</a:t>
            </a:r>
            <a:r>
              <a:rPr lang="en-US" sz="2400">
                <a:ea typeface="Calibri" panose="020F0502020204030204"/>
                <a:cs typeface="Calibri" panose="020F0502020204030204"/>
              </a:rPr>
              <a:t> </a:t>
            </a:r>
            <a:r>
              <a:rPr lang="en-US" sz="2400" err="1">
                <a:ea typeface="Calibri" panose="020F0502020204030204"/>
                <a:cs typeface="Calibri" panose="020F0502020204030204"/>
              </a:rPr>
              <a:t>sellaisen</a:t>
            </a:r>
            <a:r>
              <a:rPr lang="en-US" sz="2400">
                <a:ea typeface="Calibri" panose="020F0502020204030204"/>
                <a:cs typeface="Calibri" panose="020F0502020204030204"/>
              </a:rPr>
              <a:t> </a:t>
            </a:r>
            <a:r>
              <a:rPr lang="en-US" sz="2400" err="1">
                <a:ea typeface="Calibri" panose="020F0502020204030204"/>
                <a:cs typeface="Calibri" panose="020F0502020204030204"/>
              </a:rPr>
              <a:t>väittämän</a:t>
            </a:r>
            <a:r>
              <a:rPr lang="en-US" sz="2400">
                <a:ea typeface="Calibri" panose="020F0502020204030204"/>
                <a:cs typeface="Calibri" panose="020F0502020204030204"/>
              </a:rPr>
              <a:t> </a:t>
            </a:r>
            <a:r>
              <a:rPr lang="en-US" sz="2400" err="1">
                <a:ea typeface="Calibri" panose="020F0502020204030204"/>
                <a:cs typeface="Calibri" panose="020F0502020204030204"/>
              </a:rPr>
              <a:t>kohdalla</a:t>
            </a:r>
            <a:r>
              <a:rPr lang="en-US" sz="2400">
                <a:ea typeface="Calibri" panose="020F0502020204030204"/>
                <a:cs typeface="Calibri" panose="020F0502020204030204"/>
              </a:rPr>
              <a:t>, </a:t>
            </a:r>
            <a:r>
              <a:rPr lang="en-US" sz="2400" err="1">
                <a:ea typeface="Calibri" panose="020F0502020204030204"/>
                <a:cs typeface="Calibri" panose="020F0502020204030204"/>
              </a:rPr>
              <a:t>jonka</a:t>
            </a:r>
            <a:r>
              <a:rPr lang="en-US" sz="2400">
                <a:ea typeface="Calibri" panose="020F0502020204030204"/>
                <a:cs typeface="Calibri" panose="020F0502020204030204"/>
              </a:rPr>
              <a:t> </a:t>
            </a:r>
            <a:r>
              <a:rPr lang="en-US" sz="2400" err="1">
                <a:ea typeface="Calibri" panose="020F0502020204030204"/>
                <a:cs typeface="Calibri" panose="020F0502020204030204"/>
              </a:rPr>
              <a:t>kokee</a:t>
            </a:r>
            <a:r>
              <a:rPr lang="en-US" sz="2400">
                <a:ea typeface="Calibri" panose="020F0502020204030204"/>
                <a:cs typeface="Calibri" panose="020F0502020204030204"/>
              </a:rPr>
              <a:t> </a:t>
            </a:r>
            <a:r>
              <a:rPr lang="en-US" sz="2400" err="1">
                <a:ea typeface="Calibri" panose="020F0502020204030204"/>
                <a:cs typeface="Calibri" panose="020F0502020204030204"/>
              </a:rPr>
              <a:t>pitävän</a:t>
            </a:r>
            <a:r>
              <a:rPr lang="en-US" sz="2400">
                <a:ea typeface="Calibri" panose="020F0502020204030204"/>
                <a:cs typeface="Calibri" panose="020F0502020204030204"/>
              </a:rPr>
              <a:t> </a:t>
            </a:r>
            <a:r>
              <a:rPr lang="en-US" sz="2400" err="1">
                <a:ea typeface="Calibri" panose="020F0502020204030204"/>
                <a:cs typeface="Calibri" panose="020F0502020204030204"/>
              </a:rPr>
              <a:t>paikkansa</a:t>
            </a:r>
            <a:r>
              <a:rPr lang="en-US" sz="2400">
                <a:ea typeface="Calibri" panose="020F0502020204030204"/>
                <a:cs typeface="Calibri" panose="020F0502020204030204"/>
              </a:rPr>
              <a:t> ja </a:t>
            </a:r>
            <a:r>
              <a:rPr lang="en-US" sz="2400" err="1">
                <a:ea typeface="Calibri" panose="020F0502020204030204"/>
                <a:cs typeface="Calibri" panose="020F0502020204030204"/>
              </a:rPr>
              <a:t>kääntämään</a:t>
            </a:r>
            <a:r>
              <a:rPr lang="en-US" sz="2400">
                <a:ea typeface="Calibri" panose="020F0502020204030204"/>
                <a:cs typeface="Calibri" panose="020F0502020204030204"/>
              </a:rPr>
              <a:t> </a:t>
            </a:r>
            <a:r>
              <a:rPr lang="en-US" sz="2400" err="1">
                <a:ea typeface="Calibri" panose="020F0502020204030204"/>
                <a:cs typeface="Calibri" panose="020F0502020204030204"/>
              </a:rPr>
              <a:t>peukalon</a:t>
            </a:r>
            <a:r>
              <a:rPr lang="en-US" sz="2400">
                <a:ea typeface="Calibri" panose="020F0502020204030204"/>
                <a:cs typeface="Calibri" panose="020F0502020204030204"/>
              </a:rPr>
              <a:t> alas </a:t>
            </a:r>
            <a:r>
              <a:rPr lang="en-US" sz="2400" err="1">
                <a:ea typeface="Calibri" panose="020F0502020204030204"/>
                <a:cs typeface="Calibri" panose="020F0502020204030204"/>
              </a:rPr>
              <a:t>sellaisen</a:t>
            </a:r>
            <a:r>
              <a:rPr lang="en-US" sz="2400">
                <a:ea typeface="Calibri" panose="020F0502020204030204"/>
                <a:cs typeface="Calibri" panose="020F0502020204030204"/>
              </a:rPr>
              <a:t> </a:t>
            </a:r>
            <a:r>
              <a:rPr lang="en-US" sz="2400" err="1">
                <a:ea typeface="Calibri" panose="020F0502020204030204"/>
                <a:cs typeface="Calibri" panose="020F0502020204030204"/>
              </a:rPr>
              <a:t>väittämän</a:t>
            </a:r>
            <a:r>
              <a:rPr lang="en-US" sz="2400">
                <a:ea typeface="Calibri" panose="020F0502020204030204"/>
                <a:cs typeface="Calibri" panose="020F0502020204030204"/>
              </a:rPr>
              <a:t> </a:t>
            </a:r>
            <a:r>
              <a:rPr lang="en-US" sz="2400" err="1">
                <a:ea typeface="Calibri" panose="020F0502020204030204"/>
                <a:cs typeface="Calibri" panose="020F0502020204030204"/>
              </a:rPr>
              <a:t>kohdalla</a:t>
            </a:r>
            <a:r>
              <a:rPr lang="en-US" sz="2400">
                <a:ea typeface="Calibri" panose="020F0502020204030204"/>
                <a:cs typeface="Calibri" panose="020F0502020204030204"/>
              </a:rPr>
              <a:t>, </a:t>
            </a:r>
            <a:r>
              <a:rPr lang="en-US" sz="2400" err="1">
                <a:ea typeface="Calibri" panose="020F0502020204030204"/>
                <a:cs typeface="Calibri" panose="020F0502020204030204"/>
              </a:rPr>
              <a:t>jonka</a:t>
            </a:r>
            <a:r>
              <a:rPr lang="en-US" sz="2400">
                <a:ea typeface="Calibri" panose="020F0502020204030204"/>
                <a:cs typeface="Calibri" panose="020F0502020204030204"/>
              </a:rPr>
              <a:t> </a:t>
            </a:r>
            <a:r>
              <a:rPr lang="en-US" sz="2400" err="1">
                <a:ea typeface="Calibri" panose="020F0502020204030204"/>
                <a:cs typeface="Calibri" panose="020F0502020204030204"/>
              </a:rPr>
              <a:t>kokee</a:t>
            </a:r>
            <a:r>
              <a:rPr lang="en-US" sz="2400">
                <a:ea typeface="Calibri" panose="020F0502020204030204"/>
                <a:cs typeface="Calibri" panose="020F0502020204030204"/>
              </a:rPr>
              <a:t> </a:t>
            </a:r>
            <a:r>
              <a:rPr lang="en-US" sz="2400" err="1">
                <a:ea typeface="Calibri" panose="020F0502020204030204"/>
                <a:cs typeface="Calibri" panose="020F0502020204030204"/>
              </a:rPr>
              <a:t>vääräksi</a:t>
            </a:r>
            <a:r>
              <a:rPr lang="en-US" sz="2400">
                <a:ea typeface="Calibri" panose="020F0502020204030204"/>
                <a:cs typeface="Calibri" panose="020F0502020204030204"/>
              </a:rPr>
              <a:t>.</a:t>
            </a:r>
            <a:endParaRPr lang="en-US">
              <a:ea typeface="Calibri" panose="020F0502020204030204"/>
              <a:cs typeface="Calibri" panose="020F0502020204030204"/>
            </a:endParaRPr>
          </a:p>
          <a:p>
            <a:pPr marL="0" indent="0">
              <a:buNone/>
            </a:pPr>
            <a:r>
              <a:rPr lang="en-US" sz="2400" err="1">
                <a:ea typeface="Calibri" panose="020F0502020204030204"/>
                <a:cs typeface="Calibri" panose="020F0502020204030204"/>
              </a:rPr>
              <a:t>Peukalon</a:t>
            </a:r>
            <a:r>
              <a:rPr lang="en-US" sz="2400">
                <a:ea typeface="Calibri" panose="020F0502020204030204"/>
                <a:cs typeface="Calibri" panose="020F0502020204030204"/>
              </a:rPr>
              <a:t> </a:t>
            </a:r>
            <a:r>
              <a:rPr lang="en-US" sz="2400" err="1">
                <a:ea typeface="Calibri" panose="020F0502020204030204"/>
                <a:cs typeface="Calibri" panose="020F0502020204030204"/>
              </a:rPr>
              <a:t>voi</a:t>
            </a:r>
            <a:r>
              <a:rPr lang="en-US" sz="2400">
                <a:ea typeface="Calibri" panose="020F0502020204030204"/>
                <a:cs typeface="Calibri" panose="020F0502020204030204"/>
              </a:rPr>
              <a:t> </a:t>
            </a:r>
            <a:r>
              <a:rPr lang="en-US" sz="2400" err="1">
                <a:ea typeface="Calibri" panose="020F0502020204030204"/>
                <a:cs typeface="Calibri" panose="020F0502020204030204"/>
              </a:rPr>
              <a:t>myös</a:t>
            </a:r>
            <a:r>
              <a:rPr lang="en-US" sz="2400">
                <a:ea typeface="Calibri" panose="020F0502020204030204"/>
                <a:cs typeface="Calibri" panose="020F0502020204030204"/>
              </a:rPr>
              <a:t> </a:t>
            </a:r>
            <a:r>
              <a:rPr lang="en-US" sz="2400" err="1">
                <a:ea typeface="Calibri" panose="020F0502020204030204"/>
                <a:cs typeface="Calibri" panose="020F0502020204030204"/>
              </a:rPr>
              <a:t>jättää</a:t>
            </a:r>
            <a:r>
              <a:rPr lang="en-US" sz="2400">
                <a:ea typeface="Calibri" panose="020F0502020204030204"/>
                <a:cs typeface="Calibri" panose="020F0502020204030204"/>
              </a:rPr>
              <a:t> </a:t>
            </a:r>
            <a:r>
              <a:rPr lang="en-US" sz="2400" err="1">
                <a:ea typeface="Calibri" panose="020F0502020204030204"/>
                <a:cs typeface="Calibri" panose="020F0502020204030204"/>
              </a:rPr>
              <a:t>puoliväliin</a:t>
            </a:r>
            <a:r>
              <a:rPr lang="en-US" sz="2400">
                <a:ea typeface="Calibri" panose="020F0502020204030204"/>
                <a:cs typeface="Calibri" panose="020F0502020204030204"/>
              </a:rPr>
              <a:t>, </a:t>
            </a:r>
            <a:r>
              <a:rPr lang="en-US" sz="2400" err="1">
                <a:ea typeface="Calibri" panose="020F0502020204030204"/>
                <a:cs typeface="Calibri" panose="020F0502020204030204"/>
              </a:rPr>
              <a:t>jos</a:t>
            </a:r>
            <a:r>
              <a:rPr lang="en-US" sz="2400">
                <a:ea typeface="Calibri" panose="020F0502020204030204"/>
                <a:cs typeface="Calibri" panose="020F0502020204030204"/>
              </a:rPr>
              <a:t> </a:t>
            </a:r>
            <a:r>
              <a:rPr lang="en-US" sz="2400" err="1">
                <a:ea typeface="Calibri" panose="020F0502020204030204"/>
                <a:cs typeface="Calibri" panose="020F0502020204030204"/>
              </a:rPr>
              <a:t>väittämä</a:t>
            </a:r>
            <a:r>
              <a:rPr lang="en-US" sz="2400">
                <a:ea typeface="Calibri" panose="020F0502020204030204"/>
                <a:cs typeface="Calibri" panose="020F0502020204030204"/>
              </a:rPr>
              <a:t> on </a:t>
            </a:r>
            <a:r>
              <a:rPr lang="en-US" sz="2400" err="1">
                <a:ea typeface="Calibri" panose="020F0502020204030204"/>
                <a:cs typeface="Calibri" panose="020F0502020204030204"/>
              </a:rPr>
              <a:t>osittain</a:t>
            </a:r>
            <a:r>
              <a:rPr lang="en-US" sz="2400">
                <a:ea typeface="Calibri" panose="020F0502020204030204"/>
                <a:cs typeface="Calibri" panose="020F0502020204030204"/>
              </a:rPr>
              <a:t> </a:t>
            </a:r>
            <a:r>
              <a:rPr lang="en-US" sz="2400" err="1">
                <a:ea typeface="Calibri" panose="020F0502020204030204"/>
                <a:cs typeface="Calibri" panose="020F0502020204030204"/>
              </a:rPr>
              <a:t>totta</a:t>
            </a:r>
            <a:r>
              <a:rPr lang="en-US" sz="2400">
                <a:ea typeface="Calibri" panose="020F0502020204030204"/>
                <a:cs typeface="Calibri" panose="020F0502020204030204"/>
              </a:rPr>
              <a:t> </a:t>
            </a:r>
            <a:r>
              <a:rPr lang="en-US" sz="2400" err="1">
                <a:ea typeface="Calibri" panose="020F0502020204030204"/>
                <a:cs typeface="Calibri" panose="020F0502020204030204"/>
              </a:rPr>
              <a:t>omalla</a:t>
            </a:r>
            <a:r>
              <a:rPr lang="en-US" sz="2400">
                <a:ea typeface="Calibri" panose="020F0502020204030204"/>
                <a:cs typeface="Calibri" panose="020F0502020204030204"/>
              </a:rPr>
              <a:t> </a:t>
            </a:r>
            <a:r>
              <a:rPr lang="en-US" sz="2400" err="1">
                <a:ea typeface="Calibri" panose="020F0502020204030204"/>
                <a:cs typeface="Calibri" panose="020F0502020204030204"/>
              </a:rPr>
              <a:t>kohdalla</a:t>
            </a:r>
            <a:r>
              <a:rPr lang="en-US" sz="2400">
                <a:ea typeface="Calibri" panose="020F0502020204030204"/>
                <a:cs typeface="Calibri" panose="020F0502020204030204"/>
              </a:rPr>
              <a:t>.</a:t>
            </a:r>
            <a:endParaRPr lang="en-US">
              <a:ea typeface="Calibri"/>
              <a:cs typeface="Calibri"/>
            </a:endParaRPr>
          </a:p>
        </p:txBody>
      </p:sp>
      <p:sp>
        <p:nvSpPr>
          <p:cNvPr id="4" name="TextBox 3">
            <a:extLst>
              <a:ext uri="{FF2B5EF4-FFF2-40B4-BE49-F238E27FC236}">
                <a16:creationId xmlns:a16="http://schemas.microsoft.com/office/drawing/2014/main" id="{143FA6BE-0E8E-F69C-6103-399AEA91EEE4}"/>
              </a:ext>
            </a:extLst>
          </p:cNvPr>
          <p:cNvSpPr txBox="1"/>
          <p:nvPr/>
        </p:nvSpPr>
        <p:spPr>
          <a:xfrm>
            <a:off x="6953250" y="1973035"/>
            <a:ext cx="4408714"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2000" err="1">
                <a:ea typeface="Calibri" panose="020F0502020204030204"/>
                <a:cs typeface="Calibri" panose="020F0502020204030204"/>
              </a:rPr>
              <a:t>Nukuin</a:t>
            </a:r>
            <a:r>
              <a:rPr lang="en-US" sz="2000">
                <a:ea typeface="Calibri" panose="020F0502020204030204"/>
                <a:cs typeface="Calibri" panose="020F0502020204030204"/>
              </a:rPr>
              <a:t> </a:t>
            </a:r>
            <a:r>
              <a:rPr lang="en-US" sz="2000" err="1">
                <a:ea typeface="Calibri" panose="020F0502020204030204"/>
                <a:cs typeface="Calibri" panose="020F0502020204030204"/>
              </a:rPr>
              <a:t>sikeästi</a:t>
            </a:r>
            <a:r>
              <a:rPr lang="en-US" sz="2000">
                <a:ea typeface="Calibri" panose="020F0502020204030204"/>
                <a:cs typeface="Calibri" panose="020F0502020204030204"/>
              </a:rPr>
              <a:t> </a:t>
            </a:r>
            <a:r>
              <a:rPr lang="en-US" sz="2000" err="1">
                <a:ea typeface="Calibri" panose="020F0502020204030204"/>
                <a:cs typeface="Calibri" panose="020F0502020204030204"/>
              </a:rPr>
              <a:t>viime</a:t>
            </a:r>
            <a:r>
              <a:rPr lang="en-US" sz="2000">
                <a:ea typeface="Calibri" panose="020F0502020204030204"/>
                <a:cs typeface="Calibri" panose="020F0502020204030204"/>
              </a:rPr>
              <a:t> </a:t>
            </a:r>
            <a:r>
              <a:rPr lang="en-US" sz="2000" err="1">
                <a:ea typeface="Calibri" panose="020F0502020204030204"/>
                <a:cs typeface="Calibri" panose="020F0502020204030204"/>
              </a:rPr>
              <a:t>yönä</a:t>
            </a:r>
            <a:endParaRPr lang="en-US" sz="2000">
              <a:ea typeface="Calibri" panose="020F0502020204030204"/>
              <a:cs typeface="Calibri" panose="020F0502020204030204"/>
            </a:endParaRPr>
          </a:p>
          <a:p>
            <a:pPr marL="342900" indent="-342900">
              <a:buAutoNum type="arabicPeriod"/>
            </a:pPr>
            <a:r>
              <a:rPr lang="en-US" sz="2000">
                <a:ea typeface="Calibri" panose="020F0502020204030204"/>
                <a:cs typeface="Calibri" panose="020F0502020204030204"/>
              </a:rPr>
              <a:t>Olen </a:t>
            </a:r>
            <a:r>
              <a:rPr lang="en-US" sz="2000" err="1">
                <a:ea typeface="Calibri" panose="020F0502020204030204"/>
                <a:cs typeface="Calibri" panose="020F0502020204030204"/>
              </a:rPr>
              <a:t>tuntenut</a:t>
            </a:r>
            <a:r>
              <a:rPr lang="en-US" sz="2000">
                <a:ea typeface="Calibri" panose="020F0502020204030204"/>
                <a:cs typeface="Calibri" panose="020F0502020204030204"/>
              </a:rPr>
              <a:t> </a:t>
            </a:r>
            <a:r>
              <a:rPr lang="en-US" sz="2000" err="1">
                <a:ea typeface="Calibri" panose="020F0502020204030204"/>
                <a:cs typeface="Calibri" panose="020F0502020204030204"/>
              </a:rPr>
              <a:t>tänään</a:t>
            </a:r>
            <a:r>
              <a:rPr lang="en-US" sz="2000">
                <a:ea typeface="Calibri" panose="020F0502020204030204"/>
                <a:cs typeface="Calibri" panose="020F0502020204030204"/>
              </a:rPr>
              <a:t> </a:t>
            </a:r>
            <a:r>
              <a:rPr lang="en-US" sz="2000" err="1">
                <a:ea typeface="Calibri" panose="020F0502020204030204"/>
                <a:cs typeface="Calibri" panose="020F0502020204030204"/>
              </a:rPr>
              <a:t>iloa</a:t>
            </a:r>
            <a:endParaRPr lang="en-US" sz="2000">
              <a:ea typeface="Calibri" panose="020F0502020204030204"/>
              <a:cs typeface="Calibri" panose="020F0502020204030204"/>
            </a:endParaRPr>
          </a:p>
          <a:p>
            <a:pPr marL="342900" indent="-342900">
              <a:buAutoNum type="arabicPeriod"/>
            </a:pPr>
            <a:r>
              <a:rPr lang="en-US" sz="2000" err="1">
                <a:ea typeface="Calibri" panose="020F0502020204030204"/>
                <a:cs typeface="Calibri" panose="020F0502020204030204"/>
              </a:rPr>
              <a:t>Tunnen</a:t>
            </a:r>
            <a:r>
              <a:rPr lang="en-US" sz="2000">
                <a:ea typeface="Calibri" panose="020F0502020204030204"/>
                <a:cs typeface="Calibri" panose="020F0502020204030204"/>
              </a:rPr>
              <a:t> </a:t>
            </a:r>
            <a:r>
              <a:rPr lang="en-US" sz="2000" err="1">
                <a:ea typeface="Calibri" panose="020F0502020204030204"/>
                <a:cs typeface="Calibri" panose="020F0502020204030204"/>
              </a:rPr>
              <a:t>itseni</a:t>
            </a:r>
            <a:r>
              <a:rPr lang="en-US" sz="2000">
                <a:ea typeface="Calibri" panose="020F0502020204030204"/>
                <a:cs typeface="Calibri" panose="020F0502020204030204"/>
              </a:rPr>
              <a:t> </a:t>
            </a:r>
            <a:r>
              <a:rPr lang="en-US" sz="2000" err="1">
                <a:ea typeface="Calibri" panose="020F0502020204030204"/>
                <a:cs typeface="Calibri" panose="020F0502020204030204"/>
              </a:rPr>
              <a:t>kiireiseksi</a:t>
            </a:r>
            <a:endParaRPr lang="en-US" sz="2000">
              <a:ea typeface="Calibri" panose="020F0502020204030204"/>
              <a:cs typeface="Calibri" panose="020F0502020204030204"/>
            </a:endParaRPr>
          </a:p>
          <a:p>
            <a:pPr marL="342900" indent="-342900">
              <a:buAutoNum type="arabicPeriod"/>
            </a:pPr>
            <a:r>
              <a:rPr lang="en-US" sz="2000">
                <a:ea typeface="Calibri" panose="020F0502020204030204"/>
                <a:cs typeface="Calibri" panose="020F0502020204030204"/>
              </a:rPr>
              <a:t>Olen </a:t>
            </a:r>
            <a:r>
              <a:rPr lang="en-US" sz="2000" err="1">
                <a:ea typeface="Calibri" panose="020F0502020204030204"/>
                <a:cs typeface="Calibri" panose="020F0502020204030204"/>
              </a:rPr>
              <a:t>kokenut</a:t>
            </a:r>
            <a:r>
              <a:rPr lang="en-US" sz="2000">
                <a:ea typeface="Calibri" panose="020F0502020204030204"/>
                <a:cs typeface="Calibri" panose="020F0502020204030204"/>
              </a:rPr>
              <a:t> </a:t>
            </a:r>
            <a:r>
              <a:rPr lang="en-US" sz="2000" err="1">
                <a:ea typeface="Calibri" panose="020F0502020204030204"/>
                <a:cs typeface="Calibri" panose="020F0502020204030204"/>
              </a:rPr>
              <a:t>tänään</a:t>
            </a:r>
            <a:r>
              <a:rPr lang="en-US" sz="2000">
                <a:ea typeface="Calibri" panose="020F0502020204030204"/>
                <a:cs typeface="Calibri" panose="020F0502020204030204"/>
              </a:rPr>
              <a:t> </a:t>
            </a:r>
            <a:r>
              <a:rPr lang="en-US" sz="2000" err="1">
                <a:ea typeface="Calibri" panose="020F0502020204030204"/>
                <a:cs typeface="Calibri" panose="020F0502020204030204"/>
              </a:rPr>
              <a:t>ärtymystä</a:t>
            </a:r>
            <a:endParaRPr lang="en-US" sz="2000">
              <a:ea typeface="Calibri" panose="020F0502020204030204"/>
              <a:cs typeface="Calibri" panose="020F0502020204030204"/>
            </a:endParaRPr>
          </a:p>
          <a:p>
            <a:pPr marL="342900" indent="-342900">
              <a:buAutoNum type="arabicPeriod"/>
            </a:pPr>
            <a:r>
              <a:rPr lang="en-US" sz="2000" err="1">
                <a:ea typeface="Calibri" panose="020F0502020204030204"/>
                <a:cs typeface="Calibri" panose="020F0502020204030204"/>
              </a:rPr>
              <a:t>Kehossani</a:t>
            </a:r>
            <a:r>
              <a:rPr lang="en-US" sz="2000">
                <a:ea typeface="Calibri" panose="020F0502020204030204"/>
                <a:cs typeface="Calibri" panose="020F0502020204030204"/>
              </a:rPr>
              <a:t> on </a:t>
            </a:r>
            <a:r>
              <a:rPr lang="en-US" sz="2000" err="1">
                <a:ea typeface="Calibri" panose="020F0502020204030204"/>
                <a:cs typeface="Calibri" panose="020F0502020204030204"/>
              </a:rPr>
              <a:t>levollinen</a:t>
            </a:r>
            <a:r>
              <a:rPr lang="en-US" sz="2000">
                <a:ea typeface="Calibri" panose="020F0502020204030204"/>
                <a:cs typeface="Calibri" panose="020F0502020204030204"/>
              </a:rPr>
              <a:t> </a:t>
            </a:r>
            <a:r>
              <a:rPr lang="en-US" sz="2000" err="1">
                <a:ea typeface="Calibri" panose="020F0502020204030204"/>
                <a:cs typeface="Calibri" panose="020F0502020204030204"/>
              </a:rPr>
              <a:t>olo</a:t>
            </a:r>
            <a:r>
              <a:rPr lang="en-US" sz="2000">
                <a:ea typeface="Calibri" panose="020F0502020204030204"/>
                <a:cs typeface="Calibri" panose="020F0502020204030204"/>
              </a:rPr>
              <a:t>. </a:t>
            </a:r>
          </a:p>
          <a:p>
            <a:pPr marL="342900" indent="-342900">
              <a:buAutoNum type="arabicPeriod"/>
            </a:pPr>
            <a:r>
              <a:rPr lang="en-US" sz="2000" err="1">
                <a:ea typeface="Calibri" panose="020F0502020204030204"/>
                <a:cs typeface="Calibri" panose="020F0502020204030204"/>
              </a:rPr>
              <a:t>Oloni</a:t>
            </a:r>
            <a:r>
              <a:rPr lang="en-US" sz="2000">
                <a:ea typeface="Calibri" panose="020F0502020204030204"/>
                <a:cs typeface="Calibri" panose="020F0502020204030204"/>
              </a:rPr>
              <a:t> on </a:t>
            </a:r>
            <a:r>
              <a:rPr lang="en-US" sz="2000" err="1">
                <a:ea typeface="Calibri" panose="020F0502020204030204"/>
                <a:cs typeface="Calibri" panose="020F0502020204030204"/>
              </a:rPr>
              <a:t>jännittynyt</a:t>
            </a:r>
            <a:r>
              <a:rPr lang="en-US" sz="2000">
                <a:ea typeface="Calibri" panose="020F0502020204030204"/>
                <a:cs typeface="Calibri" panose="020F0502020204030204"/>
              </a:rPr>
              <a:t>.</a:t>
            </a:r>
          </a:p>
          <a:p>
            <a:pPr marL="342900" indent="-342900">
              <a:buAutoNum type="arabicPeriod"/>
            </a:pPr>
            <a:r>
              <a:rPr lang="en-US" sz="2000" err="1">
                <a:ea typeface="Calibri" panose="020F0502020204030204"/>
                <a:cs typeface="Calibri" panose="020F0502020204030204"/>
              </a:rPr>
              <a:t>Minua</a:t>
            </a:r>
            <a:r>
              <a:rPr lang="en-US" sz="2000">
                <a:ea typeface="Calibri" panose="020F0502020204030204"/>
                <a:cs typeface="Calibri" panose="020F0502020204030204"/>
              </a:rPr>
              <a:t> on </a:t>
            </a:r>
            <a:r>
              <a:rPr lang="en-US" sz="2000" err="1">
                <a:ea typeface="Calibri" panose="020F0502020204030204"/>
                <a:cs typeface="Calibri" panose="020F0502020204030204"/>
              </a:rPr>
              <a:t>pelottanut</a:t>
            </a:r>
            <a:r>
              <a:rPr lang="en-US" sz="2000">
                <a:ea typeface="Calibri" panose="020F0502020204030204"/>
                <a:cs typeface="Calibri" panose="020F0502020204030204"/>
              </a:rPr>
              <a:t> </a:t>
            </a:r>
            <a:r>
              <a:rPr lang="en-US" sz="2000" err="1">
                <a:ea typeface="Calibri" panose="020F0502020204030204"/>
                <a:cs typeface="Calibri" panose="020F0502020204030204"/>
              </a:rPr>
              <a:t>tällä</a:t>
            </a:r>
            <a:r>
              <a:rPr lang="en-US" sz="2000">
                <a:ea typeface="Calibri" panose="020F0502020204030204"/>
                <a:cs typeface="Calibri" panose="020F0502020204030204"/>
              </a:rPr>
              <a:t> </a:t>
            </a:r>
            <a:r>
              <a:rPr lang="en-US" sz="2000" err="1">
                <a:ea typeface="Calibri" panose="020F0502020204030204"/>
                <a:cs typeface="Calibri" panose="020F0502020204030204"/>
              </a:rPr>
              <a:t>viikolla</a:t>
            </a:r>
            <a:r>
              <a:rPr lang="en-US" sz="2000">
                <a:ea typeface="Calibri" panose="020F0502020204030204"/>
                <a:cs typeface="Calibri" panose="020F0502020204030204"/>
              </a:rPr>
              <a:t>.</a:t>
            </a:r>
          </a:p>
          <a:p>
            <a:pPr marL="342900" indent="-342900">
              <a:buAutoNum type="arabicPeriod"/>
            </a:pPr>
            <a:r>
              <a:rPr lang="en-US" sz="2000">
                <a:ea typeface="Calibri" panose="020F0502020204030204"/>
                <a:cs typeface="Calibri" panose="020F0502020204030204"/>
              </a:rPr>
              <a:t>Koen </a:t>
            </a:r>
            <a:r>
              <a:rPr lang="en-US" sz="2000" err="1">
                <a:ea typeface="Calibri" panose="020F0502020204030204"/>
                <a:cs typeface="Calibri" panose="020F0502020204030204"/>
              </a:rPr>
              <a:t>olevani</a:t>
            </a:r>
            <a:r>
              <a:rPr lang="en-US" sz="2000">
                <a:ea typeface="Calibri" panose="020F0502020204030204"/>
                <a:cs typeface="Calibri" panose="020F0502020204030204"/>
              </a:rPr>
              <a:t> </a:t>
            </a:r>
            <a:r>
              <a:rPr lang="en-US" sz="2000" err="1">
                <a:ea typeface="Calibri" panose="020F0502020204030204"/>
                <a:cs typeface="Calibri" panose="020F0502020204030204"/>
              </a:rPr>
              <a:t>onnellinen</a:t>
            </a:r>
            <a:r>
              <a:rPr lang="en-US" sz="2000">
                <a:ea typeface="Calibri" panose="020F0502020204030204"/>
                <a:cs typeface="Calibri" panose="020F0502020204030204"/>
              </a:rPr>
              <a:t>.</a:t>
            </a:r>
          </a:p>
          <a:p>
            <a:pPr marL="342900" indent="-342900">
              <a:buAutoNum type="arabicPeriod"/>
            </a:pPr>
            <a:r>
              <a:rPr lang="en-US" sz="2000" err="1">
                <a:ea typeface="Calibri" panose="020F0502020204030204"/>
                <a:cs typeface="Calibri" panose="020F0502020204030204"/>
              </a:rPr>
              <a:t>Minulla</a:t>
            </a:r>
            <a:r>
              <a:rPr lang="en-US" sz="2000">
                <a:ea typeface="Calibri" panose="020F0502020204030204"/>
                <a:cs typeface="Calibri" panose="020F0502020204030204"/>
              </a:rPr>
              <a:t> on </a:t>
            </a:r>
            <a:r>
              <a:rPr lang="en-US" sz="2000" err="1">
                <a:ea typeface="Calibri" panose="020F0502020204030204"/>
                <a:cs typeface="Calibri" panose="020F0502020204030204"/>
              </a:rPr>
              <a:t>monia</a:t>
            </a:r>
            <a:r>
              <a:rPr lang="en-US" sz="2000">
                <a:ea typeface="Calibri" panose="020F0502020204030204"/>
                <a:cs typeface="Calibri" panose="020F0502020204030204"/>
              </a:rPr>
              <a:t> </a:t>
            </a:r>
            <a:r>
              <a:rPr lang="en-US" sz="2000" err="1">
                <a:ea typeface="Calibri" panose="020F0502020204030204"/>
                <a:cs typeface="Calibri" panose="020F0502020204030204"/>
              </a:rPr>
              <a:t>syitä</a:t>
            </a:r>
            <a:r>
              <a:rPr lang="en-US" sz="2000">
                <a:ea typeface="Calibri" panose="020F0502020204030204"/>
                <a:cs typeface="Calibri" panose="020F0502020204030204"/>
              </a:rPr>
              <a:t> olla </a:t>
            </a:r>
            <a:r>
              <a:rPr lang="en-US" sz="2000" err="1">
                <a:ea typeface="Calibri" panose="020F0502020204030204"/>
                <a:cs typeface="Calibri" panose="020F0502020204030204"/>
              </a:rPr>
              <a:t>kiitollinen</a:t>
            </a:r>
            <a:r>
              <a:rPr lang="en-US" sz="2000">
                <a:ea typeface="Calibri" panose="020F0502020204030204"/>
                <a:cs typeface="Calibri" panose="020F0502020204030204"/>
              </a:rPr>
              <a:t>.</a:t>
            </a:r>
          </a:p>
          <a:p>
            <a:pPr marL="342900" indent="-342900">
              <a:buAutoNum type="arabicPeriod"/>
            </a:pPr>
            <a:r>
              <a:rPr lang="en-US" sz="2000">
                <a:ea typeface="Calibri" panose="020F0502020204030204"/>
                <a:cs typeface="Calibri" panose="020F0502020204030204"/>
              </a:rPr>
              <a:t>Haluan </a:t>
            </a:r>
            <a:r>
              <a:rPr lang="en-US" sz="2000" err="1">
                <a:ea typeface="Calibri" panose="020F0502020204030204"/>
                <a:cs typeface="Calibri" panose="020F0502020204030204"/>
              </a:rPr>
              <a:t>ilahduttaa</a:t>
            </a:r>
            <a:r>
              <a:rPr lang="en-US" sz="2000">
                <a:ea typeface="Calibri" panose="020F0502020204030204"/>
                <a:cs typeface="Calibri" panose="020F0502020204030204"/>
              </a:rPr>
              <a:t> </a:t>
            </a:r>
            <a:r>
              <a:rPr lang="en-US" sz="2000" err="1">
                <a:ea typeface="Calibri" panose="020F0502020204030204"/>
                <a:cs typeface="Calibri" panose="020F0502020204030204"/>
              </a:rPr>
              <a:t>tänään</a:t>
            </a:r>
            <a:r>
              <a:rPr lang="en-US" sz="2000">
                <a:ea typeface="Calibri" panose="020F0502020204030204"/>
                <a:cs typeface="Calibri" panose="020F0502020204030204"/>
              </a:rPr>
              <a:t> </a:t>
            </a:r>
            <a:r>
              <a:rPr lang="en-US" sz="2000" err="1">
                <a:ea typeface="Calibri" panose="020F0502020204030204"/>
                <a:cs typeface="Calibri" panose="020F0502020204030204"/>
              </a:rPr>
              <a:t>myös</a:t>
            </a:r>
            <a:r>
              <a:rPr lang="en-US" sz="2000">
                <a:ea typeface="Calibri" panose="020F0502020204030204"/>
                <a:cs typeface="Calibri" panose="020F0502020204030204"/>
              </a:rPr>
              <a:t> </a:t>
            </a:r>
            <a:r>
              <a:rPr lang="en-US" sz="2000" err="1">
                <a:ea typeface="Calibri" panose="020F0502020204030204"/>
                <a:cs typeface="Calibri" panose="020F0502020204030204"/>
              </a:rPr>
              <a:t>muita</a:t>
            </a:r>
            <a:r>
              <a:rPr lang="en-US" sz="2000">
                <a:ea typeface="Calibri" panose="020F0502020204030204"/>
                <a:cs typeface="Calibri" panose="020F0502020204030204"/>
              </a:rPr>
              <a:t>.</a:t>
            </a:r>
          </a:p>
          <a:p>
            <a:pPr marL="342900" indent="-342900">
              <a:buAutoNum type="arabicPeriod"/>
            </a:pP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5" name="TextBox 4">
            <a:extLst>
              <a:ext uri="{FF2B5EF4-FFF2-40B4-BE49-F238E27FC236}">
                <a16:creationId xmlns:a16="http://schemas.microsoft.com/office/drawing/2014/main" id="{7DABCC3F-85E4-E102-AF59-6C7A47D5E75D}"/>
              </a:ext>
            </a:extLst>
          </p:cNvPr>
          <p:cNvSpPr txBox="1"/>
          <p:nvPr/>
        </p:nvSpPr>
        <p:spPr>
          <a:xfrm>
            <a:off x="8571773" y="182336"/>
            <a:ext cx="42998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ea typeface="Calibri"/>
                <a:cs typeface="Calibri"/>
              </a:rPr>
              <a:t>Hyvän</a:t>
            </a:r>
            <a:r>
              <a:rPr lang="en-US">
                <a:ea typeface="Calibri"/>
                <a:cs typeface="Calibri"/>
              </a:rPr>
              <a:t> </a:t>
            </a:r>
            <a:r>
              <a:rPr lang="en-US" err="1">
                <a:ea typeface="Calibri"/>
                <a:cs typeface="Calibri"/>
              </a:rPr>
              <a:t>mielen</a:t>
            </a:r>
            <a:r>
              <a:rPr lang="en-US">
                <a:ea typeface="Calibri"/>
                <a:cs typeface="Calibri"/>
              </a:rPr>
              <a:t> </a:t>
            </a:r>
            <a:r>
              <a:rPr lang="en-US" err="1">
                <a:ea typeface="Calibri"/>
                <a:cs typeface="Calibri"/>
              </a:rPr>
              <a:t>koulu</a:t>
            </a:r>
            <a:r>
              <a:rPr lang="en-US">
                <a:ea typeface="Calibri"/>
                <a:cs typeface="Calibri"/>
              </a:rPr>
              <a:t> 2019, Mieli </a:t>
            </a:r>
            <a:r>
              <a:rPr lang="en-US" err="1">
                <a:ea typeface="Calibri"/>
                <a:cs typeface="Calibri"/>
              </a:rPr>
              <a:t>ry</a:t>
            </a:r>
            <a:endParaRPr lang="en-US" err="1"/>
          </a:p>
        </p:txBody>
      </p:sp>
    </p:spTree>
    <p:extLst>
      <p:ext uri="{BB962C8B-B14F-4D97-AF65-F5344CB8AC3E}">
        <p14:creationId xmlns:p14="http://schemas.microsoft.com/office/powerpoint/2010/main" val="90228960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Mukautettu 3">
      <a:dk1>
        <a:sysClr val="windowText" lastClr="000000"/>
      </a:dk1>
      <a:lt1>
        <a:sysClr val="window" lastClr="FFFFFF"/>
      </a:lt1>
      <a:dk2>
        <a:srgbClr val="0E2841"/>
      </a:dk2>
      <a:lt2>
        <a:srgbClr val="E8E8E8"/>
      </a:lt2>
      <a:accent1>
        <a:srgbClr val="83CAEB"/>
      </a:accent1>
      <a:accent2>
        <a:srgbClr val="F6C6AC"/>
      </a:accent2>
      <a:accent3>
        <a:srgbClr val="84E291"/>
      </a:accent3>
      <a:accent4>
        <a:srgbClr val="0F9ED5"/>
      </a:accent4>
      <a:accent5>
        <a:srgbClr val="E49EDD"/>
      </a:accent5>
      <a:accent6>
        <a:srgbClr val="4EA72E"/>
      </a:accent6>
      <a:hlink>
        <a:srgbClr val="0F4861"/>
      </a:hlink>
      <a:folHlink>
        <a:srgbClr val="3A7D2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ukautettu suunnittelumalli">
  <a:themeElements>
    <a:clrScheme name="Mukautettu 5">
      <a:dk1>
        <a:sysClr val="windowText" lastClr="000000"/>
      </a:dk1>
      <a:lt1>
        <a:sysClr val="window" lastClr="FFFFFF"/>
      </a:lt1>
      <a:dk2>
        <a:srgbClr val="0E2841"/>
      </a:dk2>
      <a:lt2>
        <a:srgbClr val="E8E8E8"/>
      </a:lt2>
      <a:accent1>
        <a:srgbClr val="83CAEB"/>
      </a:accent1>
      <a:accent2>
        <a:srgbClr val="F6C6AC"/>
      </a:accent2>
      <a:accent3>
        <a:srgbClr val="84E291"/>
      </a:accent3>
      <a:accent4>
        <a:srgbClr val="0F9ED5"/>
      </a:accent4>
      <a:accent5>
        <a:srgbClr val="E49EDD"/>
      </a:accent5>
      <a:accent6>
        <a:srgbClr val="4EA72E"/>
      </a:accent6>
      <a:hlink>
        <a:srgbClr val="0F4861"/>
      </a:hlink>
      <a:folHlink>
        <a:srgbClr val="3A7D2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469A6521CB46E499669D1C5E481C6A2" ma:contentTypeVersion="17" ma:contentTypeDescription="Luo uusi asiakirja." ma:contentTypeScope="" ma:versionID="af70dd8a459ed4a5b6dfa043ae5b0662">
  <xsd:schema xmlns:xsd="http://www.w3.org/2001/XMLSchema" xmlns:xs="http://www.w3.org/2001/XMLSchema" xmlns:p="http://schemas.microsoft.com/office/2006/metadata/properties" xmlns:ns2="82c184f6-8a4b-4c6e-9fe5-f55890e714b2" xmlns:ns3="5f620ebe-4e4e-41f4-9f7b-c37a07498dbb" targetNamespace="http://schemas.microsoft.com/office/2006/metadata/properties" ma:root="true" ma:fieldsID="00860eb0001f9013d02da17c1439c38c" ns2:_="" ns3:_="">
    <xsd:import namespace="82c184f6-8a4b-4c6e-9fe5-f55890e714b2"/>
    <xsd:import namespace="5f620ebe-4e4e-41f4-9f7b-c37a07498d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Tiedostonluonne" minOccurs="0"/>
                <xsd:element ref="ns2:MediaServiceDateTaken" minOccurs="0"/>
                <xsd:element ref="ns2:MediaServiceSearchProperties" minOccurs="0"/>
                <xsd:element ref="ns2:Siirtoesitykse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c184f6-8a4b-4c6e-9fe5-f55890e714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64b60abb-ae65-4666-86fa-ffebd4072f7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Tiedostonluonne" ma:index="20" nillable="true" ma:displayName="Tiedoston luonne" ma:description="Tähän sarakkeeseen kuvataan, millaisesta tiedostosta on kyse tai mihin se liittyy" ma:format="Dropdown" ma:internalName="Tiedostonluonne">
      <xsd:simpleType>
        <xsd:restriction base="dms:Choice">
          <xsd:enumeration value="Hanketyön työpaperi"/>
          <xsd:enumeration value="KKKtiimin organisoituminen"/>
          <xsd:enumeration value="Ohjeistusmateriaalia"/>
          <xsd:enumeration value="Kehittämisen organisoituminen"/>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Siirtoesitykseen" ma:index="23" nillable="true" ma:displayName="Siirto esitykseen" ma:description="Outin kommentti esitykseen siirrosta" ma:format="Dropdown" ma:internalName="Siirtoesitykseen">
      <xsd:simpleType>
        <xsd:restriction base="dms:Choice">
          <xsd:enumeration value="OK"/>
          <xsd:enumeration value="Täydennettävä"/>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620ebe-4e4e-41f4-9f7b-c37a07498dbb"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4" nillable="true" ma:displayName="Taxonomy Catch All Column" ma:hidden="true" ma:list="{66903b26-8fee-433d-8ec2-904650eec2bd}" ma:internalName="TaxCatchAll" ma:showField="CatchAllData" ma:web="5f620ebe-4e4e-41f4-9f7b-c37a07498d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f620ebe-4e4e-41f4-9f7b-c37a07498dbb" xsi:nil="true"/>
    <Siirtoesitykseen xmlns="82c184f6-8a4b-4c6e-9fe5-f55890e714b2" xsi:nil="true"/>
    <lcf76f155ced4ddcb4097134ff3c332f xmlns="82c184f6-8a4b-4c6e-9fe5-f55890e714b2">
      <Terms xmlns="http://schemas.microsoft.com/office/infopath/2007/PartnerControls"/>
    </lcf76f155ced4ddcb4097134ff3c332f>
    <Tiedostonluonne xmlns="82c184f6-8a4b-4c6e-9fe5-f55890e714b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5D51FE-A27B-4F7E-AA20-22E3963212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c184f6-8a4b-4c6e-9fe5-f55890e714b2"/>
    <ds:schemaRef ds:uri="5f620ebe-4e4e-41f4-9f7b-c37a07498d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1F15C3-A75F-4119-ABE1-000E1A0C3EDA}">
  <ds:schemaRefs>
    <ds:schemaRef ds:uri="http://schemas.microsoft.com/office/2006/metadata/properties"/>
    <ds:schemaRef ds:uri="http://schemas.microsoft.com/office/infopath/2007/PartnerControls"/>
    <ds:schemaRef ds:uri="5f620ebe-4e4e-41f4-9f7b-c37a07498dbb"/>
    <ds:schemaRef ds:uri="82c184f6-8a4b-4c6e-9fe5-f55890e714b2"/>
  </ds:schemaRefs>
</ds:datastoreItem>
</file>

<file path=customXml/itemProps3.xml><?xml version="1.0" encoding="utf-8"?>
<ds:datastoreItem xmlns:ds="http://schemas.openxmlformats.org/officeDocument/2006/customXml" ds:itemID="{904F5B88-08D9-43FA-B586-ED6057B6D8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18</Slides>
  <Notes>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Office-teema</vt:lpstr>
      <vt:lpstr>Office-teema</vt:lpstr>
      <vt:lpstr>Mukautettu suunnittelumalli</vt:lpstr>
      <vt:lpstr>Mielitunti nuoruus ja tunteet ​​</vt:lpstr>
      <vt:lpstr>Mielitunti: Nuoruus ja tunteet</vt:lpstr>
      <vt:lpstr>Tietopaketti mielitunnin ohjaajalle</vt:lpstr>
      <vt:lpstr>PowerPoint Presentation</vt:lpstr>
      <vt:lpstr>Aivojen kehitys nuoruudessa </vt:lpstr>
      <vt:lpstr>Mielitunti nuoruus ja tunteet</vt:lpstr>
      <vt:lpstr>Ketä kiinnostaa jotkut tunteet?</vt:lpstr>
      <vt:lpstr>Virittäytymisharjoite</vt:lpstr>
      <vt:lpstr>Harjoitus: Miltä tänään tuntuu?</vt:lpstr>
      <vt:lpstr>PowerPoint Presentation</vt:lpstr>
      <vt:lpstr>PowerPoint Presentation</vt:lpstr>
      <vt:lpstr>PowerPoint Presentation</vt:lpstr>
      <vt:lpstr>Sietäminen tai lempeämmin tunteen kannatteleminen       - kannattele sitä mitä koet ja tunnet juuri nyt, tekemättä mitään. </vt:lpstr>
      <vt:lpstr>PowerPoint Presentation</vt:lpstr>
      <vt:lpstr>Peli seis – hengitä ennen toimintaa </vt:lpstr>
      <vt:lpstr>PowerPoint Presentation</vt:lpstr>
      <vt:lpstr>Kiitos! </vt:lpstr>
      <vt:lpstr>Lähteet: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6</cp:revision>
  <dcterms:created xsi:type="dcterms:W3CDTF">2025-09-01T06:40:35Z</dcterms:created>
  <dcterms:modified xsi:type="dcterms:W3CDTF">2025-09-01T06:42:02Z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0x0101008469A6521CB46E499669D1C5E481C6A2</vt:lpwstr>
  </property>
  <property fmtid="{D5CDD505-2E9C-101B-9397-08002B2CF9AE}" pid="3" name="MediaServiceImageTags">
    <vt:lpwstr/>
  </property>
</Properties>
</file>