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48" r:id="rId5"/>
    <p:sldMasterId id="2147483660" r:id="rId6"/>
  </p:sldMasterIdLst>
  <p:sldIdLst>
    <p:sldId id="257" r:id="rId7"/>
    <p:sldId id="259" r:id="rId8"/>
    <p:sldId id="260" r:id="rId9"/>
    <p:sldId id="261" r:id="rId10"/>
    <p:sldId id="258" r:id="rId11"/>
    <p:sldId id="262" r:id="rId12"/>
    <p:sldId id="263" r:id="rId13"/>
    <p:sldId id="266" r:id="rId14"/>
    <p:sldId id="267" r:id="rId15"/>
    <p:sldId id="268" r:id="rId16"/>
    <p:sldId id="269" r:id="rId17"/>
    <p:sldId id="270" r:id="rId1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BFE316-B277-FE57-7FFB-976D0A12021A}" v="15" dt="2025-09-01T06:47:22.9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irainen Niina" userId="S::niina.j.piirainen@kainuu.fi::bb2a0450-75a4-4a71-805f-fec160b09722" providerId="AD" clId="Web-{B4BFE316-B277-FE57-7FFB-976D0A12021A}"/>
    <pc:docChg chg="addSld delSld addMainMaster modMainMaster">
      <pc:chgData name="Piirainen Niina" userId="S::niina.j.piirainen@kainuu.fi::bb2a0450-75a4-4a71-805f-fec160b09722" providerId="AD" clId="Web-{B4BFE316-B277-FE57-7FFB-976D0A12021A}" dt="2025-09-01T06:47:22.948" v="14"/>
      <pc:docMkLst>
        <pc:docMk/>
      </pc:docMkLst>
      <pc:sldChg chg="del">
        <pc:chgData name="Piirainen Niina" userId="S::niina.j.piirainen@kainuu.fi::bb2a0450-75a4-4a71-805f-fec160b09722" providerId="AD" clId="Web-{B4BFE316-B277-FE57-7FFB-976D0A12021A}" dt="2025-09-01T06:47:22.948" v="14"/>
        <pc:sldMkLst>
          <pc:docMk/>
          <pc:sldMk cId="782385677" sldId="256"/>
        </pc:sldMkLst>
      </pc:sldChg>
      <pc:sldChg chg="add del">
        <pc:chgData name="Piirainen Niina" userId="S::niina.j.piirainen@kainuu.fi::bb2a0450-75a4-4a71-805f-fec160b09722" providerId="AD" clId="Web-{B4BFE316-B277-FE57-7FFB-976D0A12021A}" dt="2025-09-01T06:47:10.338" v="2"/>
        <pc:sldMkLst>
          <pc:docMk/>
          <pc:sldMk cId="1749323847" sldId="257"/>
        </pc:sldMkLst>
      </pc:sldChg>
      <pc:sldChg chg="add">
        <pc:chgData name="Piirainen Niina" userId="S::niina.j.piirainen@kainuu.fi::bb2a0450-75a4-4a71-805f-fec160b09722" providerId="AD" clId="Web-{B4BFE316-B277-FE57-7FFB-976D0A12021A}" dt="2025-09-01T06:47:10.745" v="6"/>
        <pc:sldMkLst>
          <pc:docMk/>
          <pc:sldMk cId="2952285498" sldId="258"/>
        </pc:sldMkLst>
      </pc:sldChg>
      <pc:sldChg chg="add">
        <pc:chgData name="Piirainen Niina" userId="S::niina.j.piirainen@kainuu.fi::bb2a0450-75a4-4a71-805f-fec160b09722" providerId="AD" clId="Web-{B4BFE316-B277-FE57-7FFB-976D0A12021A}" dt="2025-09-01T06:47:10.495" v="3"/>
        <pc:sldMkLst>
          <pc:docMk/>
          <pc:sldMk cId="354924065" sldId="259"/>
        </pc:sldMkLst>
      </pc:sldChg>
      <pc:sldChg chg="add">
        <pc:chgData name="Piirainen Niina" userId="S::niina.j.piirainen@kainuu.fi::bb2a0450-75a4-4a71-805f-fec160b09722" providerId="AD" clId="Web-{B4BFE316-B277-FE57-7FFB-976D0A12021A}" dt="2025-09-01T06:47:10.588" v="4"/>
        <pc:sldMkLst>
          <pc:docMk/>
          <pc:sldMk cId="1614561053" sldId="260"/>
        </pc:sldMkLst>
      </pc:sldChg>
      <pc:sldChg chg="add">
        <pc:chgData name="Piirainen Niina" userId="S::niina.j.piirainen@kainuu.fi::bb2a0450-75a4-4a71-805f-fec160b09722" providerId="AD" clId="Web-{B4BFE316-B277-FE57-7FFB-976D0A12021A}" dt="2025-09-01T06:47:10.682" v="5"/>
        <pc:sldMkLst>
          <pc:docMk/>
          <pc:sldMk cId="2399670011" sldId="261"/>
        </pc:sldMkLst>
      </pc:sldChg>
      <pc:sldChg chg="add">
        <pc:chgData name="Piirainen Niina" userId="S::niina.j.piirainen@kainuu.fi::bb2a0450-75a4-4a71-805f-fec160b09722" providerId="AD" clId="Web-{B4BFE316-B277-FE57-7FFB-976D0A12021A}" dt="2025-09-01T06:47:10.823" v="7"/>
        <pc:sldMkLst>
          <pc:docMk/>
          <pc:sldMk cId="909604103" sldId="262"/>
        </pc:sldMkLst>
      </pc:sldChg>
      <pc:sldChg chg="add">
        <pc:chgData name="Piirainen Niina" userId="S::niina.j.piirainen@kainuu.fi::bb2a0450-75a4-4a71-805f-fec160b09722" providerId="AD" clId="Web-{B4BFE316-B277-FE57-7FFB-976D0A12021A}" dt="2025-09-01T06:47:10.901" v="8"/>
        <pc:sldMkLst>
          <pc:docMk/>
          <pc:sldMk cId="4144562990" sldId="263"/>
        </pc:sldMkLst>
      </pc:sldChg>
      <pc:sldChg chg="add">
        <pc:chgData name="Piirainen Niina" userId="S::niina.j.piirainen@kainuu.fi::bb2a0450-75a4-4a71-805f-fec160b09722" providerId="AD" clId="Web-{B4BFE316-B277-FE57-7FFB-976D0A12021A}" dt="2025-09-01T06:47:10.995" v="9"/>
        <pc:sldMkLst>
          <pc:docMk/>
          <pc:sldMk cId="1244245356" sldId="266"/>
        </pc:sldMkLst>
      </pc:sldChg>
      <pc:sldChg chg="add">
        <pc:chgData name="Piirainen Niina" userId="S::niina.j.piirainen@kainuu.fi::bb2a0450-75a4-4a71-805f-fec160b09722" providerId="AD" clId="Web-{B4BFE316-B277-FE57-7FFB-976D0A12021A}" dt="2025-09-01T06:47:11.088" v="10"/>
        <pc:sldMkLst>
          <pc:docMk/>
          <pc:sldMk cId="4268297764" sldId="267"/>
        </pc:sldMkLst>
      </pc:sldChg>
      <pc:sldChg chg="add">
        <pc:chgData name="Piirainen Niina" userId="S::niina.j.piirainen@kainuu.fi::bb2a0450-75a4-4a71-805f-fec160b09722" providerId="AD" clId="Web-{B4BFE316-B277-FE57-7FFB-976D0A12021A}" dt="2025-09-01T06:47:11.151" v="11"/>
        <pc:sldMkLst>
          <pc:docMk/>
          <pc:sldMk cId="1210758971" sldId="268"/>
        </pc:sldMkLst>
      </pc:sldChg>
      <pc:sldChg chg="add">
        <pc:chgData name="Piirainen Niina" userId="S::niina.j.piirainen@kainuu.fi::bb2a0450-75a4-4a71-805f-fec160b09722" providerId="AD" clId="Web-{B4BFE316-B277-FE57-7FFB-976D0A12021A}" dt="2025-09-01T06:47:11.198" v="12"/>
        <pc:sldMkLst>
          <pc:docMk/>
          <pc:sldMk cId="1416729744" sldId="269"/>
        </pc:sldMkLst>
      </pc:sldChg>
      <pc:sldChg chg="add">
        <pc:chgData name="Piirainen Niina" userId="S::niina.j.piirainen@kainuu.fi::bb2a0450-75a4-4a71-805f-fec160b09722" providerId="AD" clId="Web-{B4BFE316-B277-FE57-7FFB-976D0A12021A}" dt="2025-09-01T06:47:11.260" v="13"/>
        <pc:sldMkLst>
          <pc:docMk/>
          <pc:sldMk cId="1589231414" sldId="270"/>
        </pc:sldMkLst>
      </pc:sldChg>
      <pc:sldMasterChg chg="add addSldLayout">
        <pc:chgData name="Piirainen Niina" userId="S::niina.j.piirainen@kainuu.fi::bb2a0450-75a4-4a71-805f-fec160b09722" providerId="AD" clId="Web-{B4BFE316-B277-FE57-7FFB-976D0A12021A}" dt="2025-09-01T06:46:56.150" v="0"/>
        <pc:sldMasterMkLst>
          <pc:docMk/>
          <pc:sldMasterMk cId="3383462581" sldId="2147483648"/>
        </pc:sldMasterMkLst>
        <pc:sldLayoutChg chg="add">
          <pc:chgData name="Piirainen Niina" userId="S::niina.j.piirainen@kainuu.fi::bb2a0450-75a4-4a71-805f-fec160b09722" providerId="AD" clId="Web-{B4BFE316-B277-FE57-7FFB-976D0A12021A}" dt="2025-09-01T06:46:56.150" v="0"/>
          <pc:sldLayoutMkLst>
            <pc:docMk/>
            <pc:sldMasterMk cId="3383462581" sldId="2147483648"/>
            <pc:sldLayoutMk cId="1356846139" sldId="2147483649"/>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2788741770" sldId="2147483650"/>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2965894234" sldId="2147483651"/>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3703950664" sldId="2147483652"/>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1256527391" sldId="2147483653"/>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1854142525" sldId="2147483654"/>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4190948346" sldId="2147483655"/>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1820481610" sldId="2147483656"/>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3441393296" sldId="2147483657"/>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2943502069" sldId="2147483658"/>
          </pc:sldLayoutMkLst>
        </pc:sldLayoutChg>
        <pc:sldLayoutChg chg="add">
          <pc:chgData name="Piirainen Niina" userId="S::niina.j.piirainen@kainuu.fi::bb2a0450-75a4-4a71-805f-fec160b09722" providerId="AD" clId="Web-{B4BFE316-B277-FE57-7FFB-976D0A12021A}" dt="2025-09-01T06:46:56.150" v="0"/>
          <pc:sldLayoutMkLst>
            <pc:docMk/>
            <pc:sldMasterMk cId="3383462581" sldId="2147483648"/>
            <pc:sldLayoutMk cId="2390746253" sldId="2147483659"/>
          </pc:sldLayoutMkLst>
        </pc:sldLayoutChg>
      </pc:sldMasterChg>
      <pc:sldMasterChg chg="add addSldLayout">
        <pc:chgData name="Piirainen Niina" userId="S::niina.j.piirainen@kainuu.fi::bb2a0450-75a4-4a71-805f-fec160b09722" providerId="AD" clId="Web-{B4BFE316-B277-FE57-7FFB-976D0A12021A}" dt="2025-09-01T06:47:10.495" v="3"/>
        <pc:sldMasterMkLst>
          <pc:docMk/>
          <pc:sldMasterMk cId="3477788586" sldId="2147483660"/>
        </pc:sldMasterMkLst>
        <pc:sldLayoutChg chg="add">
          <pc:chgData name="Piirainen Niina" userId="S::niina.j.piirainen@kainuu.fi::bb2a0450-75a4-4a71-805f-fec160b09722" providerId="AD" clId="Web-{B4BFE316-B277-FE57-7FFB-976D0A12021A}" dt="2025-09-01T06:47:10.495" v="3"/>
          <pc:sldLayoutMkLst>
            <pc:docMk/>
            <pc:sldMasterMk cId="3477788586" sldId="2147483660"/>
            <pc:sldLayoutMk cId="1202613875" sldId="2147483661"/>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1382842980" sldId="2147483662"/>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3224948511" sldId="2147483663"/>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3664614358" sldId="2147483664"/>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644806716" sldId="2147483665"/>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2332644933" sldId="2147483666"/>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1405702828" sldId="2147483667"/>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1847326083" sldId="2147483668"/>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2425495934" sldId="2147483669"/>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2396389264" sldId="2147483670"/>
          </pc:sldLayoutMkLst>
        </pc:sldLayoutChg>
        <pc:sldLayoutChg chg="add">
          <pc:chgData name="Piirainen Niina" userId="S::niina.j.piirainen@kainuu.fi::bb2a0450-75a4-4a71-805f-fec160b09722" providerId="AD" clId="Web-{B4BFE316-B277-FE57-7FFB-976D0A12021A}" dt="2025-09-01T06:47:10.495" v="3"/>
          <pc:sldLayoutMkLst>
            <pc:docMk/>
            <pc:sldMasterMk cId="3477788586" sldId="2147483660"/>
            <pc:sldLayoutMk cId="3134232197" sldId="2147483671"/>
          </pc:sldLayoutMkLst>
        </pc:sldLayoutChg>
      </pc:sldMasterChg>
      <pc:sldMasterChg chg="replId modSldLayout">
        <pc:chgData name="Piirainen Niina" userId="S::niina.j.piirainen@kainuu.fi::bb2a0450-75a4-4a71-805f-fec160b09722" providerId="AD" clId="Web-{B4BFE316-B277-FE57-7FFB-976D0A12021A}" dt="2025-09-01T06:47:10.495" v="3"/>
        <pc:sldMasterMkLst>
          <pc:docMk/>
          <pc:sldMasterMk cId="1034520112" sldId="2147483672"/>
        </pc:sldMasterMkLst>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2822443542" sldId="2147483673"/>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191875738" sldId="2147483674"/>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625772058" sldId="2147483675"/>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1368371511" sldId="2147483676"/>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4234365057" sldId="2147483677"/>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323876409" sldId="2147483678"/>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1583615748" sldId="2147483679"/>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3827074677" sldId="2147483680"/>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3139981579" sldId="2147483681"/>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1012034331" sldId="2147483682"/>
          </pc:sldLayoutMkLst>
        </pc:sldLayoutChg>
        <pc:sldLayoutChg chg="replId">
          <pc:chgData name="Piirainen Niina" userId="S::niina.j.piirainen@kainuu.fi::bb2a0450-75a4-4a71-805f-fec160b09722" providerId="AD" clId="Web-{B4BFE316-B277-FE57-7FFB-976D0A12021A}" dt="2025-09-01T06:47:10.495" v="3"/>
          <pc:sldLayoutMkLst>
            <pc:docMk/>
            <pc:sldMasterMk cId="1034520112" sldId="2147483672"/>
            <pc:sldLayoutMk cId="3406455356" sldId="214748368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31.8.2025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31.8.2025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31.8.2025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C7584E0-7FD3-4FED-730B-B1E395BC92D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01417EF5-9820-94B9-C594-88D0EA25C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1356846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1DE0FD9-1DB4-C6E2-E5C7-966F02F46A8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67278853-2679-F8A3-88FE-C662576FB09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788741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E79934-DF66-D079-C131-C744DA8C7D3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C28BAD3-6BFF-57BC-6788-5111AD38D2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Tree>
    <p:extLst>
      <p:ext uri="{BB962C8B-B14F-4D97-AF65-F5344CB8AC3E}">
        <p14:creationId xmlns:p14="http://schemas.microsoft.com/office/powerpoint/2010/main" val="2965894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8DCB2EF-4A2C-1127-F09F-B4F203DB9C3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47AAC90-526E-079B-30D2-AED140B98111}"/>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D8E7F64-4B9B-B0E4-47ED-A6725590429A}"/>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703950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04816D-DB9C-5567-85C1-E7DF9EF6D24E}"/>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313E85BE-A93A-18C6-1B86-2311CA2D9C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A70C55EA-191F-C544-FD9C-0EB903CACC5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B5B3020-FB08-D93F-6FD7-CA10DF4737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AB6A7DC6-FAB6-9B48-8E1F-66C4AC7FC611}"/>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256527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604BD65-2620-8F53-B801-A5FDA9F98665}"/>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854142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0948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BCF212-80D9-3A9E-0209-90F0DDDC00B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5E0C4EBC-E56A-9B15-D943-2D02160A13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FD319B34-0498-74A3-F776-61CBA6748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182048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31.8.2025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4BE67F9-A5C6-4015-9E8A-229F0E7CBFD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B50D5438-1D0C-8CB3-CCDC-776D3D10BF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2A01D85-6C5B-FFD9-05E8-3FE01D908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34413932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C6162F-4CB5-9285-9DFB-E8846DE40EAF}"/>
              </a:ext>
            </a:extLst>
          </p:cNvPr>
          <p:cNvSpPr>
            <a:spLocks noGrp="1"/>
          </p:cNvSpPr>
          <p:nvPr>
            <p:ph type="title"/>
          </p:nvPr>
        </p:nvSpPr>
        <p:spPr/>
        <p:txBody>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Pystysuoran tekstin paikkamerkki 2">
            <a:extLst>
              <a:ext uri="{FF2B5EF4-FFF2-40B4-BE49-F238E27FC236}">
                <a16:creationId xmlns:a16="http://schemas.microsoft.com/office/drawing/2014/main" id="{7F224003-24A4-EABD-B92F-B0077A912235}"/>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9435020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E71A1E22-4E35-9249-CF05-41E62532A80B}"/>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F9DB8E6D-1113-F880-2059-8135B58E84F4}"/>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3907462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4BD850-A399-1845-C059-EF0A917E4CD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5563B6FE-CC6D-C225-F247-ECEFBCE7F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a:t>
            </a:r>
            <a:r>
              <a:rPr lang="fi-FI" err="1"/>
              <a:t>napsautt</a:t>
            </a:r>
            <a:r>
              <a:rPr lang="fi-FI"/>
              <a:t>.</a:t>
            </a:r>
          </a:p>
        </p:txBody>
      </p:sp>
    </p:spTree>
    <p:extLst>
      <p:ext uri="{BB962C8B-B14F-4D97-AF65-F5344CB8AC3E}">
        <p14:creationId xmlns:p14="http://schemas.microsoft.com/office/powerpoint/2010/main" val="12026138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EA9593-8D01-D599-DDC8-FA6C1CEED1A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0CB10DE-0123-97B1-5BAE-73BFD2C6517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382842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002EEA-4972-AB89-A232-2CE2055867D0}"/>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50A92B6-723F-B534-430B-F242D6CEF83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Tree>
    <p:extLst>
      <p:ext uri="{BB962C8B-B14F-4D97-AF65-F5344CB8AC3E}">
        <p14:creationId xmlns:p14="http://schemas.microsoft.com/office/powerpoint/2010/main" val="32249485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4B2AA6-6987-C1E0-A871-75D7F2A44E4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C24F8FF-CE67-975F-698D-98FED270C807}"/>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E6DC71DA-9892-0F6D-761B-D50ACE5AD72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6646143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9C8486-4236-C2A0-9B4E-BBF289DF2E36}"/>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76E382E2-1E07-5174-0A4B-19E06AA90F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699847C5-F3F8-0728-2BC7-C3310ECE15D8}"/>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293DF05-7000-2F9E-E4B6-8C8B346E8D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E76E5D18-2E1A-88ED-CFD1-F7C57917A9E9}"/>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6448067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D02C1E-8B6A-8DDF-E4B2-E46BE70A3B48}"/>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3326449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570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31.8.2025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3C0B9C-0CF4-75C2-B400-4ACE09141C8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56799814-6342-C02F-C9B9-A7DFD21309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1188A172-9D4A-5F42-7CBC-2CCC05F56B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18473260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54E257-FB9A-70A7-00AE-D172A15B165C}"/>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9F0DE2B-4966-077A-73D8-3ACB7B4A65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76B46DFD-452E-5EDA-7360-5DC9A993F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2425495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68E963-15B9-C797-1F67-F9C75FED054C}"/>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AC04A738-0123-15D4-E199-C1D560B2AED1}"/>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396389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E9A4C9F2-F40C-2101-5080-D686BFFD794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F9C1B27-A83F-D831-B37F-43DCCE6E74B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13423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31.8.2025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31.8.2025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31.8.2025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31.8.2025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31.8.2025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31.8.2025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2ABAE3-D89C-4001-9AEC-5083F82B749C}" type="datetimeFigureOut">
              <a:rPr lang="fi-FI" smtClean="0"/>
              <a:t>31.8.2025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C5CA4E42-A264-F8E4-018B-93E094BFD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368114BE-5D75-2A54-70BA-F78EFEB5C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0" name="Kuva 9" descr="Kuva, joka sisältää kohteen teksti, kuvakaappaus, Fontti, Grafiikka">
            <a:extLst>
              <a:ext uri="{FF2B5EF4-FFF2-40B4-BE49-F238E27FC236}">
                <a16:creationId xmlns:a16="http://schemas.microsoft.com/office/drawing/2014/main" id="{B8CFC411-F031-9FDD-162E-313A6671693D}"/>
              </a:ext>
            </a:extLst>
          </p:cNvPr>
          <p:cNvPicPr>
            <a:picLocks noGrp="1" noRot="1" noChangeAspect="1" noMove="1" noResize="1" noEditPoints="1" noAdjustHandles="1" noChangeArrowheads="1" noChangeShapeType="1" noCrop="1"/>
          </p:cNvPicPr>
          <p:nvPr userDrawn="1"/>
        </p:nvPicPr>
        <p:blipFill>
          <a:blip r:embed="rId14">
            <a:extLst>
              <a:ext uri="{28A0092B-C50C-407E-A947-70E740481C1C}">
                <a14:useLocalDpi xmlns:a14="http://schemas.microsoft.com/office/drawing/2010/main" val="0"/>
              </a:ext>
            </a:extLst>
          </a:blip>
          <a:stretch>
            <a:fillRect/>
          </a:stretch>
        </p:blipFill>
        <p:spPr>
          <a:xfrm>
            <a:off x="8678416" y="6167536"/>
            <a:ext cx="3520074" cy="674362"/>
          </a:xfrm>
          <a:prstGeom prst="rect">
            <a:avLst/>
          </a:prstGeom>
        </p:spPr>
      </p:pic>
      <p:pic>
        <p:nvPicPr>
          <p:cNvPr id="16" name="Kuva 15">
            <a:extLst>
              <a:ext uri="{FF2B5EF4-FFF2-40B4-BE49-F238E27FC236}">
                <a16:creationId xmlns:a16="http://schemas.microsoft.com/office/drawing/2014/main" id="{A5D65767-3DE3-4DAF-1CD4-D00EA8DA39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userDrawn="1"/>
        </p:nvPicPr>
        <p:blipFill>
          <a:blip r:embed="rId15">
            <a:extLst>
              <a:ext uri="{28A0092B-C50C-407E-A947-70E740481C1C}">
                <a14:useLocalDpi xmlns:a14="http://schemas.microsoft.com/office/drawing/2010/main" val="0"/>
              </a:ext>
            </a:extLst>
          </a:blip>
          <a:stretch>
            <a:fillRect/>
          </a:stretch>
        </p:blipFill>
        <p:spPr>
          <a:xfrm>
            <a:off x="-42201" y="5991589"/>
            <a:ext cx="3319526" cy="1325563"/>
          </a:xfrm>
          <a:prstGeom prst="rect">
            <a:avLst/>
          </a:prstGeom>
        </p:spPr>
      </p:pic>
    </p:spTree>
    <p:extLst>
      <p:ext uri="{BB962C8B-B14F-4D97-AF65-F5344CB8AC3E}">
        <p14:creationId xmlns:p14="http://schemas.microsoft.com/office/powerpoint/2010/main" val="338346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3B33F9B5-A1C4-A94A-B7D5-3064381E0DEB}"/>
              </a:ext>
            </a:extLst>
          </p:cNvPr>
          <p:cNvSpPr>
            <a:spLocks noGrp="1"/>
          </p:cNvSpPr>
          <p:nvPr>
            <p:ph type="title"/>
          </p:nvPr>
        </p:nvSpPr>
        <p:spPr>
          <a:xfrm>
            <a:off x="838200" y="737118"/>
            <a:ext cx="10515600" cy="1028218"/>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BB1E05EC-0D0D-89A7-2B68-8ABFF092D279}"/>
              </a:ext>
            </a:extLst>
          </p:cNvPr>
          <p:cNvSpPr>
            <a:spLocks noGrp="1"/>
          </p:cNvSpPr>
          <p:nvPr>
            <p:ph type="body" idx="1"/>
          </p:nvPr>
        </p:nvSpPr>
        <p:spPr>
          <a:xfrm>
            <a:off x="838200" y="1825624"/>
            <a:ext cx="10515600" cy="4360671"/>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20" name="Kuva 19">
            <a:extLst>
              <a:ext uri="{FF2B5EF4-FFF2-40B4-BE49-F238E27FC236}">
                <a16:creationId xmlns:a16="http://schemas.microsoft.com/office/drawing/2014/main" id="{1CB58160-B521-EF0D-8424-9710E55F669A}"/>
              </a:ext>
              <a:ext uri="{C183D7F6-B498-43B3-948B-1728B52AA6E4}">
                <adec:decorative xmlns:adec="http://schemas.microsoft.com/office/drawing/2017/decorative" val="1"/>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2201" y="5991589"/>
            <a:ext cx="3319526" cy="1325563"/>
          </a:xfrm>
          <a:prstGeom prst="rect">
            <a:avLst/>
          </a:prstGeom>
        </p:spPr>
      </p:pic>
      <p:pic>
        <p:nvPicPr>
          <p:cNvPr id="21" name="Kuva 20" descr="Kuva, joka sisältää kohteen teksti, kuvakaappaus, Fontti, Grafiikka">
            <a:extLst>
              <a:ext uri="{FF2B5EF4-FFF2-40B4-BE49-F238E27FC236}">
                <a16:creationId xmlns:a16="http://schemas.microsoft.com/office/drawing/2014/main" id="{7A1D6C1B-3322-EF78-2114-53B2E3EF1B14}"/>
              </a:ext>
            </a:extLst>
          </p:cNvPr>
          <p:cNvPicPr/>
          <p:nvPr userDrawn="1"/>
        </p:nvPicPr>
        <p:blipFill>
          <a:blip r:embed="rId14">
            <a:extLst>
              <a:ext uri="{28A0092B-C50C-407E-A947-70E740481C1C}">
                <a14:useLocalDpi xmlns:a14="http://schemas.microsoft.com/office/drawing/2010/main" val="0"/>
              </a:ext>
            </a:extLst>
          </a:blip>
          <a:stretch>
            <a:fillRect/>
          </a:stretch>
        </p:blipFill>
        <p:spPr>
          <a:xfrm>
            <a:off x="8678416" y="6167536"/>
            <a:ext cx="3520074" cy="674362"/>
          </a:xfrm>
          <a:prstGeom prst="rect">
            <a:avLst/>
          </a:prstGeom>
        </p:spPr>
      </p:pic>
    </p:spTree>
    <p:extLst>
      <p:ext uri="{BB962C8B-B14F-4D97-AF65-F5344CB8AC3E}">
        <p14:creationId xmlns:p14="http://schemas.microsoft.com/office/powerpoint/2010/main" val="3477788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aurajaaskelainen.fi/" TargetMode="External"/><Relationship Id="rId2" Type="http://schemas.openxmlformats.org/officeDocument/2006/relationships/hyperlink" Target="https://www.solmukohtia.fi/yhteisollisyyden-merkitys/" TargetMode="External"/><Relationship Id="rId1" Type="http://schemas.openxmlformats.org/officeDocument/2006/relationships/slideLayout" Target="../slideLayouts/slideLayout13.xml"/><Relationship Id="rId4" Type="http://schemas.openxmlformats.org/officeDocument/2006/relationships/hyperlink" Target="https://www.mielenterveystalo.fi/fi/kouluyhteiso"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mll.fi/ammattilaisille/kouluille-ja-oppilaitoksille/ryhmayttaminen/" TargetMode="Externa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JD6nyP0uBv8" TargetMode="External"/><Relationship Id="rId7" Type="http://schemas.openxmlformats.org/officeDocument/2006/relationships/hyperlink" Target="https://www.mielenterveystalo.fi/fi/kouluyhteiso" TargetMode="External"/><Relationship Id="rId2" Type="http://schemas.openxmlformats.org/officeDocument/2006/relationships/hyperlink" Target="https://www.youtube.com/watch?v=uUsNqu1CijM" TargetMode="External"/><Relationship Id="rId1" Type="http://schemas.openxmlformats.org/officeDocument/2006/relationships/slideLayout" Target="../slideLayouts/slideLayout26.xml"/><Relationship Id="rId6" Type="http://schemas.openxmlformats.org/officeDocument/2006/relationships/hyperlink" Target="https://www.laurajaaskelainen.fi/" TargetMode="External"/><Relationship Id="rId5" Type="http://schemas.openxmlformats.org/officeDocument/2006/relationships/hyperlink" Target="https://www.solmukohtia.fi/yhteisollisyyden-merkitys/" TargetMode="External"/><Relationship Id="rId4" Type="http://schemas.openxmlformats.org/officeDocument/2006/relationships/hyperlink" Target="https://www.mielenterveystalo.fi/sites/default/files/2023-08/Opettajan_muistilista_sosiaalisten_taitojen_tukemiseen_koulussa.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pinskupakki.fi/vuorovaikutus/ryhmaprosessi-ja-ryhman-ohjaaminen" TargetMode="Externa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hyperlink" Target="https://www.mll.fi/ammattilaisille/kouluille-ja-oppilaitoksille/ryhmayttaminen/"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4A125C4-5267-1C3C-890C-D03A9BDD4D31}"/>
              </a:ext>
            </a:extLst>
          </p:cNvPr>
          <p:cNvSpPr>
            <a:spLocks noGrp="1"/>
          </p:cNvSpPr>
          <p:nvPr>
            <p:ph type="ctrTitle"/>
          </p:nvPr>
        </p:nvSpPr>
        <p:spPr>
          <a:xfrm>
            <a:off x="1524000" y="1122363"/>
            <a:ext cx="9144000" cy="1008284"/>
          </a:xfrm>
        </p:spPr>
        <p:txBody>
          <a:bodyPr>
            <a:normAutofit fontScale="90000"/>
          </a:bodyPr>
          <a:lstStyle/>
          <a:p>
            <a:r>
              <a:rPr lang="fi-FI"/>
              <a:t>Mielitunti </a:t>
            </a:r>
            <a:br>
              <a:rPr lang="fi-FI"/>
            </a:br>
            <a:r>
              <a:rPr lang="fi-FI"/>
              <a:t>ryhmäytyminen​​</a:t>
            </a:r>
          </a:p>
        </p:txBody>
      </p:sp>
      <p:sp>
        <p:nvSpPr>
          <p:cNvPr id="3" name="Alaotsikko 2">
            <a:extLst>
              <a:ext uri="{FF2B5EF4-FFF2-40B4-BE49-F238E27FC236}">
                <a16:creationId xmlns:a16="http://schemas.microsoft.com/office/drawing/2014/main" id="{7A4C997D-0414-C9A9-08B8-E63DD71C2D95}"/>
              </a:ext>
            </a:extLst>
          </p:cNvPr>
          <p:cNvSpPr>
            <a:spLocks noGrp="1"/>
          </p:cNvSpPr>
          <p:nvPr>
            <p:ph type="subTitle" idx="1"/>
          </p:nvPr>
        </p:nvSpPr>
        <p:spPr>
          <a:xfrm>
            <a:off x="1524000" y="2868974"/>
            <a:ext cx="9144000" cy="2866662"/>
          </a:xfrm>
        </p:spPr>
        <p:txBody>
          <a:bodyPr vert="horz" lIns="91440" tIns="45720" rIns="91440" bIns="45720" rtlCol="0" anchor="t">
            <a:normAutofit/>
          </a:bodyPr>
          <a:lstStyle/>
          <a:p>
            <a:pPr algn="l"/>
            <a:r>
              <a:rPr lang="fi-FI"/>
              <a:t>Ryhmäytymisen tavoitteena on luoda toimiva ja yhtenäinen ryhmä, jossa jäsenet kokevat yhteenkuuluvuutta, luottamusta ja turvallisuutta. </a:t>
            </a:r>
          </a:p>
          <a:p>
            <a:pPr algn="l"/>
            <a:r>
              <a:rPr lang="fi-FI"/>
              <a:t>Tavoitteena on myös vahvistaa ryhmän jäsenten välistä vuorovaikutusta, ongelmanratkaisutaitoja, yhteistyötä ja ryhmähenkeä. </a:t>
            </a:r>
            <a:endParaRPr lang="fi-FI">
              <a:ea typeface="Calibri"/>
              <a:cs typeface="Calibri"/>
            </a:endParaRPr>
          </a:p>
          <a:p>
            <a:pPr algn="l"/>
            <a:endParaRPr lang="fi-FI"/>
          </a:p>
        </p:txBody>
      </p:sp>
    </p:spTree>
    <p:extLst>
      <p:ext uri="{BB962C8B-B14F-4D97-AF65-F5344CB8AC3E}">
        <p14:creationId xmlns:p14="http://schemas.microsoft.com/office/powerpoint/2010/main" val="174932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4316397-4E5E-1E9A-F4B0-BE074F638A01}"/>
              </a:ext>
            </a:extLst>
          </p:cNvPr>
          <p:cNvSpPr>
            <a:spLocks noGrp="1"/>
          </p:cNvSpPr>
          <p:nvPr>
            <p:ph type="title"/>
          </p:nvPr>
        </p:nvSpPr>
        <p:spPr>
          <a:xfrm>
            <a:off x="838200" y="546775"/>
            <a:ext cx="10515600" cy="1325563"/>
          </a:xfrm>
        </p:spPr>
        <p:txBody>
          <a:bodyPr>
            <a:normAutofit/>
          </a:bodyPr>
          <a:lstStyle/>
          <a:p>
            <a:r>
              <a:rPr lang="fi-FI"/>
              <a:t>Meidän luokan arvot &amp;​ yhdessä sovitut asiat​</a:t>
            </a:r>
            <a:br>
              <a:rPr lang="fi-FI"/>
            </a:br>
            <a:endParaRPr lang="fi-FI"/>
          </a:p>
        </p:txBody>
      </p:sp>
      <p:sp>
        <p:nvSpPr>
          <p:cNvPr id="6" name="Sisällön paikkamerkki 5">
            <a:extLst>
              <a:ext uri="{FF2B5EF4-FFF2-40B4-BE49-F238E27FC236}">
                <a16:creationId xmlns:a16="http://schemas.microsoft.com/office/drawing/2014/main" id="{CD31B823-74BB-DAA1-F515-157AD0BEF2F4}"/>
              </a:ext>
            </a:extLst>
          </p:cNvPr>
          <p:cNvSpPr>
            <a:spLocks noGrp="1"/>
          </p:cNvSpPr>
          <p:nvPr>
            <p:ph idx="1"/>
          </p:nvPr>
        </p:nvSpPr>
        <p:spPr>
          <a:xfrm>
            <a:off x="838200" y="1872338"/>
            <a:ext cx="10515600" cy="4620537"/>
          </a:xfrm>
        </p:spPr>
        <p:txBody>
          <a:bodyPr>
            <a:noAutofit/>
          </a:bodyPr>
          <a:lstStyle/>
          <a:p>
            <a:pPr marL="0" indent="0">
              <a:buNone/>
            </a:pPr>
            <a:r>
              <a:rPr lang="fi-FI" b="1"/>
              <a:t>Jatkokeskustelua: ​</a:t>
            </a:r>
          </a:p>
          <a:p>
            <a:r>
              <a:rPr lang="fi-FI" sz="2400"/>
              <a:t>Miten koulun aikuinen voi auttaa turvallisen luokkahengen syntymisessä​?</a:t>
            </a:r>
          </a:p>
          <a:p>
            <a:r>
              <a:rPr lang="fi-FI" sz="2400"/>
              <a:t>Millaista toimintaa arvojen mukaan toimiminen edellyttää niin oppilailta kuin aikuisilta?​</a:t>
            </a:r>
          </a:p>
          <a:p>
            <a:r>
              <a:rPr lang="fi-FI" sz="2400"/>
              <a:t>Miten toimitaan, jos yhteisiä sääntöjä tai arvoja rikotaan toistuvasti​?</a:t>
            </a:r>
          </a:p>
        </p:txBody>
      </p:sp>
    </p:spTree>
    <p:extLst>
      <p:ext uri="{BB962C8B-B14F-4D97-AF65-F5344CB8AC3E}">
        <p14:creationId xmlns:p14="http://schemas.microsoft.com/office/powerpoint/2010/main" val="121075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DB0A5025-8897-315A-E6BB-9F704AD317EB}"/>
              </a:ext>
            </a:extLst>
          </p:cNvPr>
          <p:cNvSpPr>
            <a:spLocks noGrp="1"/>
          </p:cNvSpPr>
          <p:nvPr>
            <p:ph type="ctrTitle"/>
          </p:nvPr>
        </p:nvSpPr>
        <p:spPr/>
        <p:txBody>
          <a:bodyPr/>
          <a:lstStyle/>
          <a:p>
            <a:r>
              <a:rPr lang="fi-FI"/>
              <a:t>Kiitos! </a:t>
            </a:r>
            <a:r>
              <a:rPr lang="fi-FI">
                <a:sym typeface="Wingdings" panose="05000000000000000000" pitchFamily="2" charset="2"/>
              </a:rPr>
              <a:t></a:t>
            </a:r>
            <a:endParaRPr lang="fi-FI"/>
          </a:p>
        </p:txBody>
      </p:sp>
    </p:spTree>
    <p:extLst>
      <p:ext uri="{BB962C8B-B14F-4D97-AF65-F5344CB8AC3E}">
        <p14:creationId xmlns:p14="http://schemas.microsoft.com/office/powerpoint/2010/main" val="1416729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0F16CE-BF62-DBD7-7EE0-2B9B4CE19589}"/>
              </a:ext>
            </a:extLst>
          </p:cNvPr>
          <p:cNvSpPr>
            <a:spLocks noGrp="1"/>
          </p:cNvSpPr>
          <p:nvPr>
            <p:ph type="title"/>
          </p:nvPr>
        </p:nvSpPr>
        <p:spPr/>
        <p:txBody>
          <a:bodyPr/>
          <a:lstStyle/>
          <a:p>
            <a:r>
              <a:rPr lang="fi-FI">
                <a:ea typeface="Calibri Light"/>
                <a:cs typeface="Calibri Light"/>
              </a:rPr>
              <a:t>Lähteet:</a:t>
            </a:r>
            <a:endParaRPr lang="fi-FI"/>
          </a:p>
        </p:txBody>
      </p:sp>
      <p:sp>
        <p:nvSpPr>
          <p:cNvPr id="3" name="Sisällön paikkamerkki 2">
            <a:extLst>
              <a:ext uri="{FF2B5EF4-FFF2-40B4-BE49-F238E27FC236}">
                <a16:creationId xmlns:a16="http://schemas.microsoft.com/office/drawing/2014/main" id="{8EB555FE-9276-BCF8-952B-3FEECA827CFE}"/>
              </a:ext>
            </a:extLst>
          </p:cNvPr>
          <p:cNvSpPr>
            <a:spLocks noGrp="1"/>
          </p:cNvSpPr>
          <p:nvPr>
            <p:ph idx="1"/>
          </p:nvPr>
        </p:nvSpPr>
        <p:spPr/>
        <p:txBody>
          <a:bodyPr vert="horz" lIns="91440" tIns="45720" rIns="91440" bIns="45720" rtlCol="0" anchor="t">
            <a:normAutofit/>
          </a:bodyPr>
          <a:lstStyle/>
          <a:p>
            <a:r>
              <a:rPr lang="fi-FI" sz="2000">
                <a:ea typeface="Calibri"/>
                <a:cs typeface="Calibri"/>
              </a:rPr>
              <a:t>Sari Kuusela </a:t>
            </a:r>
            <a:r>
              <a:rPr lang="fi-FI" sz="2000">
                <a:ea typeface="Calibri"/>
                <a:cs typeface="Calibri"/>
                <a:hlinkClick r:id="rId2"/>
              </a:rPr>
              <a:t>Yhteisöllisyyden merkitys</a:t>
            </a:r>
            <a:endParaRPr lang="fi-FI" sz="2000">
              <a:ea typeface="Calibri"/>
              <a:cs typeface="Calibri"/>
            </a:endParaRPr>
          </a:p>
          <a:p>
            <a:r>
              <a:rPr lang="fi-FI" sz="2000">
                <a:ea typeface="Calibri"/>
                <a:cs typeface="Calibri"/>
              </a:rPr>
              <a:t>Laura Jääskeläinen </a:t>
            </a:r>
            <a:r>
              <a:rPr lang="fi-FI" sz="2000">
                <a:ea typeface="Calibri"/>
                <a:cs typeface="Calibri"/>
                <a:hlinkClick r:id="rId3"/>
              </a:rPr>
              <a:t>Vuorovaikutusvalmennus</a:t>
            </a:r>
            <a:r>
              <a:rPr lang="en-US" sz="2000">
                <a:ea typeface="Calibri"/>
                <a:cs typeface="Calibri"/>
              </a:rPr>
              <a:t> </a:t>
            </a:r>
          </a:p>
          <a:p>
            <a:r>
              <a:rPr lang="fi-FI" sz="2000">
                <a:ea typeface="Calibri"/>
                <a:cs typeface="Calibri"/>
                <a:hlinkClick r:id="rId4"/>
              </a:rPr>
              <a:t>Kouluyhteisö | Mielenterveystalo.fi</a:t>
            </a:r>
            <a:endParaRPr lang="fi-FI" sz="2000"/>
          </a:p>
        </p:txBody>
      </p:sp>
    </p:spTree>
    <p:extLst>
      <p:ext uri="{BB962C8B-B14F-4D97-AF65-F5344CB8AC3E}">
        <p14:creationId xmlns:p14="http://schemas.microsoft.com/office/powerpoint/2010/main" val="1589231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F320AA-D3DD-0360-0351-22A886B3A21D}"/>
              </a:ext>
            </a:extLst>
          </p:cNvPr>
          <p:cNvSpPr>
            <a:spLocks noGrp="1"/>
          </p:cNvSpPr>
          <p:nvPr>
            <p:ph type="title"/>
          </p:nvPr>
        </p:nvSpPr>
        <p:spPr>
          <a:xfrm>
            <a:off x="838200" y="315087"/>
            <a:ext cx="10515600" cy="793757"/>
          </a:xfrm>
        </p:spPr>
        <p:txBody>
          <a:bodyPr/>
          <a:lstStyle/>
          <a:p>
            <a:r>
              <a:rPr lang="fi-FI"/>
              <a:t>Mielitunti: Ryhmäytyminen</a:t>
            </a:r>
          </a:p>
        </p:txBody>
      </p:sp>
      <p:sp>
        <p:nvSpPr>
          <p:cNvPr id="3" name="Sisällön paikkamerkki 2">
            <a:extLst>
              <a:ext uri="{FF2B5EF4-FFF2-40B4-BE49-F238E27FC236}">
                <a16:creationId xmlns:a16="http://schemas.microsoft.com/office/drawing/2014/main" id="{EAF8A819-56D8-6B50-1EC4-CEB49707F554}"/>
              </a:ext>
            </a:extLst>
          </p:cNvPr>
          <p:cNvSpPr>
            <a:spLocks noGrp="1"/>
          </p:cNvSpPr>
          <p:nvPr>
            <p:ph idx="1"/>
          </p:nvPr>
        </p:nvSpPr>
        <p:spPr>
          <a:xfrm>
            <a:off x="838200" y="1286363"/>
            <a:ext cx="10515600" cy="4899932"/>
          </a:xfrm>
        </p:spPr>
        <p:txBody>
          <a:bodyPr vert="horz" lIns="91440" tIns="45720" rIns="91440" bIns="45720" rtlCol="0" anchor="t">
            <a:normAutofit/>
          </a:bodyPr>
          <a:lstStyle/>
          <a:p>
            <a:pPr marL="0" indent="0" algn="l" rtl="0" fontAlgn="base">
              <a:buNone/>
            </a:pPr>
            <a:r>
              <a:rPr lang="en-US" sz="2400" b="0" i="0" u="none" strike="noStrike" err="1">
                <a:solidFill>
                  <a:srgbClr val="000000"/>
                </a:solidFill>
                <a:effectLst/>
              </a:rPr>
              <a:t>Tietopaketti</a:t>
            </a:r>
            <a:r>
              <a:rPr lang="en-US" sz="2400" b="0" i="0" u="none" strike="noStrike">
                <a:solidFill>
                  <a:srgbClr val="000000"/>
                </a:solidFill>
                <a:effectLst/>
              </a:rPr>
              <a:t> </a:t>
            </a:r>
            <a:r>
              <a:rPr lang="en-US" sz="2400" b="0" i="0" u="none" strike="noStrike" err="1">
                <a:solidFill>
                  <a:srgbClr val="000000"/>
                </a:solidFill>
                <a:effectLst/>
              </a:rPr>
              <a:t>aikuiselle</a:t>
            </a:r>
            <a:r>
              <a:rPr lang="en-US" sz="2400" b="0" i="0" u="none" strike="noStrike">
                <a:solidFill>
                  <a:srgbClr val="000000"/>
                </a:solidFill>
                <a:effectLst/>
              </a:rPr>
              <a:t> </a:t>
            </a:r>
            <a:r>
              <a:rPr lang="en-US" sz="2400" b="0" i="0">
                <a:solidFill>
                  <a:srgbClr val="000000"/>
                </a:solidFill>
                <a:effectLst/>
              </a:rPr>
              <a:t>​(</a:t>
            </a:r>
            <a:r>
              <a:rPr lang="en-US" sz="2400" b="0" i="0" err="1">
                <a:solidFill>
                  <a:srgbClr val="000000"/>
                </a:solidFill>
                <a:effectLst/>
              </a:rPr>
              <a:t>ohjaajan</a:t>
            </a:r>
            <a:r>
              <a:rPr lang="en-US" sz="2400" b="0" i="0">
                <a:solidFill>
                  <a:srgbClr val="000000"/>
                </a:solidFill>
                <a:effectLst/>
              </a:rPr>
              <a:t> </a:t>
            </a:r>
            <a:r>
              <a:rPr lang="en-US" sz="2400" b="0" i="0" err="1">
                <a:solidFill>
                  <a:srgbClr val="000000"/>
                </a:solidFill>
                <a:effectLst/>
              </a:rPr>
              <a:t>valkoiset</a:t>
            </a:r>
            <a:r>
              <a:rPr lang="en-US" sz="2400" b="0" i="0">
                <a:solidFill>
                  <a:srgbClr val="000000"/>
                </a:solidFill>
                <a:effectLst/>
              </a:rPr>
              <a:t> </a:t>
            </a:r>
            <a:r>
              <a:rPr lang="en-US" sz="2400" b="0" i="0" err="1">
                <a:solidFill>
                  <a:srgbClr val="000000"/>
                </a:solidFill>
                <a:effectLst/>
              </a:rPr>
              <a:t>sivut</a:t>
            </a:r>
            <a:r>
              <a:rPr lang="en-US" sz="2400" b="0" i="0">
                <a:solidFill>
                  <a:srgbClr val="000000"/>
                </a:solidFill>
                <a:effectLst/>
              </a:rPr>
              <a:t>)</a:t>
            </a:r>
            <a:endParaRPr lang="en-US" sz="2400" b="0" i="0">
              <a:solidFill>
                <a:srgbClr val="000000"/>
              </a:solidFill>
              <a:effectLst/>
              <a:ea typeface="Calibri"/>
              <a:cs typeface="Calibri"/>
            </a:endParaRPr>
          </a:p>
          <a:p>
            <a:pPr marL="0" indent="0" algn="l" rtl="0" fontAlgn="base">
              <a:buNone/>
            </a:pPr>
            <a:r>
              <a:rPr lang="en-US" sz="2400" b="0" i="0" err="1">
                <a:solidFill>
                  <a:srgbClr val="000000"/>
                </a:solidFill>
                <a:effectLst/>
              </a:rPr>
              <a:t>Tuntimateriaali</a:t>
            </a:r>
            <a:r>
              <a:rPr lang="en-US" sz="2400" b="0" i="0">
                <a:solidFill>
                  <a:srgbClr val="000000"/>
                </a:solidFill>
                <a:effectLst/>
              </a:rPr>
              <a:t> </a:t>
            </a:r>
            <a:r>
              <a:rPr lang="en-US" sz="2400" b="0" i="0" err="1">
                <a:solidFill>
                  <a:srgbClr val="000000"/>
                </a:solidFill>
                <a:effectLst/>
              </a:rPr>
              <a:t>nuorille</a:t>
            </a:r>
            <a:r>
              <a:rPr lang="en-US" sz="2400">
                <a:solidFill>
                  <a:srgbClr val="000000"/>
                </a:solidFill>
              </a:rPr>
              <a:t> (</a:t>
            </a:r>
            <a:r>
              <a:rPr lang="en-US" sz="2400" err="1">
                <a:solidFill>
                  <a:srgbClr val="000000"/>
                </a:solidFill>
              </a:rPr>
              <a:t>värisivut</a:t>
            </a:r>
            <a:r>
              <a:rPr lang="en-US" sz="2400">
                <a:solidFill>
                  <a:srgbClr val="000000"/>
                </a:solidFill>
              </a:rPr>
              <a:t>)</a:t>
            </a:r>
            <a:endParaRPr lang="en-US" sz="2400" b="0" i="0">
              <a:solidFill>
                <a:srgbClr val="000000"/>
              </a:solidFill>
              <a:effectLst/>
              <a:ea typeface="Calibri"/>
              <a:cs typeface="Calibri"/>
            </a:endParaRPr>
          </a:p>
          <a:p>
            <a:pPr lvl="1" fontAlgn="base"/>
            <a:r>
              <a:rPr lang="en-US" sz="2200" b="0" i="0" u="none" strike="noStrike" err="1">
                <a:solidFill>
                  <a:srgbClr val="000000"/>
                </a:solidFill>
                <a:effectLst/>
              </a:rPr>
              <a:t>Tutustumisleikkejä</a:t>
            </a:r>
            <a:r>
              <a:rPr lang="en-US" sz="2200" b="0" i="0" u="none" strike="noStrike">
                <a:solidFill>
                  <a:srgbClr val="000000"/>
                </a:solidFill>
                <a:effectLst/>
              </a:rPr>
              <a:t> </a:t>
            </a:r>
            <a:r>
              <a:rPr lang="en-US" sz="2200" b="0" i="0" u="none" strike="noStrike" err="1">
                <a:solidFill>
                  <a:srgbClr val="000000"/>
                </a:solidFill>
                <a:effectLst/>
              </a:rPr>
              <a:t>sekä</a:t>
            </a:r>
            <a:r>
              <a:rPr lang="en-US" sz="2200" b="0" i="0" u="none" strike="noStrike">
                <a:solidFill>
                  <a:srgbClr val="000000"/>
                </a:solidFill>
                <a:effectLst/>
              </a:rPr>
              <a:t> </a:t>
            </a:r>
            <a:r>
              <a:rPr lang="en-US" sz="2200" b="0" i="0" u="none" strike="noStrike" err="1">
                <a:solidFill>
                  <a:srgbClr val="000000"/>
                </a:solidFill>
                <a:effectLst/>
              </a:rPr>
              <a:t>luokan</a:t>
            </a:r>
            <a:r>
              <a:rPr lang="en-US" sz="2200" b="0" i="0" u="none" strike="noStrike">
                <a:solidFill>
                  <a:srgbClr val="000000"/>
                </a:solidFill>
                <a:effectLst/>
              </a:rPr>
              <a:t> </a:t>
            </a:r>
            <a:r>
              <a:rPr lang="en-US" sz="2200" b="0" i="0" u="none" strike="noStrike" err="1">
                <a:solidFill>
                  <a:srgbClr val="000000"/>
                </a:solidFill>
                <a:effectLst/>
              </a:rPr>
              <a:t>säännöt</a:t>
            </a:r>
            <a:r>
              <a:rPr lang="en-US" sz="2200" b="0" i="0" u="none" strike="noStrike">
                <a:solidFill>
                  <a:srgbClr val="000000"/>
                </a:solidFill>
                <a:effectLst/>
              </a:rPr>
              <a:t>:</a:t>
            </a:r>
            <a:endParaRPr lang="en-US" sz="2200" u="none" strike="noStrike">
              <a:solidFill>
                <a:srgbClr val="000000"/>
              </a:solidFill>
            </a:endParaRPr>
          </a:p>
          <a:p>
            <a:pPr lvl="2" fontAlgn="base"/>
            <a:r>
              <a:rPr lang="en-US" sz="1900" b="1" i="0">
                <a:solidFill>
                  <a:srgbClr val="000000"/>
                </a:solidFill>
                <a:effectLst/>
              </a:rPr>
              <a:t>Nimileikki</a:t>
            </a:r>
            <a:r>
              <a:rPr lang="en-US" sz="1900" b="0" i="0">
                <a:solidFill>
                  <a:srgbClr val="000000"/>
                </a:solidFill>
                <a:effectLst/>
              </a:rPr>
              <a:t>: </a:t>
            </a:r>
            <a:r>
              <a:rPr lang="en-US" sz="1900" b="0" i="0" err="1">
                <a:solidFill>
                  <a:srgbClr val="000000"/>
                </a:solidFill>
                <a:effectLst/>
              </a:rPr>
              <a:t>liikkumistilaa</a:t>
            </a:r>
            <a:r>
              <a:rPr lang="en-US" sz="1900" b="0" i="0">
                <a:solidFill>
                  <a:srgbClr val="000000"/>
                </a:solidFill>
                <a:effectLst/>
              </a:rPr>
              <a:t> ja </a:t>
            </a:r>
            <a:r>
              <a:rPr lang="en-US" sz="1900" b="0" i="0" err="1">
                <a:solidFill>
                  <a:srgbClr val="000000"/>
                </a:solidFill>
                <a:effectLst/>
              </a:rPr>
              <a:t>maalarinteippiä</a:t>
            </a:r>
            <a:r>
              <a:rPr lang="en-US" sz="1900">
                <a:solidFill>
                  <a:srgbClr val="000000"/>
                </a:solidFill>
              </a:rPr>
              <a:t> &amp; </a:t>
            </a:r>
            <a:r>
              <a:rPr lang="en-US" sz="1900" err="1">
                <a:solidFill>
                  <a:srgbClr val="000000"/>
                </a:solidFill>
              </a:rPr>
              <a:t>tusseja</a:t>
            </a:r>
            <a:r>
              <a:rPr lang="en-US" sz="1900">
                <a:solidFill>
                  <a:srgbClr val="000000"/>
                </a:solidFill>
              </a:rPr>
              <a:t>.</a:t>
            </a:r>
            <a:endParaRPr lang="en-US" sz="1900">
              <a:solidFill>
                <a:srgbClr val="000000"/>
              </a:solidFill>
              <a:ea typeface="Calibri"/>
              <a:cs typeface="Calibri"/>
            </a:endParaRPr>
          </a:p>
          <a:p>
            <a:pPr lvl="2" fontAlgn="base"/>
            <a:r>
              <a:rPr lang="en-US" sz="1900" b="1" i="0" err="1">
                <a:solidFill>
                  <a:srgbClr val="000000"/>
                </a:solidFill>
                <a:effectLst/>
              </a:rPr>
              <a:t>Kättelykopla</a:t>
            </a:r>
            <a:r>
              <a:rPr lang="en-US" sz="1900" b="0" i="0">
                <a:solidFill>
                  <a:srgbClr val="000000"/>
                </a:solidFill>
                <a:effectLst/>
              </a:rPr>
              <a:t>: </a:t>
            </a:r>
            <a:r>
              <a:rPr lang="en-US" sz="1900" err="1">
                <a:solidFill>
                  <a:srgbClr val="000000"/>
                </a:solidFill>
              </a:rPr>
              <a:t>liikkumistilaa</a:t>
            </a:r>
            <a:r>
              <a:rPr lang="en-US" sz="1900">
                <a:solidFill>
                  <a:srgbClr val="000000"/>
                </a:solidFill>
              </a:rPr>
              <a:t>.</a:t>
            </a:r>
            <a:endParaRPr lang="en-US" sz="1900">
              <a:solidFill>
                <a:srgbClr val="000000"/>
              </a:solidFill>
              <a:ea typeface="Calibri"/>
              <a:cs typeface="Calibri"/>
            </a:endParaRPr>
          </a:p>
          <a:p>
            <a:pPr lvl="2" fontAlgn="base"/>
            <a:r>
              <a:rPr lang="fi-FI" sz="1900" b="1" i="0">
                <a:solidFill>
                  <a:srgbClr val="000000"/>
                </a:solidFill>
                <a:effectLst/>
              </a:rPr>
              <a:t>Juttujono</a:t>
            </a:r>
            <a:r>
              <a:rPr lang="fi-FI" sz="1900" b="0" i="0">
                <a:solidFill>
                  <a:srgbClr val="000000"/>
                </a:solidFill>
                <a:effectLst/>
              </a:rPr>
              <a:t>: tilaa liikkua. Tavoitteena on saada sellaisetkin oppilaat, jotka eivät muuten vaihtaisi mielipiteitä tai kuulumisia keskenään, jutustelemaan edes hetki. ​</a:t>
            </a:r>
          </a:p>
          <a:p>
            <a:pPr lvl="2" fontAlgn="base"/>
            <a:r>
              <a:rPr lang="fi-FI" sz="1900" b="1"/>
              <a:t>Meidän luokan arvot &amp;​ yhdessä sovitut asiat </a:t>
            </a:r>
            <a:r>
              <a:rPr lang="fi-FI" sz="1900" b="1">
                <a:solidFill>
                  <a:srgbClr val="000000"/>
                </a:solidFill>
              </a:rPr>
              <a:t>- tehtävä</a:t>
            </a:r>
            <a:r>
              <a:rPr lang="fi-FI" sz="1900">
                <a:solidFill>
                  <a:srgbClr val="000000"/>
                </a:solidFill>
              </a:rPr>
              <a:t> </a:t>
            </a:r>
            <a:r>
              <a:rPr lang="fi-FI" sz="1900" b="0" i="0" u="sng" strike="noStrike">
                <a:solidFill>
                  <a:srgbClr val="467886"/>
                </a:solidFill>
                <a:effectLst/>
                <a:hlinkClick r:id="rId2"/>
              </a:rPr>
              <a:t>Video: Turvallinen ryhmä (4min)</a:t>
            </a:r>
          </a:p>
          <a:p>
            <a:pPr marL="914400" lvl="2" indent="0">
              <a:buNone/>
            </a:pPr>
            <a:endParaRPr lang="fi-FI" sz="1900" u="sng">
              <a:solidFill>
                <a:srgbClr val="467886"/>
              </a:solidFill>
              <a:ea typeface="Calibri"/>
              <a:cs typeface="Calibri"/>
            </a:endParaRPr>
          </a:p>
          <a:p>
            <a:pPr marL="914400" lvl="2" indent="0">
              <a:buNone/>
            </a:pPr>
            <a:r>
              <a:rPr lang="fi-FI" sz="1900" b="1">
                <a:ea typeface="Calibri"/>
                <a:cs typeface="Calibri"/>
              </a:rPr>
              <a:t>Tunnilla tarvitaan: </a:t>
            </a:r>
            <a:r>
              <a:rPr lang="fi-FI" sz="1900">
                <a:ea typeface="Calibri"/>
                <a:cs typeface="Calibri"/>
              </a:rPr>
              <a:t>tusseja ja maalarinteippiä, post-it lappuja, kartonki ja kukan terälehtien muotoon leikattuja erivärisiä papereita, liimaa ja kyniä</a:t>
            </a:r>
          </a:p>
        </p:txBody>
      </p:sp>
    </p:spTree>
    <p:extLst>
      <p:ext uri="{BB962C8B-B14F-4D97-AF65-F5344CB8AC3E}">
        <p14:creationId xmlns:p14="http://schemas.microsoft.com/office/powerpoint/2010/main" val="354924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5BD2F5-95D3-9945-1141-6D4BACADD2B9}"/>
              </a:ext>
            </a:extLst>
          </p:cNvPr>
          <p:cNvSpPr>
            <a:spLocks noGrp="1"/>
          </p:cNvSpPr>
          <p:nvPr>
            <p:ph type="title"/>
          </p:nvPr>
        </p:nvSpPr>
        <p:spPr>
          <a:xfrm>
            <a:off x="662354" y="139241"/>
            <a:ext cx="10515600" cy="1028218"/>
          </a:xfrm>
        </p:spPr>
        <p:txBody>
          <a:bodyPr/>
          <a:lstStyle/>
          <a:p>
            <a:r>
              <a:rPr lang="fi-FI"/>
              <a:t>Tietopaketti mielitunnin-ohjaajalle</a:t>
            </a:r>
          </a:p>
        </p:txBody>
      </p:sp>
      <p:sp>
        <p:nvSpPr>
          <p:cNvPr id="3" name="Sisällön paikkamerkki 2">
            <a:extLst>
              <a:ext uri="{FF2B5EF4-FFF2-40B4-BE49-F238E27FC236}">
                <a16:creationId xmlns:a16="http://schemas.microsoft.com/office/drawing/2014/main" id="{B0A20DC0-1DD1-2D81-6A1E-41F023E132F7}"/>
              </a:ext>
            </a:extLst>
          </p:cNvPr>
          <p:cNvSpPr>
            <a:spLocks noGrp="1"/>
          </p:cNvSpPr>
          <p:nvPr>
            <p:ph sz="half" idx="1"/>
          </p:nvPr>
        </p:nvSpPr>
        <p:spPr>
          <a:xfrm>
            <a:off x="661481" y="1169133"/>
            <a:ext cx="5416934" cy="5007830"/>
          </a:xfrm>
        </p:spPr>
        <p:txBody>
          <a:bodyPr vert="horz" lIns="91440" tIns="45720" rIns="91440" bIns="45720" rtlCol="0" anchor="t">
            <a:noAutofit/>
          </a:bodyPr>
          <a:lstStyle/>
          <a:p>
            <a:pPr marL="0" indent="0">
              <a:buNone/>
            </a:pPr>
            <a:r>
              <a:rPr lang="fi-FI" sz="1400"/>
              <a:t>Jokaiselle on tärkeää kuulua johonkin, tulla hyväksytyksi, saada arvostusta ja kokea vastavuoroisuutta. Olla mukana porukassa, joka innostaa ja rikastaa elämää.​</a:t>
            </a:r>
            <a:endParaRPr lang="fi-FI" sz="1400">
              <a:ea typeface="Calibri"/>
              <a:cs typeface="Calibri"/>
            </a:endParaRPr>
          </a:p>
          <a:p>
            <a:pPr marL="0" indent="0">
              <a:buNone/>
            </a:pPr>
            <a:endParaRPr lang="fi-FI" sz="1400"/>
          </a:p>
          <a:p>
            <a:pPr marL="0" indent="0">
              <a:buNone/>
            </a:pPr>
            <a:r>
              <a:rPr lang="fi-FI" sz="1400"/>
              <a:t>Mistä tiedät, kokeeko tiimi olevansa tiivis yhteisö vai ryhmä toisistaan irrallisia yksilöitä? Sen havaitsee tiimin tavasta keskustella keskenään ja siitä, hakevatko he kontaktia toistensa kanssa. Myös siitä, että tiimi ei klikkiydy muita vastaan. Sen huomaa positiivisesta energiasta, auttamisen halusta ja siitä, että tiimissä vallitsee hyvä tunnelma. Jokaisella on oma roolinsa ja tehtävänsä, kaikkia tarvitaan. Ja kun joku on poissa, häntä kaivataan, eikä poissaolosta olla helpottuneita.​</a:t>
            </a:r>
            <a:endParaRPr lang="fi-FI" sz="1400">
              <a:ea typeface="Calibri"/>
              <a:cs typeface="Calibri"/>
            </a:endParaRPr>
          </a:p>
          <a:p>
            <a:pPr marL="0" indent="0">
              <a:buNone/>
            </a:pPr>
            <a:endParaRPr lang="fi-FI" sz="1400"/>
          </a:p>
          <a:p>
            <a:pPr marL="0" indent="0">
              <a:buNone/>
            </a:pPr>
            <a:r>
              <a:rPr lang="fi-FI" sz="1400"/>
              <a:t>Jos yhteisöllisyys on kadoksissa, tiimissä vallitsee eripurainen tai negatiivinen tunnelma. Yhteistyötä ja tapaamisia vältellään ja vain omat tehtävät kiinnostavat. Silloin tarvitaan tietoisia tekoja. Aloita huolehtimalla siitä, että ihmiset ovat riittävän tuttuja toisilleen. Varmista myös, että kaikkia kuullaan. Dominoivat eivät saa aina hallita keskustelua, vetäytyvät eivät saa eristäytyä yhteistyöstä.  Järjestä yhteistyön paikkoja myös niille, jotka eivät tyypillisesti hakeudu yhteistyöhön. Anna aikaa keskusteluille ja osallista kaikki aika ajoin yhteiseen tekemiseen. Yhteisen vastuun kantaminen tuo esille jokaisesta uusia puolia ja voi helpottaa yhteistyötä jatkossa.</a:t>
            </a:r>
            <a:endParaRPr lang="fi-FI" sz="1400">
              <a:ea typeface="Calibri"/>
              <a:cs typeface="Calibri"/>
            </a:endParaRPr>
          </a:p>
        </p:txBody>
      </p:sp>
      <p:sp>
        <p:nvSpPr>
          <p:cNvPr id="4" name="Sisällön paikkamerkki 3">
            <a:extLst>
              <a:ext uri="{FF2B5EF4-FFF2-40B4-BE49-F238E27FC236}">
                <a16:creationId xmlns:a16="http://schemas.microsoft.com/office/drawing/2014/main" id="{0684EBF8-5360-BCA0-DED9-064C40B30B45}"/>
              </a:ext>
            </a:extLst>
          </p:cNvPr>
          <p:cNvSpPr>
            <a:spLocks noGrp="1"/>
          </p:cNvSpPr>
          <p:nvPr>
            <p:ph sz="half" idx="2"/>
          </p:nvPr>
        </p:nvSpPr>
        <p:spPr/>
        <p:txBody>
          <a:bodyPr>
            <a:noAutofit/>
          </a:bodyPr>
          <a:lstStyle/>
          <a:p>
            <a:pPr algn="l" rtl="0" fontAlgn="base"/>
            <a:r>
              <a:rPr lang="fi-FI" sz="1400" b="0" i="0" u="none" strike="noStrike">
                <a:solidFill>
                  <a:srgbClr val="000000"/>
                </a:solidFill>
                <a:effectLst/>
              </a:rPr>
              <a:t> </a:t>
            </a:r>
            <a:r>
              <a:rPr lang="fi-FI" sz="1400" b="0" i="0" u="sng" strike="noStrike">
                <a:solidFill>
                  <a:srgbClr val="467886"/>
                </a:solidFill>
                <a:effectLst/>
                <a:hlinkClick r:id="rId2"/>
              </a:rPr>
              <a:t>Video (Laura Jääskeläinen): Toimivan ryhmän salaisuus </a:t>
            </a:r>
            <a:r>
              <a:rPr lang="fi-FI" sz="1400" b="0" i="0" u="none" strike="noStrike">
                <a:solidFill>
                  <a:srgbClr val="000000"/>
                </a:solidFill>
                <a:effectLst/>
              </a:rPr>
              <a:t>(6:00)</a:t>
            </a:r>
            <a:r>
              <a:rPr lang="fi-FI" sz="1400" b="0" i="0">
                <a:solidFill>
                  <a:srgbClr val="000000"/>
                </a:solidFill>
                <a:effectLst/>
              </a:rPr>
              <a:t>​</a:t>
            </a:r>
          </a:p>
          <a:p>
            <a:pPr algn="l" rtl="0" fontAlgn="base"/>
            <a:r>
              <a:rPr lang="fi-FI" sz="1400" b="0" i="0" u="sng" strike="noStrike">
                <a:solidFill>
                  <a:srgbClr val="467886"/>
                </a:solidFill>
                <a:effectLst/>
                <a:hlinkClick r:id="rId3"/>
              </a:rPr>
              <a:t>  7.lk alkuun opettajan/ aineopettajien tueksi</a:t>
            </a:r>
            <a:r>
              <a:rPr lang="fi-FI" sz="1400" b="0" i="0" u="none" strike="noStrike">
                <a:solidFill>
                  <a:srgbClr val="000000"/>
                </a:solidFill>
                <a:effectLst/>
              </a:rPr>
              <a:t> (7:00)</a:t>
            </a:r>
            <a:r>
              <a:rPr lang="fi-FI" sz="1400" b="0" i="0">
                <a:solidFill>
                  <a:srgbClr val="000000"/>
                </a:solidFill>
                <a:effectLst/>
              </a:rPr>
              <a:t>​</a:t>
            </a:r>
          </a:p>
          <a:p>
            <a:pPr algn="l" rtl="0" fontAlgn="base"/>
            <a:r>
              <a:rPr lang="fi-FI" sz="1400" b="0" i="0" u="sng" strike="noStrike">
                <a:solidFill>
                  <a:srgbClr val="467886"/>
                </a:solidFill>
                <a:effectLst/>
                <a:hlinkClick r:id="rId4"/>
              </a:rPr>
              <a:t>Opettajan muistilista sosiaalisten taitojen tukemiseen koulussa (mielenterveystalo.fi)</a:t>
            </a:r>
            <a:r>
              <a:rPr lang="fi-FI" sz="1400" b="0" i="0">
                <a:solidFill>
                  <a:srgbClr val="000000"/>
                </a:solidFill>
                <a:effectLst/>
              </a:rPr>
              <a:t>​</a:t>
            </a:r>
          </a:p>
          <a:p>
            <a:pPr marL="0" indent="0" algn="l" rtl="0" fontAlgn="base">
              <a:buNone/>
            </a:pPr>
            <a:endParaRPr lang="fi-FI" sz="1400" b="0" i="0">
              <a:solidFill>
                <a:srgbClr val="000000"/>
              </a:solidFill>
              <a:effectLst/>
            </a:endParaRPr>
          </a:p>
          <a:p>
            <a:pPr marL="0" indent="0" algn="l" rtl="0" fontAlgn="base">
              <a:buNone/>
            </a:pPr>
            <a:r>
              <a:rPr lang="fi-FI" sz="1400" b="1" i="0" u="none" strike="noStrike">
                <a:solidFill>
                  <a:srgbClr val="000000"/>
                </a:solidFill>
                <a:effectLst/>
              </a:rPr>
              <a:t>Huomio harjoitteisiin liittyen:</a:t>
            </a:r>
            <a:r>
              <a:rPr lang="fi-FI" sz="1400" b="0" i="0">
                <a:solidFill>
                  <a:srgbClr val="000000"/>
                </a:solidFill>
                <a:effectLst/>
              </a:rPr>
              <a:t>​</a:t>
            </a:r>
            <a:br>
              <a:rPr lang="fi-FI" sz="1400" b="0" i="0">
                <a:solidFill>
                  <a:srgbClr val="000000"/>
                </a:solidFill>
                <a:effectLst/>
              </a:rPr>
            </a:br>
            <a:r>
              <a:rPr lang="fi-FI" sz="1400" b="0" i="0" u="none" strike="noStrike">
                <a:solidFill>
                  <a:srgbClr val="000000"/>
                </a:solidFill>
                <a:effectLst/>
              </a:rPr>
              <a:t>Vasta muotoutumassa olevassa ryhmässä oppilaat todennäköisesti vastaavat vain muutamalla sanalla, mutta sekin riittää. Jos kaksi minuuttia näyttää olevan liian pitkä tai lyhyt aika keskusteluun, aikaa voi muuttaa.</a:t>
            </a:r>
            <a:r>
              <a:rPr lang="fi-FI" sz="1400" b="0" i="0">
                <a:solidFill>
                  <a:srgbClr val="000000"/>
                </a:solidFill>
                <a:effectLst/>
              </a:rPr>
              <a:t>​</a:t>
            </a:r>
          </a:p>
          <a:p>
            <a:pPr marL="0" indent="0" fontAlgn="base">
              <a:buNone/>
            </a:pPr>
            <a:r>
              <a:rPr lang="fi-FI" sz="1400" b="1" i="0" u="none" strike="noStrike">
                <a:solidFill>
                  <a:srgbClr val="000000"/>
                </a:solidFill>
                <a:effectLst/>
              </a:rPr>
              <a:t>Lähteet:</a:t>
            </a:r>
          </a:p>
          <a:p>
            <a:pPr fontAlgn="base"/>
            <a:r>
              <a:rPr lang="fi-FI" sz="1400" b="0" i="0" u="none" strike="noStrike">
                <a:solidFill>
                  <a:srgbClr val="000000"/>
                </a:solidFill>
                <a:effectLst/>
              </a:rPr>
              <a:t>Sari Kuusela </a:t>
            </a:r>
            <a:r>
              <a:rPr lang="fi-FI" sz="1400" b="0" i="0" u="sng" strike="noStrike">
                <a:solidFill>
                  <a:srgbClr val="467886"/>
                </a:solidFill>
                <a:effectLst/>
                <a:hlinkClick r:id="rId5"/>
              </a:rPr>
              <a:t>Yhteisöllisyyden merkitys</a:t>
            </a:r>
            <a:endParaRPr lang="fi-FI" sz="1400">
              <a:solidFill>
                <a:srgbClr val="000000"/>
              </a:solidFill>
            </a:endParaRPr>
          </a:p>
          <a:p>
            <a:pPr fontAlgn="base"/>
            <a:r>
              <a:rPr lang="fi-FI" sz="1400" b="0" i="0">
                <a:solidFill>
                  <a:srgbClr val="000000"/>
                </a:solidFill>
                <a:effectLst/>
              </a:rPr>
              <a:t>​</a:t>
            </a:r>
            <a:r>
              <a:rPr lang="fi-FI" sz="1400" b="0" i="0" u="none" strike="noStrike">
                <a:solidFill>
                  <a:srgbClr val="000000"/>
                </a:solidFill>
                <a:effectLst/>
              </a:rPr>
              <a:t>Laura Jääskeläinen </a:t>
            </a:r>
            <a:r>
              <a:rPr lang="fi-FI" sz="1400" b="0" i="0" u="sng" strike="noStrike">
                <a:solidFill>
                  <a:srgbClr val="467886"/>
                </a:solidFill>
                <a:effectLst/>
                <a:hlinkClick r:id="rId6"/>
              </a:rPr>
              <a:t>Vuorovaikutusvalmennus</a:t>
            </a:r>
            <a:r>
              <a:rPr lang="en-US" sz="1400" b="0" i="0">
                <a:solidFill>
                  <a:srgbClr val="000000"/>
                </a:solidFill>
                <a:effectLst/>
              </a:rPr>
              <a:t>​</a:t>
            </a:r>
          </a:p>
          <a:p>
            <a:pPr fontAlgn="base"/>
            <a:r>
              <a:rPr lang="fi-FI" sz="1400" b="0" i="0" u="sng" strike="noStrike">
                <a:solidFill>
                  <a:srgbClr val="467886"/>
                </a:solidFill>
                <a:effectLst/>
                <a:hlinkClick r:id="rId7"/>
              </a:rPr>
              <a:t>Kouluyhteisö | Mielenterveystalo.fi</a:t>
            </a:r>
            <a:endParaRPr lang="fi-FI" sz="1400" b="0" i="0">
              <a:solidFill>
                <a:srgbClr val="000000"/>
              </a:solidFill>
              <a:effectLst/>
            </a:endParaRPr>
          </a:p>
          <a:p>
            <a:endParaRPr lang="fi-FI" sz="1400"/>
          </a:p>
        </p:txBody>
      </p:sp>
    </p:spTree>
    <p:extLst>
      <p:ext uri="{BB962C8B-B14F-4D97-AF65-F5344CB8AC3E}">
        <p14:creationId xmlns:p14="http://schemas.microsoft.com/office/powerpoint/2010/main" val="161456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31FD04-51D2-BE32-9B8A-1FB1E4A39B36}"/>
              </a:ext>
            </a:extLst>
          </p:cNvPr>
          <p:cNvSpPr>
            <a:spLocks noGrp="1"/>
          </p:cNvSpPr>
          <p:nvPr>
            <p:ph type="title"/>
          </p:nvPr>
        </p:nvSpPr>
        <p:spPr>
          <a:xfrm>
            <a:off x="838200" y="116733"/>
            <a:ext cx="10515600" cy="1089498"/>
          </a:xfrm>
        </p:spPr>
        <p:txBody>
          <a:bodyPr/>
          <a:lstStyle/>
          <a:p>
            <a:r>
              <a:rPr lang="fi-FI"/>
              <a:t>Ryhmäprosessi</a:t>
            </a:r>
          </a:p>
        </p:txBody>
      </p:sp>
      <p:sp>
        <p:nvSpPr>
          <p:cNvPr id="3" name="Sisällön paikkamerkki 2">
            <a:extLst>
              <a:ext uri="{FF2B5EF4-FFF2-40B4-BE49-F238E27FC236}">
                <a16:creationId xmlns:a16="http://schemas.microsoft.com/office/drawing/2014/main" id="{289DF215-DB6B-8F3A-0444-3FDDF6FB3EF2}"/>
              </a:ext>
            </a:extLst>
          </p:cNvPr>
          <p:cNvSpPr>
            <a:spLocks noGrp="1"/>
          </p:cNvSpPr>
          <p:nvPr>
            <p:ph idx="1"/>
          </p:nvPr>
        </p:nvSpPr>
        <p:spPr>
          <a:xfrm>
            <a:off x="838200" y="1128409"/>
            <a:ext cx="10515600" cy="5107021"/>
          </a:xfrm>
        </p:spPr>
        <p:txBody>
          <a:bodyPr>
            <a:normAutofit fontScale="55000" lnSpcReduction="20000"/>
          </a:bodyPr>
          <a:lstStyle/>
          <a:p>
            <a:pPr marL="0" indent="0">
              <a:buNone/>
            </a:pPr>
            <a:r>
              <a:rPr lang="fi-FI" b="1"/>
              <a:t>1. Muodostuminen​</a:t>
            </a:r>
          </a:p>
          <a:p>
            <a:pPr marL="0" indent="0">
              <a:buNone/>
            </a:pPr>
            <a:r>
              <a:rPr lang="fi-FI"/>
              <a:t>Oppilaat etsivät omaa paikkaansa ryhmässä ja tuntevat usein epävarmuutta. Tärkein vaihe on se, että  oppilaat opettelevat tuntemaan toisiaan. Aikuisen tehtävä on luoda turvallinen, mukava ja myönteinen ympäristö. Aikuisen on tärkeää myös itse tutustua oppilaisiin.​</a:t>
            </a:r>
          </a:p>
          <a:p>
            <a:pPr marL="0" indent="0">
              <a:buNone/>
            </a:pPr>
            <a:r>
              <a:rPr lang="fi-FI" b="1"/>
              <a:t>2. Kuohunta​</a:t>
            </a:r>
          </a:p>
          <a:p>
            <a:pPr marL="0" indent="0">
              <a:buNone/>
            </a:pPr>
            <a:r>
              <a:rPr lang="fi-FI"/>
              <a:t>Oppilaat kyseenalaistavat ryhmää ja ohjaavaa/ ohjaavia aikuisia. Oppilaat hakevat hyväksyntää ja omaa rooliaan ryhmässä --&gt; konfliktitilanteet ovat väistämättömiä. Ryhmään voi muodostua pienempiä porukoita. Nämä tuovat oppilaille turvaa, mutta voivat haitata myös koko ryhmän toimintaa. Aikuisen tehtävä on kohdella kaikkia tasavertaisesti ja tarvittaessa käydä ristiriitoja läpi. Joskus sääntöjen uudelleen läpi käyminen yhteisesti tai pienempien porukoiden sekoittaminen voi helpottaa tilannetta.​</a:t>
            </a:r>
          </a:p>
          <a:p>
            <a:pPr marL="0" indent="0">
              <a:buNone/>
            </a:pPr>
            <a:r>
              <a:rPr lang="fi-FI" b="1"/>
              <a:t>3. Vakiintuminen​</a:t>
            </a:r>
          </a:p>
          <a:p>
            <a:pPr marL="0" indent="0">
              <a:buNone/>
            </a:pPr>
            <a:r>
              <a:rPr lang="fi-FI"/>
              <a:t>Oppilas on löytänyt paikkansa luokasta ja ryhmä kokee yhteenkuuluvuuden tunnetta. Säännöt ovat selvät ja oppilaat uskaltavat ilmaista mielipiteitään.</a:t>
            </a:r>
          </a:p>
          <a:p>
            <a:pPr marL="0" indent="0">
              <a:buNone/>
            </a:pPr>
            <a:r>
              <a:rPr lang="fi-FI" b="1"/>
              <a:t>4. Toiminta​</a:t>
            </a:r>
          </a:p>
          <a:p>
            <a:pPr marL="0" indent="0">
              <a:buNone/>
            </a:pPr>
            <a:r>
              <a:rPr lang="fi-FI"/>
              <a:t>Ryhmän jäsenet luottavat toisiinsa ja ryhmän sisällä on monenlaisia joustavia sosiaalisia suhteita ja porukoita. Tässä vaiheessa ryhmä kestää myös epäonnistumisia ja vastuun kantaminen yhdessä onnistuu. Aikuisen on tärkeää antaa positiivista palautetta. Haasteena voi olla, että uusien jäsenten on vaikeaa päästä ryhmään "sisään".​</a:t>
            </a:r>
          </a:p>
          <a:p>
            <a:pPr marL="0" indent="0">
              <a:buNone/>
            </a:pPr>
            <a:r>
              <a:rPr lang="fi-FI" b="1"/>
              <a:t>5. Päättyminen​</a:t>
            </a:r>
          </a:p>
          <a:p>
            <a:pPr marL="0" indent="0">
              <a:buNone/>
            </a:pPr>
            <a:r>
              <a:rPr lang="fi-FI"/>
              <a:t>Tyypillisesti haikea vaihe, joka voi herättää vaikeita tunteita. Ohjaajan onkin valmisteltava ryhmää hyvissä ajoin ryhmän toiminnan päättymisestä. Ryhmä on saavuttanut tavoitteensa, eikä toiminta ole tässä vaiheessa suorituskeskeistä. Ryhmän kesken voi olla hyvä muistella yhteisiä hetkiä, onnistumisia ja kommelluksia. Muista ohjaajana antaa tilaa tunteille ja ajatuksille ryhmän sisällä​.</a:t>
            </a:r>
          </a:p>
          <a:p>
            <a:pPr marL="0" indent="0">
              <a:buNone/>
            </a:pPr>
            <a:endParaRPr lang="fi-FI" sz="1800">
              <a:solidFill>
                <a:srgbClr val="000000"/>
              </a:solidFill>
              <a:latin typeface="Aptos"/>
            </a:endParaRPr>
          </a:p>
          <a:p>
            <a:pPr marL="0" indent="0">
              <a:buNone/>
            </a:pPr>
            <a:r>
              <a:rPr lang="fi-FI" sz="2000" b="0" i="0" u="none" strike="noStrike">
                <a:solidFill>
                  <a:srgbClr val="000000"/>
                </a:solidFill>
                <a:effectLst/>
                <a:cs typeface="Calibri" panose="020F0502020204030204" pitchFamily="34" charset="0"/>
              </a:rPr>
              <a:t>						Lähde: </a:t>
            </a:r>
            <a:r>
              <a:rPr lang="fi-FI" sz="2000" b="0" i="0" u="none" strike="noStrike" err="1">
                <a:solidFill>
                  <a:srgbClr val="000000"/>
                </a:solidFill>
                <a:effectLst/>
                <a:cs typeface="Calibri" panose="020F0502020204030204" pitchFamily="34" charset="0"/>
              </a:rPr>
              <a:t>Pinskupakki</a:t>
            </a:r>
            <a:r>
              <a:rPr lang="fi-FI" sz="2000" b="0" i="0" u="none" strike="noStrike">
                <a:solidFill>
                  <a:srgbClr val="000000"/>
                </a:solidFill>
                <a:effectLst/>
                <a:cs typeface="Calibri" panose="020F0502020204030204" pitchFamily="34" charset="0"/>
              </a:rPr>
              <a:t> </a:t>
            </a:r>
            <a:r>
              <a:rPr lang="fi-FI" sz="2000" b="0" i="0" u="sng" strike="noStrike">
                <a:solidFill>
                  <a:srgbClr val="467886"/>
                </a:solidFill>
                <a:effectLst/>
                <a:cs typeface="Calibri" panose="020F0502020204030204" pitchFamily="34" charset="0"/>
                <a:hlinkClick r:id="rId2"/>
              </a:rPr>
              <a:t>Ryhmäprosessi ja ryhmän ohjaaminen | </a:t>
            </a:r>
            <a:r>
              <a:rPr lang="fi-FI" sz="2000" b="0" i="0" u="sng" strike="noStrike" err="1">
                <a:solidFill>
                  <a:srgbClr val="467886"/>
                </a:solidFill>
                <a:effectLst/>
                <a:cs typeface="Calibri" panose="020F0502020204030204" pitchFamily="34" charset="0"/>
                <a:hlinkClick r:id="rId2"/>
              </a:rPr>
              <a:t>Pinskupakki</a:t>
            </a:r>
            <a:endParaRPr lang="fi-FI" sz="2000">
              <a:cs typeface="Calibri" panose="020F0502020204030204" pitchFamily="34" charset="0"/>
            </a:endParaRPr>
          </a:p>
        </p:txBody>
      </p:sp>
    </p:spTree>
    <p:extLst>
      <p:ext uri="{BB962C8B-B14F-4D97-AF65-F5344CB8AC3E}">
        <p14:creationId xmlns:p14="http://schemas.microsoft.com/office/powerpoint/2010/main" val="239967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70E4F9A5-D91A-1795-C692-F531865E2634}"/>
              </a:ext>
            </a:extLst>
          </p:cNvPr>
          <p:cNvSpPr>
            <a:spLocks noGrp="1"/>
          </p:cNvSpPr>
          <p:nvPr>
            <p:ph type="ctrTitle"/>
          </p:nvPr>
        </p:nvSpPr>
        <p:spPr>
          <a:xfrm>
            <a:off x="1524000" y="128869"/>
            <a:ext cx="9144000" cy="2387600"/>
          </a:xfrm>
        </p:spPr>
        <p:txBody>
          <a:bodyPr/>
          <a:lstStyle/>
          <a:p>
            <a:r>
              <a:rPr lang="fi-FI"/>
              <a:t>Mielitunti </a:t>
            </a:r>
            <a:br>
              <a:rPr lang="fi-FI"/>
            </a:br>
            <a:r>
              <a:rPr lang="fi-FI"/>
              <a:t>ryhmäytyminen</a:t>
            </a:r>
          </a:p>
        </p:txBody>
      </p:sp>
      <p:sp>
        <p:nvSpPr>
          <p:cNvPr id="8" name="Alaotsikko 7">
            <a:extLst>
              <a:ext uri="{FF2B5EF4-FFF2-40B4-BE49-F238E27FC236}">
                <a16:creationId xmlns:a16="http://schemas.microsoft.com/office/drawing/2014/main" id="{34AE3509-7B0B-017F-1631-47027839A814}"/>
              </a:ext>
            </a:extLst>
          </p:cNvPr>
          <p:cNvSpPr>
            <a:spLocks noGrp="1"/>
          </p:cNvSpPr>
          <p:nvPr>
            <p:ph type="subTitle" idx="1"/>
          </p:nvPr>
        </p:nvSpPr>
        <p:spPr>
          <a:xfrm>
            <a:off x="1524000" y="3081177"/>
            <a:ext cx="9144000" cy="1655762"/>
          </a:xfrm>
        </p:spPr>
        <p:txBody>
          <a:bodyPr vert="horz" lIns="91440" tIns="45720" rIns="91440" bIns="45720" rtlCol="0" anchor="t">
            <a:normAutofit/>
          </a:bodyPr>
          <a:lstStyle/>
          <a:p>
            <a:r>
              <a:rPr lang="fi-FI" sz="2800">
                <a:ea typeface="Calibri"/>
                <a:cs typeface="Calibri"/>
              </a:rPr>
              <a:t>Tällä tunnilla tutustutte paremmin toisiinne ja kirjaatte oman luokkanne arvot ja säännöt</a:t>
            </a:r>
          </a:p>
          <a:p>
            <a:endParaRPr lang="fi-FI">
              <a:ea typeface="Calibri"/>
              <a:cs typeface="Calibri"/>
            </a:endParaRPr>
          </a:p>
        </p:txBody>
      </p:sp>
    </p:spTree>
    <p:extLst>
      <p:ext uri="{BB962C8B-B14F-4D97-AF65-F5344CB8AC3E}">
        <p14:creationId xmlns:p14="http://schemas.microsoft.com/office/powerpoint/2010/main" val="295228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CC307B3-C56A-D52F-B29D-B176B662F1D7}"/>
              </a:ext>
            </a:extLst>
          </p:cNvPr>
          <p:cNvSpPr>
            <a:spLocks noGrp="1"/>
          </p:cNvSpPr>
          <p:nvPr>
            <p:ph type="title"/>
          </p:nvPr>
        </p:nvSpPr>
        <p:spPr/>
        <p:txBody>
          <a:bodyPr/>
          <a:lstStyle/>
          <a:p>
            <a:r>
              <a:rPr lang="fi-FI"/>
              <a:t>Nimileikki</a:t>
            </a:r>
          </a:p>
        </p:txBody>
      </p:sp>
      <p:sp>
        <p:nvSpPr>
          <p:cNvPr id="3" name="Sisällön paikkamerkki 2">
            <a:extLst>
              <a:ext uri="{FF2B5EF4-FFF2-40B4-BE49-F238E27FC236}">
                <a16:creationId xmlns:a16="http://schemas.microsoft.com/office/drawing/2014/main" id="{97BEFBC5-6AD9-C1E2-D3BB-96AD773D2ED3}"/>
              </a:ext>
            </a:extLst>
          </p:cNvPr>
          <p:cNvSpPr>
            <a:spLocks noGrp="1"/>
          </p:cNvSpPr>
          <p:nvPr>
            <p:ph idx="1"/>
          </p:nvPr>
        </p:nvSpPr>
        <p:spPr/>
        <p:txBody>
          <a:bodyPr>
            <a:normAutofit/>
          </a:bodyPr>
          <a:lstStyle/>
          <a:p>
            <a:r>
              <a:rPr lang="fi-FI"/>
              <a:t>Asetutaan piiriin. Jokainen vuorollaan kertoo oman nimensä ja mitä tykkää tehdä vapaa-aikana. Myös aikuiset osallistuvat.</a:t>
            </a:r>
          </a:p>
          <a:p>
            <a:r>
              <a:rPr lang="fi-FI"/>
              <a:t>Jos tykkäät samasta vapaa-ajan tekemisestä kuin joku toinen, mennään piirissä kyykkyyn.</a:t>
            </a:r>
          </a:p>
          <a:p>
            <a:endParaRPr lang="fi-FI"/>
          </a:p>
          <a:p>
            <a:r>
              <a:rPr lang="fi-FI"/>
              <a:t>Kirjataan oppilaille maalarinteipillä nimi rintaan näkyville.​</a:t>
            </a:r>
          </a:p>
        </p:txBody>
      </p:sp>
    </p:spTree>
    <p:extLst>
      <p:ext uri="{BB962C8B-B14F-4D97-AF65-F5344CB8AC3E}">
        <p14:creationId xmlns:p14="http://schemas.microsoft.com/office/powerpoint/2010/main" val="909604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938DBC-6BF6-493B-2C3B-A31BA0B94E46}"/>
              </a:ext>
            </a:extLst>
          </p:cNvPr>
          <p:cNvSpPr>
            <a:spLocks noGrp="1"/>
          </p:cNvSpPr>
          <p:nvPr>
            <p:ph type="title"/>
          </p:nvPr>
        </p:nvSpPr>
        <p:spPr>
          <a:xfrm>
            <a:off x="838200" y="87549"/>
            <a:ext cx="10515600" cy="1028709"/>
          </a:xfrm>
        </p:spPr>
        <p:txBody>
          <a:bodyPr/>
          <a:lstStyle/>
          <a:p>
            <a:r>
              <a:rPr lang="fi-FI"/>
              <a:t>Kättelykopla</a:t>
            </a:r>
          </a:p>
        </p:txBody>
      </p:sp>
      <p:sp>
        <p:nvSpPr>
          <p:cNvPr id="3" name="Sisällön paikkamerkki 2">
            <a:extLst>
              <a:ext uri="{FF2B5EF4-FFF2-40B4-BE49-F238E27FC236}">
                <a16:creationId xmlns:a16="http://schemas.microsoft.com/office/drawing/2014/main" id="{25E15425-2508-2CA1-41FF-AD0D2A846B05}"/>
              </a:ext>
            </a:extLst>
          </p:cNvPr>
          <p:cNvSpPr>
            <a:spLocks noGrp="1"/>
          </p:cNvSpPr>
          <p:nvPr>
            <p:ph idx="1"/>
          </p:nvPr>
        </p:nvSpPr>
        <p:spPr>
          <a:xfrm>
            <a:off x="838200" y="1012176"/>
            <a:ext cx="10515600" cy="4824818"/>
          </a:xfrm>
        </p:spPr>
        <p:txBody>
          <a:bodyPr vert="horz" lIns="91440" tIns="45720" rIns="91440" bIns="45720" rtlCol="0" anchor="t">
            <a:noAutofit/>
          </a:bodyPr>
          <a:lstStyle/>
          <a:p>
            <a:r>
              <a:rPr lang="fi-FI" sz="2400"/>
              <a:t>Oppilaat laittavat silmät kiinni. Ohjaaja valitsee koplat (3-5hlö) koskettamalla selkään. ​</a:t>
            </a:r>
          </a:p>
          <a:p>
            <a:r>
              <a:rPr lang="fi-FI" sz="2400"/>
              <a:t>Merkistä koplat saavat avata silmät, mutta muut pitävät vielä kiinni. Koplat näkevät toisensa, mutta muille jää koplien henkilöllisyys salaiseksi.</a:t>
            </a:r>
          </a:p>
          <a:p>
            <a:r>
              <a:rPr lang="fi-FI" sz="2400"/>
              <a:t>Ohjaajan merkistä kaikki sulkevat silmät ja avaavat ne yhtä aikaa. ​</a:t>
            </a:r>
          </a:p>
          <a:p>
            <a:r>
              <a:rPr lang="fi-FI" sz="2400"/>
              <a:t>Oppilaat lähtevät kävelemään tilassa, kättelevät toisiaan ja kertovat nimensä. ​</a:t>
            </a:r>
          </a:p>
          <a:p>
            <a:r>
              <a:rPr lang="fi-FI" sz="2400"/>
              <a:t>Koplat antavat kätellessään huomaamattoman merkin. Hetken kuluttua koplan kättelemä, merkin saanut henkilö pysähtyy paikoilleen. ​</a:t>
            </a:r>
          </a:p>
          <a:p>
            <a:r>
              <a:rPr lang="fi-FI" sz="2400"/>
              <a:t>Koplien on tarkoitus pysäyttää huomaamattomasti mahdollisimman moni. Muiden pitäisi selvittää, ketkä ovat koplia. ​</a:t>
            </a:r>
          </a:p>
          <a:p>
            <a:r>
              <a:rPr lang="fi-FI" sz="2400"/>
              <a:t>Kun joku epäilee tietävänsä koplan henkilöllisyyden, hän nostaa kätensä. Leikin ohjaajan luvalla voi esittää syytöksen. ​</a:t>
            </a:r>
          </a:p>
          <a:p>
            <a:r>
              <a:rPr lang="fi-FI" sz="2400" err="1"/>
              <a:t>Huom</a:t>
            </a:r>
            <a:r>
              <a:rPr lang="fi-FI" sz="2400"/>
              <a:t>! Koomassa olevat eivät voi enää syyttää tai ilmiantaa henkilöllisyyttä.​</a:t>
            </a:r>
          </a:p>
        </p:txBody>
      </p:sp>
    </p:spTree>
    <p:extLst>
      <p:ext uri="{BB962C8B-B14F-4D97-AF65-F5344CB8AC3E}">
        <p14:creationId xmlns:p14="http://schemas.microsoft.com/office/powerpoint/2010/main" val="414456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D67C6B-7318-E233-7C4C-4EB52B641613}"/>
              </a:ext>
            </a:extLst>
          </p:cNvPr>
          <p:cNvSpPr>
            <a:spLocks noGrp="1"/>
          </p:cNvSpPr>
          <p:nvPr>
            <p:ph type="title"/>
          </p:nvPr>
        </p:nvSpPr>
        <p:spPr/>
        <p:txBody>
          <a:bodyPr/>
          <a:lstStyle/>
          <a:p>
            <a:r>
              <a:rPr lang="fi-FI"/>
              <a:t>Juttujono</a:t>
            </a:r>
          </a:p>
        </p:txBody>
      </p:sp>
      <p:sp>
        <p:nvSpPr>
          <p:cNvPr id="3" name="Sisällön paikkamerkki 2">
            <a:extLst>
              <a:ext uri="{FF2B5EF4-FFF2-40B4-BE49-F238E27FC236}">
                <a16:creationId xmlns:a16="http://schemas.microsoft.com/office/drawing/2014/main" id="{48081393-C8AE-58AF-0BF6-A8C75E18FD70}"/>
              </a:ext>
            </a:extLst>
          </p:cNvPr>
          <p:cNvSpPr>
            <a:spLocks noGrp="1"/>
          </p:cNvSpPr>
          <p:nvPr>
            <p:ph sz="half" idx="1"/>
          </p:nvPr>
        </p:nvSpPr>
        <p:spPr>
          <a:xfrm>
            <a:off x="838199" y="1579441"/>
            <a:ext cx="5601511" cy="4632691"/>
          </a:xfrm>
        </p:spPr>
        <p:txBody>
          <a:bodyPr vert="horz" lIns="91440" tIns="45720" rIns="91440" bIns="45720" rtlCol="0" anchor="t">
            <a:normAutofit fontScale="92500" lnSpcReduction="10000"/>
          </a:bodyPr>
          <a:lstStyle/>
          <a:p>
            <a:pPr marL="0" indent="0">
              <a:buNone/>
            </a:pPr>
            <a:r>
              <a:rPr lang="fi-FI" b="1"/>
              <a:t>Ohje:</a:t>
            </a:r>
          </a:p>
          <a:p>
            <a:r>
              <a:rPr lang="fi-FI"/>
              <a:t>Asettautukaa kahteen vierekkäiseen jonoon niin, että kaikilla on pari. ​</a:t>
            </a:r>
          </a:p>
          <a:p>
            <a:r>
              <a:rPr lang="fi-FI"/>
              <a:t>Ohjaaja antaa aiheen, josta keskustellaan muutaman minuutin verran (</a:t>
            </a:r>
            <a:r>
              <a:rPr lang="fi-FI" sz="2200"/>
              <a:t>muistathan, että molemmille tulee antaa puheenvuoro, koska kyse on keskustelusta </a:t>
            </a:r>
            <a:r>
              <a:rPr lang="fi-FI" sz="2200">
                <a:sym typeface="Wingdings" panose="05000000000000000000" pitchFamily="2" charset="2"/>
              </a:rPr>
              <a:t></a:t>
            </a:r>
            <a:r>
              <a:rPr lang="fi-FI"/>
              <a:t>). ​</a:t>
            </a:r>
          </a:p>
          <a:p>
            <a:r>
              <a:rPr lang="fi-FI"/>
              <a:t>Ohjaajan merkistä pari vaihtuu niin, että toinen jono pysyy aina paikallaan, ja toinen jono siirtyy askeleen eteenpäin (jonossa ensimmäisenä ollut siirtyy jonossa viimeiseksi). </a:t>
            </a:r>
          </a:p>
          <a:p>
            <a:endParaRPr lang="fi-FI"/>
          </a:p>
        </p:txBody>
      </p:sp>
      <p:sp>
        <p:nvSpPr>
          <p:cNvPr id="4" name="Sisällön paikkamerkki 3">
            <a:extLst>
              <a:ext uri="{FF2B5EF4-FFF2-40B4-BE49-F238E27FC236}">
                <a16:creationId xmlns:a16="http://schemas.microsoft.com/office/drawing/2014/main" id="{99566668-1893-45BC-79A7-E97C15B56994}"/>
              </a:ext>
            </a:extLst>
          </p:cNvPr>
          <p:cNvSpPr>
            <a:spLocks noGrp="1"/>
          </p:cNvSpPr>
          <p:nvPr>
            <p:ph sz="half" idx="2"/>
          </p:nvPr>
        </p:nvSpPr>
        <p:spPr>
          <a:xfrm>
            <a:off x="7684850" y="1578012"/>
            <a:ext cx="3892685" cy="4632691"/>
          </a:xfrm>
        </p:spPr>
        <p:txBody>
          <a:bodyPr vert="horz" lIns="91440" tIns="45720" rIns="91440" bIns="45720" rtlCol="0" anchor="t">
            <a:normAutofit fontScale="92500" lnSpcReduction="10000"/>
          </a:bodyPr>
          <a:lstStyle/>
          <a:p>
            <a:pPr marL="0" indent="0">
              <a:buNone/>
            </a:pPr>
            <a:r>
              <a:rPr lang="fi-FI" b="1"/>
              <a:t>Keskustelun aiheita:​</a:t>
            </a:r>
          </a:p>
          <a:p>
            <a:r>
              <a:rPr lang="fi-FI"/>
              <a:t>Hauskin lomatekeminen</a:t>
            </a:r>
          </a:p>
          <a:p>
            <a:r>
              <a:rPr lang="fi-FI"/>
              <a:t>Mielekkäimmät harrastukset​</a:t>
            </a:r>
          </a:p>
          <a:p>
            <a:r>
              <a:rPr lang="fi-FI"/>
              <a:t>Lempimusiikki​</a:t>
            </a:r>
          </a:p>
          <a:p>
            <a:r>
              <a:rPr lang="fi-FI"/>
              <a:t>Mieluisa kouluaine​</a:t>
            </a:r>
          </a:p>
          <a:p>
            <a:r>
              <a:rPr lang="fi-FI"/>
              <a:t>Lemmikit</a:t>
            </a:r>
            <a:endParaRPr lang="fi-FI">
              <a:ea typeface="Calibri"/>
              <a:cs typeface="Calibri"/>
            </a:endParaRPr>
          </a:p>
          <a:p>
            <a:r>
              <a:rPr lang="fi-FI"/>
              <a:t>Paras ruoka​</a:t>
            </a:r>
          </a:p>
          <a:p>
            <a:r>
              <a:rPr lang="fi-FI"/>
              <a:t>Paras leffa tai sarja</a:t>
            </a:r>
          </a:p>
          <a:p>
            <a:endParaRPr lang="fi-FI"/>
          </a:p>
        </p:txBody>
      </p:sp>
    </p:spTree>
    <p:extLst>
      <p:ext uri="{BB962C8B-B14F-4D97-AF65-F5344CB8AC3E}">
        <p14:creationId xmlns:p14="http://schemas.microsoft.com/office/powerpoint/2010/main" val="1244245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4316397-4E5E-1E9A-F4B0-BE074F638A01}"/>
              </a:ext>
            </a:extLst>
          </p:cNvPr>
          <p:cNvSpPr>
            <a:spLocks noGrp="1"/>
          </p:cNvSpPr>
          <p:nvPr>
            <p:ph type="title"/>
          </p:nvPr>
        </p:nvSpPr>
        <p:spPr>
          <a:xfrm>
            <a:off x="838200" y="695866"/>
            <a:ext cx="10515600" cy="1325563"/>
          </a:xfrm>
        </p:spPr>
        <p:txBody>
          <a:bodyPr>
            <a:normAutofit/>
          </a:bodyPr>
          <a:lstStyle/>
          <a:p>
            <a:r>
              <a:rPr lang="fi-FI"/>
              <a:t>Meidän luokan arvot &amp;​ yhdessä sovitut asiat​</a:t>
            </a:r>
            <a:br>
              <a:rPr lang="fi-FI"/>
            </a:br>
            <a:endParaRPr lang="fi-FI"/>
          </a:p>
        </p:txBody>
      </p:sp>
      <p:sp>
        <p:nvSpPr>
          <p:cNvPr id="6" name="Sisällön paikkamerkki 5">
            <a:extLst>
              <a:ext uri="{FF2B5EF4-FFF2-40B4-BE49-F238E27FC236}">
                <a16:creationId xmlns:a16="http://schemas.microsoft.com/office/drawing/2014/main" id="{CD31B823-74BB-DAA1-F515-157AD0BEF2F4}"/>
              </a:ext>
            </a:extLst>
          </p:cNvPr>
          <p:cNvSpPr>
            <a:spLocks noGrp="1"/>
          </p:cNvSpPr>
          <p:nvPr>
            <p:ph idx="1"/>
          </p:nvPr>
        </p:nvSpPr>
        <p:spPr>
          <a:xfrm>
            <a:off x="838200" y="1872338"/>
            <a:ext cx="10515600" cy="4620537"/>
          </a:xfrm>
        </p:spPr>
        <p:txBody>
          <a:bodyPr vert="horz" lIns="91440" tIns="45720" rIns="91440" bIns="45720" rtlCol="0" anchor="t">
            <a:noAutofit/>
          </a:bodyPr>
          <a:lstStyle/>
          <a:p>
            <a:r>
              <a:rPr lang="fi-FI" sz="2400"/>
              <a:t>Katsotaan video: </a:t>
            </a:r>
            <a:r>
              <a:rPr lang="fi-FI" sz="2400" b="0" i="0" u="sng" strike="noStrike">
                <a:solidFill>
                  <a:srgbClr val="467886"/>
                </a:solidFill>
                <a:effectLst/>
                <a:hlinkClick r:id="rId2"/>
              </a:rPr>
              <a:t>Video: Turvallinen ryhmä (4min) </a:t>
            </a:r>
            <a:endParaRPr lang="fi-FI" sz="2400" b="0" i="0" u="sng" strike="noStrike">
              <a:solidFill>
                <a:srgbClr val="467886"/>
              </a:solidFill>
              <a:effectLst/>
            </a:endParaRPr>
          </a:p>
          <a:p>
            <a:r>
              <a:rPr lang="fi-FI" sz="2400"/>
              <a:t>Jokainen miettii ensin itse ja kirjoittaa post-it-lapulle asioita (5 min):​</a:t>
            </a:r>
          </a:p>
          <a:p>
            <a:pPr lvl="1"/>
            <a:r>
              <a:rPr lang="fi-FI"/>
              <a:t>Yksi asia yhdelle lapulle. </a:t>
            </a:r>
          </a:p>
          <a:p>
            <a:pPr lvl="1"/>
            <a:r>
              <a:rPr lang="fi-FI"/>
              <a:t>Millainen luokka tai ryhmä on turvallinen​?</a:t>
            </a:r>
          </a:p>
          <a:p>
            <a:pPr lvl="1"/>
            <a:r>
              <a:rPr lang="fi-FI"/>
              <a:t>Millaisessa luokassa tai ryhmässä sinä viihdyt? Millaisessa on hyvä opiskella​?</a:t>
            </a:r>
          </a:p>
          <a:p>
            <a:pPr marL="457200" lvl="1" indent="0">
              <a:buNone/>
            </a:pPr>
            <a:endParaRPr lang="fi-FI"/>
          </a:p>
          <a:p>
            <a:pPr marL="0" indent="0">
              <a:buNone/>
            </a:pPr>
            <a:r>
              <a:rPr lang="fi-FI" sz="2400">
                <a:sym typeface="Wingdings" panose="05000000000000000000" pitchFamily="2" charset="2"/>
              </a:rPr>
              <a:t></a:t>
            </a:r>
            <a:r>
              <a:rPr lang="fi-FI" sz="2400"/>
              <a:t> Post-it laput viedään seinälle. Aikuinen auttaa lajittelemaan yhteen ryhmään samankaltaiset vastaukset​.</a:t>
            </a:r>
          </a:p>
          <a:p>
            <a:pPr marL="0" indent="0">
              <a:buNone/>
            </a:pPr>
            <a:r>
              <a:rPr lang="fi-FI" sz="2400">
                <a:sym typeface="Wingdings" panose="05000000000000000000" pitchFamily="2" charset="2"/>
              </a:rPr>
              <a:t></a:t>
            </a:r>
            <a:r>
              <a:rPr lang="fi-FI" sz="2400"/>
              <a:t> Laaditaan yhdessä luokan säännöt/arvot:​</a:t>
            </a:r>
          </a:p>
          <a:p>
            <a:pPr lvl="1"/>
            <a:r>
              <a:rPr lang="fi-FI"/>
              <a:t>Kirjataan yhteisesti sovittuja asioita kukan terälehtiin ja liimataan ne kartonkiin kukan muotoon.​</a:t>
            </a:r>
          </a:p>
        </p:txBody>
      </p:sp>
    </p:spTree>
    <p:extLst>
      <p:ext uri="{BB962C8B-B14F-4D97-AF65-F5344CB8AC3E}">
        <p14:creationId xmlns:p14="http://schemas.microsoft.com/office/powerpoint/2010/main" val="426829776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ema">
  <a:themeElements>
    <a:clrScheme name="Mukautettu 3">
      <a:dk1>
        <a:sysClr val="windowText" lastClr="000000"/>
      </a:dk1>
      <a:lt1>
        <a:sysClr val="window" lastClr="FFFFFF"/>
      </a:lt1>
      <a:dk2>
        <a:srgbClr val="0E2841"/>
      </a:dk2>
      <a:lt2>
        <a:srgbClr val="E8E8E8"/>
      </a:lt2>
      <a:accent1>
        <a:srgbClr val="83CAEB"/>
      </a:accent1>
      <a:accent2>
        <a:srgbClr val="F6C6AC"/>
      </a:accent2>
      <a:accent3>
        <a:srgbClr val="84E291"/>
      </a:accent3>
      <a:accent4>
        <a:srgbClr val="0F9ED5"/>
      </a:accent4>
      <a:accent5>
        <a:srgbClr val="E49EDD"/>
      </a:accent5>
      <a:accent6>
        <a:srgbClr val="4EA72E"/>
      </a:accent6>
      <a:hlink>
        <a:srgbClr val="0F4861"/>
      </a:hlink>
      <a:folHlink>
        <a:srgbClr val="3A7D2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Mukautettu suunnittelumalli">
  <a:themeElements>
    <a:clrScheme name="Mukautettu 5">
      <a:dk1>
        <a:sysClr val="windowText" lastClr="000000"/>
      </a:dk1>
      <a:lt1>
        <a:sysClr val="window" lastClr="FFFFFF"/>
      </a:lt1>
      <a:dk2>
        <a:srgbClr val="0E2841"/>
      </a:dk2>
      <a:lt2>
        <a:srgbClr val="E8E8E8"/>
      </a:lt2>
      <a:accent1>
        <a:srgbClr val="83CAEB"/>
      </a:accent1>
      <a:accent2>
        <a:srgbClr val="F6C6AC"/>
      </a:accent2>
      <a:accent3>
        <a:srgbClr val="84E291"/>
      </a:accent3>
      <a:accent4>
        <a:srgbClr val="0F9ED5"/>
      </a:accent4>
      <a:accent5>
        <a:srgbClr val="E49EDD"/>
      </a:accent5>
      <a:accent6>
        <a:srgbClr val="4EA72E"/>
      </a:accent6>
      <a:hlink>
        <a:srgbClr val="0F4861"/>
      </a:hlink>
      <a:folHlink>
        <a:srgbClr val="3A7D2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f620ebe-4e4e-41f4-9f7b-c37a07498dbb" xsi:nil="true"/>
    <Siirtoesitykseen xmlns="82c184f6-8a4b-4c6e-9fe5-f55890e714b2" xsi:nil="true"/>
    <lcf76f155ced4ddcb4097134ff3c332f xmlns="82c184f6-8a4b-4c6e-9fe5-f55890e714b2">
      <Terms xmlns="http://schemas.microsoft.com/office/infopath/2007/PartnerControls"/>
    </lcf76f155ced4ddcb4097134ff3c332f>
    <Tiedostonluonne xmlns="82c184f6-8a4b-4c6e-9fe5-f55890e714b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8469A6521CB46E499669D1C5E481C6A2" ma:contentTypeVersion="17" ma:contentTypeDescription="Luo uusi asiakirja." ma:contentTypeScope="" ma:versionID="af70dd8a459ed4a5b6dfa043ae5b0662">
  <xsd:schema xmlns:xsd="http://www.w3.org/2001/XMLSchema" xmlns:xs="http://www.w3.org/2001/XMLSchema" xmlns:p="http://schemas.microsoft.com/office/2006/metadata/properties" xmlns:ns2="82c184f6-8a4b-4c6e-9fe5-f55890e714b2" xmlns:ns3="5f620ebe-4e4e-41f4-9f7b-c37a07498dbb" targetNamespace="http://schemas.microsoft.com/office/2006/metadata/properties" ma:root="true" ma:fieldsID="00860eb0001f9013d02da17c1439c38c" ns2:_="" ns3:_="">
    <xsd:import namespace="82c184f6-8a4b-4c6e-9fe5-f55890e714b2"/>
    <xsd:import namespace="5f620ebe-4e4e-41f4-9f7b-c37a07498d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ObjectDetectorVersions" minOccurs="0"/>
                <xsd:element ref="ns2:Tiedostonluonne" minOccurs="0"/>
                <xsd:element ref="ns2:MediaServiceDateTaken" minOccurs="0"/>
                <xsd:element ref="ns2:MediaServiceSearchProperties" minOccurs="0"/>
                <xsd:element ref="ns2:Siirtoesitykse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c184f6-8a4b-4c6e-9fe5-f55890e714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Kuvien tunnisteet" ma:readOnly="false" ma:fieldId="{5cf76f15-5ced-4ddc-b409-7134ff3c332f}" ma:taxonomyMulti="true" ma:sspId="64b60abb-ae65-4666-86fa-ffebd4072f7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Tiedostonluonne" ma:index="20" nillable="true" ma:displayName="Tiedoston luonne" ma:description="Tähän sarakkeeseen kuvataan, millaisesta tiedostosta on kyse tai mihin se liittyy" ma:format="Dropdown" ma:internalName="Tiedostonluonne">
      <xsd:simpleType>
        <xsd:restriction base="dms:Choice">
          <xsd:enumeration value="Hanketyön työpaperi"/>
          <xsd:enumeration value="KKKtiimin organisoituminen"/>
          <xsd:enumeration value="Ohjeistusmateriaalia"/>
          <xsd:enumeration value="Kehittämisen organisoituminen"/>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Siirtoesitykseen" ma:index="23" nillable="true" ma:displayName="Siirto esitykseen" ma:description="Outin kommentti esitykseen siirrosta" ma:format="Dropdown" ma:internalName="Siirtoesitykseen">
      <xsd:simpleType>
        <xsd:restriction base="dms:Choice">
          <xsd:enumeration value="OK"/>
          <xsd:enumeration value="Täydennettävä"/>
        </xsd:restrictio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620ebe-4e4e-41f4-9f7b-c37a07498dbb"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TaxCatchAll" ma:index="14" nillable="true" ma:displayName="Taxonomy Catch All Column" ma:hidden="true" ma:list="{66903b26-8fee-433d-8ec2-904650eec2bd}" ma:internalName="TaxCatchAll" ma:showField="CatchAllData" ma:web="5f620ebe-4e4e-41f4-9f7b-c37a07498d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468230-2A4F-45B0-848B-56B0DD0B1BB2}">
  <ds:schemaRefs>
    <ds:schemaRef ds:uri="http://schemas.microsoft.com/office/2006/metadata/properties"/>
    <ds:schemaRef ds:uri="http://schemas.microsoft.com/office/infopath/2007/PartnerControls"/>
    <ds:schemaRef ds:uri="5f620ebe-4e4e-41f4-9f7b-c37a07498dbb"/>
    <ds:schemaRef ds:uri="82c184f6-8a4b-4c6e-9fe5-f55890e714b2"/>
  </ds:schemaRefs>
</ds:datastoreItem>
</file>

<file path=customXml/itemProps2.xml><?xml version="1.0" encoding="utf-8"?>
<ds:datastoreItem xmlns:ds="http://schemas.openxmlformats.org/officeDocument/2006/customXml" ds:itemID="{6096DEDA-A539-4939-9655-9399A7531FCB}">
  <ds:schemaRefs>
    <ds:schemaRef ds:uri="http://schemas.microsoft.com/sharepoint/v3/contenttype/forms"/>
  </ds:schemaRefs>
</ds:datastoreItem>
</file>

<file path=customXml/itemProps3.xml><?xml version="1.0" encoding="utf-8"?>
<ds:datastoreItem xmlns:ds="http://schemas.openxmlformats.org/officeDocument/2006/customXml" ds:itemID="{AE04A90B-35CA-436D-83F1-2834A86DBC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c184f6-8a4b-4c6e-9fe5-f55890e714b2"/>
    <ds:schemaRef ds:uri="5f620ebe-4e4e-41f4-9f7b-c37a07498d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Office-teema</vt:lpstr>
      <vt:lpstr>Office-teema</vt:lpstr>
      <vt:lpstr>Mukautettu suunnittelumalli</vt:lpstr>
      <vt:lpstr>Mielitunti  ryhmäytyminen​​</vt:lpstr>
      <vt:lpstr>Mielitunti: Ryhmäytyminen</vt:lpstr>
      <vt:lpstr>Tietopaketti mielitunnin-ohjaajalle</vt:lpstr>
      <vt:lpstr>Ryhmäprosessi</vt:lpstr>
      <vt:lpstr>Mielitunti  ryhmäytyminen</vt:lpstr>
      <vt:lpstr>Nimileikki</vt:lpstr>
      <vt:lpstr>Kättelykopla</vt:lpstr>
      <vt:lpstr>Juttujono</vt:lpstr>
      <vt:lpstr>Meidän luokan arvot &amp;​ yhdessä sovitut asiat​ </vt:lpstr>
      <vt:lpstr>Meidän luokan arvot &amp;​ yhdessä sovitut asiat​ </vt:lpstr>
      <vt:lpstr>Kiitos! </vt:lpstr>
      <vt:lpstr>Lähteet: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4</cp:revision>
  <dcterms:created xsi:type="dcterms:W3CDTF">2025-09-01T06:46:50Z</dcterms:created>
  <dcterms:modified xsi:type="dcterms:W3CDTF">2025-09-01T06:47:23Z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0x0101008469A6521CB46E499669D1C5E481C6A2</vt:lpwstr>
  </property>
  <property fmtid="{D5CDD505-2E9C-101B-9397-08002B2CF9AE}" pid="3" name="MediaServiceImageTags">
    <vt:lpwstr/>
  </property>
</Properties>
</file>