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1" r:id="rId5"/>
    <p:sldMasterId id="2147483700" r:id="rId6"/>
    <p:sldMasterId id="2147483660" r:id="rId7"/>
  </p:sldMasterIdLst>
  <p:sldIdLst>
    <p:sldId id="283" r:id="rId8"/>
    <p:sldId id="289" r:id="rId9"/>
    <p:sldId id="269" r:id="rId10"/>
    <p:sldId id="287" r:id="rId11"/>
    <p:sldId id="331" r:id="rId12"/>
    <p:sldId id="290" r:id="rId13"/>
    <p:sldId id="300" r:id="rId14"/>
    <p:sldId id="330" r:id="rId15"/>
    <p:sldId id="326" r:id="rId16"/>
    <p:sldId id="327" r:id="rId17"/>
    <p:sldId id="337" r:id="rId18"/>
    <p:sldId id="338" r:id="rId19"/>
    <p:sldId id="334" r:id="rId20"/>
    <p:sldId id="307" r:id="rId21"/>
    <p:sldId id="313" r:id="rId22"/>
    <p:sldId id="336" r:id="rId23"/>
    <p:sldId id="332"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DAEFD-03A2-6EB9-AF04-6F6649BB672C}" v="18" dt="2025-09-01T06:33:24.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8CADAEFD-03A2-6EB9-AF04-6F6649BB672C}"/>
    <pc:docChg chg="addSld delSld addMainMaster">
      <pc:chgData name="Piirainen Niina" userId="S::niina.j.piirainen@kainuu.fi::bb2a0450-75a4-4a71-805f-fec160b09722" providerId="AD" clId="Web-{8CADAEFD-03A2-6EB9-AF04-6F6649BB672C}" dt="2025-09-01T06:33:24.335" v="17"/>
      <pc:docMkLst>
        <pc:docMk/>
      </pc:docMkLst>
      <pc:sldChg chg="del">
        <pc:chgData name="Piirainen Niina" userId="S::niina.j.piirainen@kainuu.fi::bb2a0450-75a4-4a71-805f-fec160b09722" providerId="AD" clId="Web-{8CADAEFD-03A2-6EB9-AF04-6F6649BB672C}" dt="2025-09-01T06:33:24.335" v="17"/>
        <pc:sldMkLst>
          <pc:docMk/>
          <pc:sldMk cId="782385677" sldId="256"/>
        </pc:sldMkLst>
      </pc:sldChg>
      <pc:sldChg chg="add">
        <pc:chgData name="Piirainen Niina" userId="S::niina.j.piirainen@kainuu.fi::bb2a0450-75a4-4a71-805f-fec160b09722" providerId="AD" clId="Web-{8CADAEFD-03A2-6EB9-AF04-6F6649BB672C}" dt="2025-09-01T06:33:08.679" v="2"/>
        <pc:sldMkLst>
          <pc:docMk/>
          <pc:sldMk cId="3632396296" sldId="269"/>
        </pc:sldMkLst>
      </pc:sldChg>
      <pc:sldChg chg="add">
        <pc:chgData name="Piirainen Niina" userId="S::niina.j.piirainen@kainuu.fi::bb2a0450-75a4-4a71-805f-fec160b09722" providerId="AD" clId="Web-{8CADAEFD-03A2-6EB9-AF04-6F6649BB672C}" dt="2025-09-01T06:33:08.507" v="0"/>
        <pc:sldMkLst>
          <pc:docMk/>
          <pc:sldMk cId="2192993872" sldId="283"/>
        </pc:sldMkLst>
      </pc:sldChg>
      <pc:sldChg chg="add">
        <pc:chgData name="Piirainen Niina" userId="S::niina.j.piirainen@kainuu.fi::bb2a0450-75a4-4a71-805f-fec160b09722" providerId="AD" clId="Web-{8CADAEFD-03A2-6EB9-AF04-6F6649BB672C}" dt="2025-09-01T06:33:08.741" v="3"/>
        <pc:sldMkLst>
          <pc:docMk/>
          <pc:sldMk cId="1390975377" sldId="287"/>
        </pc:sldMkLst>
      </pc:sldChg>
      <pc:sldChg chg="add">
        <pc:chgData name="Piirainen Niina" userId="S::niina.j.piirainen@kainuu.fi::bb2a0450-75a4-4a71-805f-fec160b09722" providerId="AD" clId="Web-{8CADAEFD-03A2-6EB9-AF04-6F6649BB672C}" dt="2025-09-01T06:33:08.601" v="1"/>
        <pc:sldMkLst>
          <pc:docMk/>
          <pc:sldMk cId="4201113467" sldId="289"/>
        </pc:sldMkLst>
      </pc:sldChg>
      <pc:sldChg chg="add">
        <pc:chgData name="Piirainen Niina" userId="S::niina.j.piirainen@kainuu.fi::bb2a0450-75a4-4a71-805f-fec160b09722" providerId="AD" clId="Web-{8CADAEFD-03A2-6EB9-AF04-6F6649BB672C}" dt="2025-09-01T06:33:08.851" v="5"/>
        <pc:sldMkLst>
          <pc:docMk/>
          <pc:sldMk cId="1191058094" sldId="290"/>
        </pc:sldMkLst>
      </pc:sldChg>
      <pc:sldChg chg="add">
        <pc:chgData name="Piirainen Niina" userId="S::niina.j.piirainen@kainuu.fi::bb2a0450-75a4-4a71-805f-fec160b09722" providerId="AD" clId="Web-{8CADAEFD-03A2-6EB9-AF04-6F6649BB672C}" dt="2025-09-01T06:33:08.944" v="6"/>
        <pc:sldMkLst>
          <pc:docMk/>
          <pc:sldMk cId="513210594" sldId="300"/>
        </pc:sldMkLst>
      </pc:sldChg>
      <pc:sldChg chg="add">
        <pc:chgData name="Piirainen Niina" userId="S::niina.j.piirainen@kainuu.fi::bb2a0450-75a4-4a71-805f-fec160b09722" providerId="AD" clId="Web-{8CADAEFD-03A2-6EB9-AF04-6F6649BB672C}" dt="2025-09-01T06:33:10.710" v="13"/>
        <pc:sldMkLst>
          <pc:docMk/>
          <pc:sldMk cId="963156635" sldId="307"/>
        </pc:sldMkLst>
      </pc:sldChg>
      <pc:sldChg chg="add">
        <pc:chgData name="Piirainen Niina" userId="S::niina.j.piirainen@kainuu.fi::bb2a0450-75a4-4a71-805f-fec160b09722" providerId="AD" clId="Web-{8CADAEFD-03A2-6EB9-AF04-6F6649BB672C}" dt="2025-09-01T06:33:10.788" v="14"/>
        <pc:sldMkLst>
          <pc:docMk/>
          <pc:sldMk cId="3111863696" sldId="313"/>
        </pc:sldMkLst>
      </pc:sldChg>
      <pc:sldChg chg="add">
        <pc:chgData name="Piirainen Niina" userId="S::niina.j.piirainen@kainuu.fi::bb2a0450-75a4-4a71-805f-fec160b09722" providerId="AD" clId="Web-{8CADAEFD-03A2-6EB9-AF04-6F6649BB672C}" dt="2025-09-01T06:33:09.554" v="8"/>
        <pc:sldMkLst>
          <pc:docMk/>
          <pc:sldMk cId="1158820007" sldId="326"/>
        </pc:sldMkLst>
      </pc:sldChg>
      <pc:sldChg chg="add">
        <pc:chgData name="Piirainen Niina" userId="S::niina.j.piirainen@kainuu.fi::bb2a0450-75a4-4a71-805f-fec160b09722" providerId="AD" clId="Web-{8CADAEFD-03A2-6EB9-AF04-6F6649BB672C}" dt="2025-09-01T06:33:09.851" v="9"/>
        <pc:sldMkLst>
          <pc:docMk/>
          <pc:sldMk cId="1660226834" sldId="327"/>
        </pc:sldMkLst>
      </pc:sldChg>
      <pc:sldChg chg="add">
        <pc:chgData name="Piirainen Niina" userId="S::niina.j.piirainen@kainuu.fi::bb2a0450-75a4-4a71-805f-fec160b09722" providerId="AD" clId="Web-{8CADAEFD-03A2-6EB9-AF04-6F6649BB672C}" dt="2025-09-01T06:33:09.257" v="7"/>
        <pc:sldMkLst>
          <pc:docMk/>
          <pc:sldMk cId="2210403551" sldId="330"/>
        </pc:sldMkLst>
      </pc:sldChg>
      <pc:sldChg chg="add">
        <pc:chgData name="Piirainen Niina" userId="S::niina.j.piirainen@kainuu.fi::bb2a0450-75a4-4a71-805f-fec160b09722" providerId="AD" clId="Web-{8CADAEFD-03A2-6EB9-AF04-6F6649BB672C}" dt="2025-09-01T06:33:08.788" v="4"/>
        <pc:sldMkLst>
          <pc:docMk/>
          <pc:sldMk cId="546217674" sldId="331"/>
        </pc:sldMkLst>
      </pc:sldChg>
      <pc:sldChg chg="add">
        <pc:chgData name="Piirainen Niina" userId="S::niina.j.piirainen@kainuu.fi::bb2a0450-75a4-4a71-805f-fec160b09722" providerId="AD" clId="Web-{8CADAEFD-03A2-6EB9-AF04-6F6649BB672C}" dt="2025-09-01T06:33:10.929" v="16"/>
        <pc:sldMkLst>
          <pc:docMk/>
          <pc:sldMk cId="802664942" sldId="332"/>
        </pc:sldMkLst>
      </pc:sldChg>
      <pc:sldChg chg="add">
        <pc:chgData name="Piirainen Niina" userId="S::niina.j.piirainen@kainuu.fi::bb2a0450-75a4-4a71-805f-fec160b09722" providerId="AD" clId="Web-{8CADAEFD-03A2-6EB9-AF04-6F6649BB672C}" dt="2025-09-01T06:33:10.616" v="12"/>
        <pc:sldMkLst>
          <pc:docMk/>
          <pc:sldMk cId="1089307862" sldId="334"/>
        </pc:sldMkLst>
      </pc:sldChg>
      <pc:sldChg chg="add">
        <pc:chgData name="Piirainen Niina" userId="S::niina.j.piirainen@kainuu.fi::bb2a0450-75a4-4a71-805f-fec160b09722" providerId="AD" clId="Web-{8CADAEFD-03A2-6EB9-AF04-6F6649BB672C}" dt="2025-09-01T06:33:10.851" v="15"/>
        <pc:sldMkLst>
          <pc:docMk/>
          <pc:sldMk cId="1416729744" sldId="336"/>
        </pc:sldMkLst>
      </pc:sldChg>
      <pc:sldChg chg="add">
        <pc:chgData name="Piirainen Niina" userId="S::niina.j.piirainen@kainuu.fi::bb2a0450-75a4-4a71-805f-fec160b09722" providerId="AD" clId="Web-{8CADAEFD-03A2-6EB9-AF04-6F6649BB672C}" dt="2025-09-01T06:33:10.194" v="10"/>
        <pc:sldMkLst>
          <pc:docMk/>
          <pc:sldMk cId="4069690818" sldId="337"/>
        </pc:sldMkLst>
      </pc:sldChg>
      <pc:sldChg chg="add">
        <pc:chgData name="Piirainen Niina" userId="S::niina.j.piirainen@kainuu.fi::bb2a0450-75a4-4a71-805f-fec160b09722" providerId="AD" clId="Web-{8CADAEFD-03A2-6EB9-AF04-6F6649BB672C}" dt="2025-09-01T06:33:10.491" v="11"/>
        <pc:sldMkLst>
          <pc:docMk/>
          <pc:sldMk cId="3508580174" sldId="338"/>
        </pc:sldMkLst>
      </pc:sldChg>
      <pc:sldMasterChg chg="add addSldLayout">
        <pc:chgData name="Piirainen Niina" userId="S::niina.j.piirainen@kainuu.fi::bb2a0450-75a4-4a71-805f-fec160b09722" providerId="AD" clId="Web-{8CADAEFD-03A2-6EB9-AF04-6F6649BB672C}" dt="2025-09-01T06:33:08.679" v="2"/>
        <pc:sldMasterMkLst>
          <pc:docMk/>
          <pc:sldMasterMk cId="2460954070" sldId="2147483660"/>
        </pc:sldMasterMkLst>
        <pc:sldLayoutChg chg="add">
          <pc:chgData name="Piirainen Niina" userId="S::niina.j.piirainen@kainuu.fi::bb2a0450-75a4-4a71-805f-fec160b09722" providerId="AD" clId="Web-{8CADAEFD-03A2-6EB9-AF04-6F6649BB672C}" dt="2025-09-01T06:33:08.679" v="2"/>
          <pc:sldLayoutMkLst>
            <pc:docMk/>
            <pc:sldMasterMk cId="2460954070" sldId="2147483660"/>
            <pc:sldLayoutMk cId="2385387890" sldId="2147483661"/>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949138452" sldId="2147483662"/>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2591524520" sldId="2147483663"/>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1203092039" sldId="2147483664"/>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3733172339" sldId="2147483665"/>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3210312558" sldId="2147483666"/>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3146388984" sldId="2147483667"/>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3171841454" sldId="2147483668"/>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1718958274" sldId="2147483669"/>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2202905451" sldId="2147483670"/>
          </pc:sldLayoutMkLst>
        </pc:sldLayoutChg>
        <pc:sldLayoutChg chg="add">
          <pc:chgData name="Piirainen Niina" userId="S::niina.j.piirainen@kainuu.fi::bb2a0450-75a4-4a71-805f-fec160b09722" providerId="AD" clId="Web-{8CADAEFD-03A2-6EB9-AF04-6F6649BB672C}" dt="2025-09-01T06:33:08.679" v="2"/>
          <pc:sldLayoutMkLst>
            <pc:docMk/>
            <pc:sldMasterMk cId="2460954070" sldId="2147483660"/>
            <pc:sldLayoutMk cId="3479445657" sldId="2147483671"/>
          </pc:sldLayoutMkLst>
        </pc:sldLayoutChg>
      </pc:sldMasterChg>
      <pc:sldMasterChg chg="add addSldLayout">
        <pc:chgData name="Piirainen Niina" userId="S::niina.j.piirainen@kainuu.fi::bb2a0450-75a4-4a71-805f-fec160b09722" providerId="AD" clId="Web-{8CADAEFD-03A2-6EB9-AF04-6F6649BB672C}" dt="2025-09-01T06:33:08.601" v="1"/>
        <pc:sldMasterMkLst>
          <pc:docMk/>
          <pc:sldMasterMk cId="3227646187" sldId="2147483700"/>
        </pc:sldMasterMkLst>
        <pc:sldLayoutChg chg="add">
          <pc:chgData name="Piirainen Niina" userId="S::niina.j.piirainen@kainuu.fi::bb2a0450-75a4-4a71-805f-fec160b09722" providerId="AD" clId="Web-{8CADAEFD-03A2-6EB9-AF04-6F6649BB672C}" dt="2025-09-01T06:33:08.601" v="1"/>
          <pc:sldLayoutMkLst>
            <pc:docMk/>
            <pc:sldMasterMk cId="3227646187" sldId="2147483700"/>
            <pc:sldLayoutMk cId="532314035" sldId="2147483689"/>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1194543433" sldId="2147483690"/>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1196528862" sldId="2147483691"/>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2259238439" sldId="2147483692"/>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1373858888" sldId="2147483693"/>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2743072740" sldId="2147483694"/>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2838042855" sldId="2147483695"/>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3849221024" sldId="2147483696"/>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3873397848" sldId="2147483697"/>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1956308269" sldId="2147483698"/>
          </pc:sldLayoutMkLst>
        </pc:sldLayoutChg>
        <pc:sldLayoutChg chg="add">
          <pc:chgData name="Piirainen Niina" userId="S::niina.j.piirainen@kainuu.fi::bb2a0450-75a4-4a71-805f-fec160b09722" providerId="AD" clId="Web-{8CADAEFD-03A2-6EB9-AF04-6F6649BB672C}" dt="2025-09-01T06:33:08.601" v="1"/>
          <pc:sldLayoutMkLst>
            <pc:docMk/>
            <pc:sldMasterMk cId="3227646187" sldId="2147483700"/>
            <pc:sldLayoutMk cId="2636335478" sldId="2147483699"/>
          </pc:sldLayoutMkLst>
        </pc:sldLayoutChg>
      </pc:sldMasterChg>
      <pc:sldMasterChg chg="add addSldLayout">
        <pc:chgData name="Piirainen Niina" userId="S::niina.j.piirainen@kainuu.fi::bb2a0450-75a4-4a71-805f-fec160b09722" providerId="AD" clId="Web-{8CADAEFD-03A2-6EB9-AF04-6F6649BB672C}" dt="2025-09-01T06:33:08.507" v="0"/>
        <pc:sldMasterMkLst>
          <pc:docMk/>
          <pc:sldMasterMk cId="3383462581" sldId="2147483701"/>
        </pc:sldMasterMkLst>
        <pc:sldLayoutChg chg="add">
          <pc:chgData name="Piirainen Niina" userId="S::niina.j.piirainen@kainuu.fi::bb2a0450-75a4-4a71-805f-fec160b09722" providerId="AD" clId="Web-{8CADAEFD-03A2-6EB9-AF04-6F6649BB672C}" dt="2025-09-01T06:33:08.507" v="0"/>
          <pc:sldLayoutMkLst>
            <pc:docMk/>
            <pc:sldMasterMk cId="3383462581" sldId="2147483701"/>
            <pc:sldLayoutMk cId="1356846139" sldId="2147483702"/>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2788741770" sldId="2147483703"/>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2965894234" sldId="2147483704"/>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3703950664" sldId="2147483705"/>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1256527391" sldId="2147483706"/>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1854142525" sldId="2147483707"/>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4190948346" sldId="2147483708"/>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1820481610" sldId="2147483709"/>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3441393296" sldId="2147483710"/>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2943502069" sldId="2147483711"/>
          </pc:sldLayoutMkLst>
        </pc:sldLayoutChg>
        <pc:sldLayoutChg chg="add">
          <pc:chgData name="Piirainen Niina" userId="S::niina.j.piirainen@kainuu.fi::bb2a0450-75a4-4a71-805f-fec160b09722" providerId="AD" clId="Web-{8CADAEFD-03A2-6EB9-AF04-6F6649BB672C}" dt="2025-09-01T06:33:08.507" v="0"/>
          <pc:sldLayoutMkLst>
            <pc:docMk/>
            <pc:sldMasterMk cId="3383462581" sldId="2147483701"/>
            <pc:sldLayoutMk cId="2390746253" sldId="214748371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4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922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33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630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3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38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45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52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923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072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27646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OISjaIov9v8"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uortennetti.fi/2023/12/stressi/" TargetMode="External"/><Relationship Id="rId2" Type="http://schemas.openxmlformats.org/officeDocument/2006/relationships/hyperlink" Target="https://www.youtube.com/watch?v=c2TcIYuliBE" TargetMode="External"/><Relationship Id="rId1" Type="http://schemas.openxmlformats.org/officeDocument/2006/relationships/slideLayout" Target="../slideLayouts/slideLayout13.xml"/><Relationship Id="rId5" Type="http://schemas.openxmlformats.org/officeDocument/2006/relationships/hyperlink" Target="https://www.oph.fi/fi/koulutus-ja-tutkinnot/tietoisuustaitoharjoitteita-lapsille-nuorille-ja-aikuisille" TargetMode="External"/><Relationship Id="rId4" Type="http://schemas.openxmlformats.org/officeDocument/2006/relationships/hyperlink" Target="https://mieli.fi/materiaalit-ja-koulutukset/tietoa-mielenterveyden-vahvistamisesta/tyoelamanmielenterveys/mielenterveys-tyopaikalla/stressin-hallin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hyperlink" Target="https://www.aivosaatio.fi/ajankohtaista/lapsen-pitkittyneella-stressilla-voi-olla-surulliset-seuraukset/"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2TcIYuliBE"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12E46-941A-A58E-B5FD-E91409F44800}"/>
              </a:ext>
            </a:extLst>
          </p:cNvPr>
          <p:cNvSpPr>
            <a:spLocks noGrp="1"/>
          </p:cNvSpPr>
          <p:nvPr>
            <p:ph type="title"/>
          </p:nvPr>
        </p:nvSpPr>
        <p:spPr>
          <a:xfrm>
            <a:off x="2710855" y="1452502"/>
            <a:ext cx="7081778" cy="1036195"/>
          </a:xfrm>
        </p:spPr>
        <p:txBody>
          <a:bodyPr>
            <a:noAutofit/>
          </a:bodyPr>
          <a:lstStyle/>
          <a:p>
            <a:pPr algn="ctr"/>
            <a:r>
              <a:rPr lang="fi-FI" sz="5400">
                <a:latin typeface="Calibri"/>
                <a:cs typeface="Calibri"/>
              </a:rPr>
              <a:t>Mielitunti </a:t>
            </a:r>
            <a:br>
              <a:rPr lang="fi-FI" sz="5400">
                <a:latin typeface="Calibri"/>
                <a:cs typeface="Calibri"/>
              </a:rPr>
            </a:br>
            <a:r>
              <a:rPr lang="fi-FI" sz="5400">
                <a:latin typeface="Calibri"/>
                <a:cs typeface="Calibri"/>
              </a:rPr>
              <a:t>tietoisuustaidot ja stressinhallinta</a:t>
            </a:r>
            <a:br>
              <a:rPr lang="fi-FI" sz="5400">
                <a:latin typeface="Calibri"/>
                <a:cs typeface="Calibri"/>
              </a:rPr>
            </a:br>
            <a:endParaRPr lang="fi-FI" sz="5400">
              <a:ea typeface="Calibri Light" panose="020F0302020204030204"/>
              <a:cs typeface="Calibri Light" panose="020F0302020204030204"/>
            </a:endParaRPr>
          </a:p>
        </p:txBody>
      </p:sp>
      <p:sp>
        <p:nvSpPr>
          <p:cNvPr id="3" name="Sisällön paikkamerkki 2">
            <a:extLst>
              <a:ext uri="{FF2B5EF4-FFF2-40B4-BE49-F238E27FC236}">
                <a16:creationId xmlns:a16="http://schemas.microsoft.com/office/drawing/2014/main" id="{DB8BA779-F215-97BA-4A20-B4EBB9589B51}"/>
              </a:ext>
            </a:extLst>
          </p:cNvPr>
          <p:cNvSpPr>
            <a:spLocks noGrp="1"/>
          </p:cNvSpPr>
          <p:nvPr>
            <p:ph idx="1"/>
          </p:nvPr>
        </p:nvSpPr>
        <p:spPr>
          <a:xfrm>
            <a:off x="1484453" y="3224233"/>
            <a:ext cx="10515600" cy="1399794"/>
          </a:xfrm>
        </p:spPr>
        <p:txBody>
          <a:bodyPr vert="horz" lIns="91440" tIns="45720" rIns="91440" bIns="45720" rtlCol="0" anchor="t">
            <a:normAutofit/>
          </a:bodyPr>
          <a:lstStyle/>
          <a:p>
            <a:pPr marL="0" indent="0">
              <a:buNone/>
            </a:pPr>
            <a:r>
              <a:rPr lang="fi-FI">
                <a:cs typeface="Calibri"/>
              </a:rPr>
              <a:t>Mielitunnin tavoite on antaa neuvoja stressinhallintaan sekä auttaa oppilaita tunnistamaan tunteita ja ajatuksia ja hyväksymään ne sellaisinaan. </a:t>
            </a:r>
          </a:p>
        </p:txBody>
      </p:sp>
    </p:spTree>
    <p:extLst>
      <p:ext uri="{BB962C8B-B14F-4D97-AF65-F5344CB8AC3E}">
        <p14:creationId xmlns:p14="http://schemas.microsoft.com/office/powerpoint/2010/main" val="21929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muste, diagrammi, käsiala&#10;&#10;Kuvaus luotu automaattisesti">
            <a:extLst>
              <a:ext uri="{FF2B5EF4-FFF2-40B4-BE49-F238E27FC236}">
                <a16:creationId xmlns:a16="http://schemas.microsoft.com/office/drawing/2014/main" id="{222B171E-EB68-6616-AA20-059BD3142820}"/>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66022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334CB8BB-B3F8-2B7A-24C2-71EFCE4FFA5B}"/>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06969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D2E60A7B-49DB-8434-5B35-EF995B94892C}"/>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50858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131F03-2092-D3E7-1E4A-A3B87806E71C}"/>
              </a:ext>
            </a:extLst>
          </p:cNvPr>
          <p:cNvSpPr>
            <a:spLocks noGrp="1"/>
          </p:cNvSpPr>
          <p:nvPr>
            <p:ph type="title"/>
          </p:nvPr>
        </p:nvSpPr>
        <p:spPr>
          <a:xfrm>
            <a:off x="3936839" y="128055"/>
            <a:ext cx="4015901" cy="582856"/>
          </a:xfrm>
        </p:spPr>
        <p:txBody>
          <a:bodyPr>
            <a:normAutofit fontScale="90000"/>
          </a:bodyPr>
          <a:lstStyle/>
          <a:p>
            <a:r>
              <a:rPr lang="fi-FI">
                <a:latin typeface="Calibri"/>
                <a:ea typeface="Calibri"/>
                <a:cs typeface="Calibri"/>
              </a:rPr>
              <a:t>Tietoisuustaidot </a:t>
            </a:r>
            <a:endParaRPr lang="fi-FI" sz="2200">
              <a:ea typeface="Calibri Light"/>
              <a:cs typeface="Calibri Light"/>
            </a:endParaRPr>
          </a:p>
        </p:txBody>
      </p:sp>
      <p:sp>
        <p:nvSpPr>
          <p:cNvPr id="3" name="Sisällön paikkamerkki 2">
            <a:extLst>
              <a:ext uri="{FF2B5EF4-FFF2-40B4-BE49-F238E27FC236}">
                <a16:creationId xmlns:a16="http://schemas.microsoft.com/office/drawing/2014/main" id="{E62A0DFC-F760-E827-79D2-3954E4EBBEF6}"/>
              </a:ext>
            </a:extLst>
          </p:cNvPr>
          <p:cNvSpPr>
            <a:spLocks noGrp="1"/>
          </p:cNvSpPr>
          <p:nvPr>
            <p:ph idx="1"/>
          </p:nvPr>
        </p:nvSpPr>
        <p:spPr>
          <a:xfrm>
            <a:off x="611982" y="863480"/>
            <a:ext cx="11289505" cy="5390646"/>
          </a:xfrm>
        </p:spPr>
        <p:txBody>
          <a:bodyPr vert="horz" lIns="91440" tIns="45720" rIns="91440" bIns="45720" rtlCol="0" anchor="t">
            <a:noAutofit/>
          </a:bodyPr>
          <a:lstStyle/>
          <a:p>
            <a:pPr marL="0" indent="0" algn="just">
              <a:lnSpc>
                <a:spcPct val="100000"/>
              </a:lnSpc>
              <a:buNone/>
            </a:pPr>
            <a:r>
              <a:rPr lang="fi-FI" sz="2000" b="1">
                <a:solidFill>
                  <a:srgbClr val="282828"/>
                </a:solidFill>
                <a:ea typeface="Calibri"/>
                <a:cs typeface="Calibri"/>
              </a:rPr>
              <a:t>Tietoisuustaidot auttavat sinua:</a:t>
            </a:r>
            <a:endParaRPr lang="fi-FI" sz="2000" b="1">
              <a:solidFill>
                <a:srgbClr val="000000"/>
              </a:solidFill>
              <a:ea typeface="Calibri"/>
              <a:cs typeface="Calibri"/>
            </a:endParaRPr>
          </a:p>
          <a:p>
            <a:pPr marL="285750" indent="-285750" algn="just">
              <a:lnSpc>
                <a:spcPct val="100000"/>
              </a:lnSpc>
              <a:buFont typeface="Wingdings" panose="020B0604020202020204" pitchFamily="34" charset="0"/>
              <a:buChar char="Ø"/>
            </a:pPr>
            <a:r>
              <a:rPr lang="fi-FI" sz="2000">
                <a:solidFill>
                  <a:srgbClr val="282828"/>
                </a:solidFill>
                <a:ea typeface="Calibri"/>
                <a:cs typeface="Calibri"/>
              </a:rPr>
              <a:t>Rauhoittumaan ja hallitsemaan stressiä, esim. jännittävissä koetilanteissa</a:t>
            </a:r>
            <a:endParaRPr lang="fi-FI" sz="2000">
              <a:ea typeface="Calibri" panose="020F0502020204030204"/>
              <a:cs typeface="Calibri" panose="020F0502020204030204"/>
            </a:endParaRPr>
          </a:p>
          <a:p>
            <a:pPr marL="285750" indent="-285750" algn="just">
              <a:lnSpc>
                <a:spcPct val="100000"/>
              </a:lnSpc>
              <a:buFont typeface="Wingdings" panose="020B0604020202020204" pitchFamily="34" charset="0"/>
              <a:buChar char="Ø"/>
            </a:pPr>
            <a:r>
              <a:rPr lang="fi-FI" sz="2000">
                <a:solidFill>
                  <a:srgbClr val="282828"/>
                </a:solidFill>
                <a:ea typeface="Calibri"/>
                <a:cs typeface="Calibri"/>
              </a:rPr>
              <a:t>Tunnistamaan ja hyväksymään tunteita, esim. riitojen tai vaikeiden tilanteiden syntyessä</a:t>
            </a:r>
          </a:p>
          <a:p>
            <a:pPr marL="285750" indent="-285750" algn="just">
              <a:lnSpc>
                <a:spcPct val="100000"/>
              </a:lnSpc>
              <a:buFont typeface="Wingdings" panose="020B0604020202020204" pitchFamily="34" charset="0"/>
              <a:buChar char="Ø"/>
            </a:pPr>
            <a:r>
              <a:rPr lang="fi-FI" sz="2000">
                <a:solidFill>
                  <a:srgbClr val="282828"/>
                </a:solidFill>
                <a:ea typeface="Calibri"/>
                <a:cs typeface="Calibri"/>
              </a:rPr>
              <a:t>Keskittymään ja olemaan läsnä hetkessä, esim. oppitunnilla tai kun kaveri kertoo asioitaan</a:t>
            </a:r>
            <a:endParaRPr lang="fi-FI" sz="2000">
              <a:ea typeface="Calibri" panose="020F0502020204030204"/>
              <a:cs typeface="Calibri" panose="020F0502020204030204"/>
            </a:endParaRPr>
          </a:p>
          <a:p>
            <a:pPr marL="285750" indent="-285750" algn="just">
              <a:lnSpc>
                <a:spcPct val="100000"/>
              </a:lnSpc>
              <a:buFont typeface="Wingdings" panose="020B0604020202020204" pitchFamily="34" charset="0"/>
              <a:buChar char="Ø"/>
            </a:pPr>
            <a:r>
              <a:rPr lang="fi-FI" sz="2000">
                <a:solidFill>
                  <a:srgbClr val="282828"/>
                </a:solidFill>
                <a:ea typeface="Calibri"/>
                <a:cs typeface="Calibri"/>
              </a:rPr>
              <a:t>Vahvistamaan itsetuntemusta ja empatiaa, että sinulla on parempi olla itsesi ja muiden kanssa &lt;3</a:t>
            </a:r>
            <a:endParaRPr lang="fi-FI" sz="2000">
              <a:ea typeface="Calibri" panose="020F0502020204030204"/>
              <a:cs typeface="Calibri" panose="020F0502020204030204"/>
            </a:endParaRPr>
          </a:p>
          <a:p>
            <a:pPr marL="0" indent="0" algn="just">
              <a:lnSpc>
                <a:spcPct val="100000"/>
              </a:lnSpc>
              <a:buNone/>
            </a:pPr>
            <a:endParaRPr lang="fi-FI" sz="1200">
              <a:solidFill>
                <a:srgbClr val="282828"/>
              </a:solidFill>
              <a:latin typeface="Calibri"/>
              <a:ea typeface="Calibri"/>
              <a:cs typeface="Calibri"/>
            </a:endParaRPr>
          </a:p>
          <a:p>
            <a:pPr marL="0" indent="0" algn="just">
              <a:lnSpc>
                <a:spcPct val="100000"/>
              </a:lnSpc>
              <a:buNone/>
            </a:pPr>
            <a:r>
              <a:rPr lang="fi-FI" sz="2000">
                <a:latin typeface="Calibri"/>
                <a:ea typeface="Calibri"/>
                <a:cs typeface="Arial"/>
              </a:rPr>
              <a:t>Eli ne auttavat meitä huomaamaan, mitä tunteita kehossa ja mielessä liikkuu. Tietoisuustaidot auttavat meitä hyväksymään tunteet ilman, että tarvitsee heti reagoida sekä auttaa säätelemään stressiä ja ahdistusta.</a:t>
            </a:r>
            <a:endParaRPr lang="fi-FI" sz="2000">
              <a:latin typeface="Calibri"/>
              <a:ea typeface="Calibri"/>
              <a:cs typeface="Calibri" panose="020F0502020204030204"/>
            </a:endParaRPr>
          </a:p>
          <a:p>
            <a:pPr marL="0" indent="0" algn="just">
              <a:lnSpc>
                <a:spcPct val="100000"/>
              </a:lnSpc>
              <a:buNone/>
            </a:pPr>
            <a:r>
              <a:rPr lang="fi-FI" sz="2000" b="1">
                <a:solidFill>
                  <a:srgbClr val="282828"/>
                </a:solidFill>
                <a:ea typeface="Calibri"/>
                <a:cs typeface="Calibri"/>
              </a:rPr>
              <a:t>Harjoittele näin:</a:t>
            </a:r>
            <a:endParaRPr lang="fi-FI" sz="2000" b="1">
              <a:ea typeface="Calibri" panose="020F0502020204030204"/>
              <a:cs typeface="Calibri" panose="020F0502020204030204"/>
            </a:endParaRPr>
          </a:p>
          <a:p>
            <a:pPr algn="just">
              <a:lnSpc>
                <a:spcPct val="100000"/>
              </a:lnSpc>
              <a:buFont typeface="Wingdings" panose="020B0604020202020204" pitchFamily="34" charset="0"/>
              <a:buChar char="Ø"/>
            </a:pPr>
            <a:r>
              <a:rPr lang="fi-FI" sz="2000">
                <a:solidFill>
                  <a:srgbClr val="282828"/>
                </a:solidFill>
                <a:ea typeface="Calibri"/>
                <a:cs typeface="Calibri"/>
              </a:rPr>
              <a:t>Pysähdy hetkeksi ja huomaa, mitä tunnet</a:t>
            </a:r>
            <a:endParaRPr lang="fi-FI" sz="2000">
              <a:ea typeface="Calibri" panose="020F0502020204030204"/>
              <a:cs typeface="Calibri" panose="020F0502020204030204"/>
            </a:endParaRPr>
          </a:p>
          <a:p>
            <a:pPr algn="just">
              <a:lnSpc>
                <a:spcPct val="100000"/>
              </a:lnSpc>
              <a:buFont typeface="Wingdings" panose="020B0604020202020204" pitchFamily="34" charset="0"/>
              <a:buChar char="Ø"/>
            </a:pPr>
            <a:r>
              <a:rPr lang="fi-FI" sz="2000">
                <a:solidFill>
                  <a:srgbClr val="282828"/>
                </a:solidFill>
                <a:ea typeface="Calibri"/>
                <a:cs typeface="Calibri"/>
              </a:rPr>
              <a:t>Seuraa hengitystäsi muutaman minuutin ajan</a:t>
            </a:r>
            <a:endParaRPr lang="fi-FI" sz="2000">
              <a:ea typeface="Calibri" panose="020F0502020204030204"/>
              <a:cs typeface="Calibri" panose="020F0502020204030204"/>
            </a:endParaRPr>
          </a:p>
          <a:p>
            <a:pPr algn="just">
              <a:lnSpc>
                <a:spcPct val="100000"/>
              </a:lnSpc>
              <a:buFont typeface="Wingdings" panose="020B0604020202020204" pitchFamily="34" charset="0"/>
              <a:buChar char="Ø"/>
            </a:pPr>
            <a:r>
              <a:rPr lang="fi-FI" sz="2000">
                <a:solidFill>
                  <a:srgbClr val="282828"/>
                </a:solidFill>
                <a:ea typeface="Calibri"/>
                <a:cs typeface="Calibri"/>
              </a:rPr>
              <a:t>Ole lempeä itseäsi kohtaan – ei tarvitse onnistua täydellisesti</a:t>
            </a:r>
            <a:endParaRPr lang="fi-FI" sz="2000">
              <a:ea typeface="Calibri" panose="020F0502020204030204"/>
              <a:cs typeface="Calibri" panose="020F0502020204030204"/>
            </a:endParaRPr>
          </a:p>
          <a:p>
            <a:pPr marL="0" indent="0" algn="just">
              <a:lnSpc>
                <a:spcPct val="100000"/>
              </a:lnSpc>
              <a:buNone/>
            </a:pPr>
            <a:endParaRPr lang="fi-FI" sz="2000">
              <a:latin typeface="Calibri"/>
              <a:ea typeface="Calibri" panose="020F0502020204030204"/>
              <a:cs typeface="Arial"/>
            </a:endParaRPr>
          </a:p>
          <a:p>
            <a:pPr marL="0" indent="0" algn="just">
              <a:lnSpc>
                <a:spcPct val="100000"/>
              </a:lnSpc>
              <a:buNone/>
            </a:pPr>
            <a:endParaRPr lang="fi-FI" sz="1800">
              <a:solidFill>
                <a:srgbClr val="282828"/>
              </a:solidFill>
              <a:ea typeface="Calibri"/>
              <a:cs typeface="Calibri"/>
            </a:endParaRPr>
          </a:p>
          <a:p>
            <a:pPr>
              <a:lnSpc>
                <a:spcPct val="100000"/>
              </a:lnSpc>
              <a:buFont typeface="Wingdings" panose="020B0604020202020204" pitchFamily="34" charset="0"/>
              <a:buChar char="Ø"/>
            </a:pPr>
            <a:endParaRPr lang="fi-FI">
              <a:ea typeface="Calibri"/>
              <a:cs typeface="Calibri"/>
            </a:endParaRPr>
          </a:p>
        </p:txBody>
      </p:sp>
    </p:spTree>
    <p:extLst>
      <p:ext uri="{BB962C8B-B14F-4D97-AF65-F5344CB8AC3E}">
        <p14:creationId xmlns:p14="http://schemas.microsoft.com/office/powerpoint/2010/main" val="108930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1A97850-5A94-10C7-F983-3BBAC311D318}"/>
              </a:ext>
            </a:extLst>
          </p:cNvPr>
          <p:cNvSpPr>
            <a:spLocks noGrp="1"/>
          </p:cNvSpPr>
          <p:nvPr>
            <p:ph idx="1"/>
          </p:nvPr>
        </p:nvSpPr>
        <p:spPr>
          <a:xfrm>
            <a:off x="645289" y="359498"/>
            <a:ext cx="10515600" cy="5856046"/>
          </a:xfrm>
        </p:spPr>
        <p:txBody>
          <a:bodyPr vert="horz" lIns="91440" tIns="45720" rIns="91440" bIns="45720" rtlCol="0" anchor="t">
            <a:normAutofit fontScale="92500" lnSpcReduction="10000"/>
          </a:bodyPr>
          <a:lstStyle/>
          <a:p>
            <a:pPr marL="0" indent="0" algn="ctr">
              <a:buNone/>
            </a:pPr>
            <a:r>
              <a:rPr lang="fi-FI" sz="3600" b="1">
                <a:cs typeface="Calibri"/>
              </a:rPr>
              <a:t>Jännitä - rentoudu menetelmä</a:t>
            </a:r>
          </a:p>
          <a:p>
            <a:pPr marL="0" indent="0">
              <a:buNone/>
            </a:pPr>
            <a:r>
              <a:rPr lang="fi-FI" sz="1800" i="1">
                <a:cs typeface="Calibri"/>
              </a:rPr>
              <a:t>Mikäli mahdollista, varaa luokkaan jumppapatjat ja oppilaat voivat tehdä harjoitteen pötköttäen, harjoite voidaan tehdä myös istuen. Taustalle voi laittaa hiljaisesti musiikin </a:t>
            </a:r>
            <a:r>
              <a:rPr lang="fi-FI" sz="1800" i="1">
                <a:ea typeface="+mn-lt"/>
                <a:cs typeface="+mn-lt"/>
              </a:rPr>
              <a:t>soimaan; </a:t>
            </a:r>
            <a:r>
              <a:rPr lang="fi-FI" sz="1800">
                <a:ea typeface="+mn-lt"/>
                <a:cs typeface="+mn-lt"/>
                <a:hlinkClick r:id="rId2"/>
              </a:rPr>
              <a:t>Ultimate Stress Relief – rauhoittava musiikki rentoutumiseen ja meditaatioon (youtube.com)</a:t>
            </a:r>
            <a:endParaRPr lang="fi-FI" sz="1800" i="1">
              <a:cs typeface="Calibri"/>
            </a:endParaRPr>
          </a:p>
          <a:p>
            <a:pPr marL="0" indent="0">
              <a:buNone/>
            </a:pPr>
            <a:endParaRPr lang="fi-FI" sz="1800" i="1">
              <a:cs typeface="Calibri"/>
            </a:endParaRPr>
          </a:p>
          <a:p>
            <a:pPr marL="0" indent="0">
              <a:buNone/>
            </a:pPr>
            <a:r>
              <a:rPr lang="fi-FI" sz="1800" i="1">
                <a:cs typeface="Calibri"/>
              </a:rPr>
              <a:t>Tässä harjoitteessa jännitetään hetki yksittäistä kehon osaa, jonka jälkeen keskitytään sen kehon osan rentoutumiseen.</a:t>
            </a:r>
            <a:endParaRPr lang="fi-FI"/>
          </a:p>
          <a:p>
            <a:pPr marL="342900" indent="-342900">
              <a:buAutoNum type="arabicPeriod"/>
            </a:pPr>
            <a:r>
              <a:rPr lang="fi-FI" sz="1800" i="1">
                <a:cs typeface="Calibri"/>
              </a:rPr>
              <a:t>Sulje silmäsi ja hengitä hetki omaan tahtiin aivan rauhassa.</a:t>
            </a:r>
          </a:p>
          <a:p>
            <a:pPr marL="342900" indent="-342900">
              <a:buAutoNum type="arabicPeriod"/>
            </a:pPr>
            <a:r>
              <a:rPr lang="fi-FI" sz="1800" i="1">
                <a:cs typeface="Calibri"/>
              </a:rPr>
              <a:t>Tunne kuinka kehosi ja mielesi rauhoittuvat hiljalleen.</a:t>
            </a:r>
          </a:p>
          <a:p>
            <a:pPr marL="342900" indent="-342900">
              <a:buAutoNum type="arabicPeriod"/>
            </a:pPr>
            <a:r>
              <a:rPr lang="fi-FI" sz="1800" i="1">
                <a:cs typeface="Calibri"/>
              </a:rPr>
              <a:t>Nimeän vuorotellen kehon osia ja tehtävänäsi on ensin jännittää kehon osa ja hetken päästä rentouttaa se  kehon osa.</a:t>
            </a:r>
          </a:p>
          <a:p>
            <a:pPr marL="342900" indent="-342900">
              <a:buAutoNum type="arabicPeriod"/>
            </a:pPr>
            <a:r>
              <a:rPr lang="fi-FI" sz="1800" i="1">
                <a:cs typeface="Calibri"/>
              </a:rPr>
              <a:t>Aloitetaan varpaista, jännitä varpaitasi.....ja päästä ne ihan rennoksi. </a:t>
            </a:r>
          </a:p>
          <a:p>
            <a:pPr marL="342900" indent="-342900">
              <a:buAutoNum type="arabicPeriod"/>
            </a:pPr>
            <a:r>
              <a:rPr lang="fi-FI" sz="1800" i="1">
                <a:cs typeface="Calibri"/>
              </a:rPr>
              <a:t>Jännitä nilkkojasi....ja päästä ne ihan rennoksi.</a:t>
            </a:r>
          </a:p>
          <a:p>
            <a:pPr marL="342900" indent="-342900">
              <a:buAutoNum type="arabicPeriod"/>
            </a:pPr>
            <a:r>
              <a:rPr lang="fi-FI" sz="1800" i="1">
                <a:cs typeface="Calibri"/>
              </a:rPr>
              <a:t>Jännitä pohkeesi....ja päästä se ihan rennoksi.</a:t>
            </a:r>
          </a:p>
          <a:p>
            <a:pPr marL="342900" indent="-342900">
              <a:buAutoNum type="arabicPeriod"/>
            </a:pPr>
            <a:r>
              <a:rPr lang="fi-FI" sz="1800" i="1">
                <a:cs typeface="Calibri"/>
              </a:rPr>
              <a:t>Jännitä reisiäsi... ja päästä ne ihan rennoksi.</a:t>
            </a:r>
          </a:p>
          <a:p>
            <a:pPr marL="342900" indent="-342900">
              <a:buAutoNum type="arabicPeriod"/>
            </a:pPr>
            <a:r>
              <a:rPr lang="fi-FI" sz="1800" i="1">
                <a:cs typeface="Calibri"/>
              </a:rPr>
              <a:t>Jännitä takapuolesi....ja päästä se ihan rennoksi.</a:t>
            </a:r>
          </a:p>
          <a:p>
            <a:pPr marL="342900" indent="-342900">
              <a:buAutoNum type="arabicPeriod"/>
            </a:pPr>
            <a:r>
              <a:rPr lang="fi-FI" sz="1800" i="1">
                <a:cs typeface="Calibri"/>
              </a:rPr>
              <a:t>Jatketaan harjoitusta samalla tavalla läpikäyden vielä vatsa, selkä, hartiat, sormet, käsivarret ja lopuksi kasvot. </a:t>
            </a:r>
          </a:p>
          <a:p>
            <a:pPr marL="0" indent="0">
              <a:buNone/>
            </a:pPr>
            <a:r>
              <a:rPr lang="fi-FI" sz="1800" i="1">
                <a:cs typeface="Calibri"/>
              </a:rPr>
              <a:t>Harjoituksen jälkeen nauttia rentoutuneesta kehosta hiljaa paikallaan hyvältä tuntuvan ajan.</a:t>
            </a:r>
          </a:p>
          <a:p>
            <a:pPr marL="342900" indent="-342900">
              <a:buAutoNum type="arabicPeriod"/>
            </a:pPr>
            <a:endParaRPr lang="fi-FI" sz="1800" i="1">
              <a:cs typeface="Calibri"/>
            </a:endParaRPr>
          </a:p>
          <a:p>
            <a:pPr marL="342900" indent="-342900">
              <a:buAutoNum type="arabicPeriod"/>
            </a:pPr>
            <a:endParaRPr lang="fi-FI" sz="1800" i="1">
              <a:cs typeface="Calibri"/>
            </a:endParaRPr>
          </a:p>
          <a:p>
            <a:pPr marL="0" indent="0">
              <a:buNone/>
            </a:pPr>
            <a:endParaRPr lang="fi-FI" sz="1800" i="1">
              <a:cs typeface="Calibri"/>
            </a:endParaRPr>
          </a:p>
          <a:p>
            <a:pPr marL="0" indent="0">
              <a:buNone/>
            </a:pPr>
            <a:endParaRPr lang="fi-FI" sz="1800" i="1">
              <a:cs typeface="Calibri"/>
            </a:endParaRPr>
          </a:p>
          <a:p>
            <a:pPr marL="0" indent="0">
              <a:buNone/>
            </a:pPr>
            <a:endParaRPr lang="fi-FI" sz="3600" i="1">
              <a:cs typeface="Calibri"/>
            </a:endParaRPr>
          </a:p>
        </p:txBody>
      </p:sp>
      <p:sp>
        <p:nvSpPr>
          <p:cNvPr id="2" name="Tekstiruutu 1">
            <a:extLst>
              <a:ext uri="{FF2B5EF4-FFF2-40B4-BE49-F238E27FC236}">
                <a16:creationId xmlns:a16="http://schemas.microsoft.com/office/drawing/2014/main" id="{03C6562C-A6CC-9309-FE24-D58639983CF8}"/>
              </a:ext>
            </a:extLst>
          </p:cNvPr>
          <p:cNvSpPr txBox="1"/>
          <p:nvPr/>
        </p:nvSpPr>
        <p:spPr>
          <a:xfrm>
            <a:off x="9045666" y="503646"/>
            <a:ext cx="1319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Calibri"/>
              </a:rPr>
              <a:t>10 min</a:t>
            </a:r>
            <a:endParaRPr lang="fi-FI"/>
          </a:p>
        </p:txBody>
      </p:sp>
    </p:spTree>
    <p:extLst>
      <p:ext uri="{BB962C8B-B14F-4D97-AF65-F5344CB8AC3E}">
        <p14:creationId xmlns:p14="http://schemas.microsoft.com/office/powerpoint/2010/main" val="96315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CD8A61-B0C1-14A0-1EEA-9994955AE36A}"/>
              </a:ext>
            </a:extLst>
          </p:cNvPr>
          <p:cNvSpPr>
            <a:spLocks noGrp="1"/>
          </p:cNvSpPr>
          <p:nvPr>
            <p:ph type="title"/>
          </p:nvPr>
        </p:nvSpPr>
        <p:spPr>
          <a:xfrm>
            <a:off x="838200" y="-157389"/>
            <a:ext cx="10515600" cy="1325563"/>
          </a:xfrm>
        </p:spPr>
        <p:txBody>
          <a:bodyPr/>
          <a:lstStyle/>
          <a:p>
            <a:r>
              <a:rPr lang="fi-FI">
                <a:cs typeface="Calibri Light"/>
              </a:rPr>
              <a:t>Jos jää aikaa, opetelkaa palleahengitys</a:t>
            </a:r>
            <a:endParaRPr lang="fi-FI"/>
          </a:p>
        </p:txBody>
      </p:sp>
      <p:sp>
        <p:nvSpPr>
          <p:cNvPr id="3" name="Sisällön paikkamerkki 2">
            <a:extLst>
              <a:ext uri="{FF2B5EF4-FFF2-40B4-BE49-F238E27FC236}">
                <a16:creationId xmlns:a16="http://schemas.microsoft.com/office/drawing/2014/main" id="{DE9E0406-E66E-CEFB-7655-1B90AFA2A64C}"/>
              </a:ext>
            </a:extLst>
          </p:cNvPr>
          <p:cNvSpPr>
            <a:spLocks noGrp="1"/>
          </p:cNvSpPr>
          <p:nvPr>
            <p:ph idx="1"/>
          </p:nvPr>
        </p:nvSpPr>
        <p:spPr>
          <a:xfrm>
            <a:off x="348343" y="867682"/>
            <a:ext cx="10515600" cy="4351338"/>
          </a:xfrm>
        </p:spPr>
        <p:txBody>
          <a:bodyPr vert="horz" lIns="91440" tIns="45720" rIns="91440" bIns="45720" rtlCol="0" anchor="t">
            <a:noAutofit/>
          </a:bodyPr>
          <a:lstStyle/>
          <a:p>
            <a:pPr marL="0" indent="0">
              <a:lnSpc>
                <a:spcPct val="150000"/>
              </a:lnSpc>
              <a:buNone/>
            </a:pPr>
            <a:r>
              <a:rPr lang="fi-FI" sz="1600">
                <a:solidFill>
                  <a:srgbClr val="191919"/>
                </a:solidFill>
                <a:ea typeface="+mn-lt"/>
                <a:cs typeface="+mn-lt"/>
              </a:rPr>
              <a:t>Hengitysharjoitukset ovat nopein tapa rentoutua jännittävissä tai stressaavissa tilanteissa. </a:t>
            </a:r>
            <a:r>
              <a:rPr lang="fi-FI" sz="1600">
                <a:solidFill>
                  <a:srgbClr val="000000"/>
                </a:solidFill>
                <a:ea typeface="+mn-lt"/>
                <a:cs typeface="+mn-lt"/>
              </a:rPr>
              <a:t>Hengitykseen keskittyminen kiinnittää huomion nykyhetkeen sen sijaan että mieli seikkailisi menneessä tai tulevassa. Hengitykseen keskittyminen rauhoittaa sekä mieltä että kehoa.</a:t>
            </a:r>
            <a:endParaRPr lang="fi-FI" sz="1600">
              <a:ea typeface="Calibri"/>
              <a:cs typeface="Calibri"/>
            </a:endParaRPr>
          </a:p>
          <a:p>
            <a:pPr marL="0" indent="0">
              <a:lnSpc>
                <a:spcPct val="150000"/>
              </a:lnSpc>
              <a:buNone/>
            </a:pPr>
            <a:r>
              <a:rPr lang="fi-FI" sz="1800" b="1">
                <a:solidFill>
                  <a:srgbClr val="000000"/>
                </a:solidFill>
                <a:ea typeface="+mn-lt"/>
                <a:cs typeface="+mn-lt"/>
              </a:rPr>
              <a:t>Harjoite:</a:t>
            </a:r>
          </a:p>
          <a:p>
            <a:pPr marL="285750" indent="-285750"/>
            <a:r>
              <a:rPr lang="fi-FI" sz="1800" b="1">
                <a:solidFill>
                  <a:srgbClr val="191919"/>
                </a:solidFill>
                <a:ea typeface="+mn-lt"/>
                <a:cs typeface="+mn-lt"/>
              </a:rPr>
              <a:t>Ota mukava ryhdikäs asento omalla paikallasi. Kiinnitä huomiosi omaan olotilaasi. Tunnetko jännitystä jossain?</a:t>
            </a:r>
            <a:endParaRPr lang="fi-FI" sz="1800" b="1">
              <a:ea typeface="Calibri" panose="020F0502020204030204"/>
              <a:cs typeface="Calibri" panose="020F0502020204030204"/>
            </a:endParaRPr>
          </a:p>
          <a:p>
            <a:pPr marL="285750" indent="-285750"/>
            <a:r>
              <a:rPr lang="fi-FI" sz="1800" b="1">
                <a:solidFill>
                  <a:srgbClr val="191919"/>
                </a:solidFill>
                <a:ea typeface="+mn-lt"/>
                <a:cs typeface="+mn-lt"/>
              </a:rPr>
              <a:t>Aseta kätesi pallean päälle rintakehän alapuolelle. </a:t>
            </a:r>
            <a:endParaRPr lang="fi-FI" sz="1800" b="1">
              <a:ea typeface="Calibri" panose="020F0502020204030204"/>
              <a:cs typeface="Calibri" panose="020F0502020204030204"/>
            </a:endParaRPr>
          </a:p>
          <a:p>
            <a:pPr marL="285750" indent="-285750"/>
            <a:r>
              <a:rPr lang="fi-FI" sz="1800" b="1">
                <a:solidFill>
                  <a:srgbClr val="191919"/>
                </a:solidFill>
                <a:ea typeface="+mn-lt"/>
                <a:cs typeface="+mn-lt"/>
              </a:rPr>
              <a:t>Hengitä hitaasti sisään nenän kautta niin, että palleasi kohoaa. Rinta kohoaa vain vähän. Kätesi pitäisi kohota, jos hengität palleaasi.</a:t>
            </a:r>
            <a:endParaRPr lang="fi-FI" sz="1800" b="1">
              <a:ea typeface="Calibri" panose="020F0502020204030204"/>
              <a:cs typeface="Calibri" panose="020F0502020204030204"/>
            </a:endParaRPr>
          </a:p>
          <a:p>
            <a:pPr marL="285750" indent="-285750"/>
            <a:r>
              <a:rPr lang="fi-FI" sz="1800" b="1">
                <a:solidFill>
                  <a:srgbClr val="191919"/>
                </a:solidFill>
                <a:ea typeface="+mn-lt"/>
                <a:cs typeface="+mn-lt"/>
              </a:rPr>
              <a:t>Syvän sisäänhengityksen jälkeen hengitä hitaasti ulos joko suun tai nenän kautta. Anna keuhkojen tyhjentyä kokonaan ja päästä kehosi rennoksi uloshengityksen yhteydessä. </a:t>
            </a:r>
            <a:endParaRPr lang="fi-FI" sz="1800" b="1">
              <a:ea typeface="Calibri" panose="020F0502020204030204"/>
              <a:cs typeface="Calibri" panose="020F0502020204030204"/>
            </a:endParaRPr>
          </a:p>
          <a:p>
            <a:pPr marL="285750" indent="-285750"/>
            <a:r>
              <a:rPr lang="fi-FI" sz="1800" b="1">
                <a:solidFill>
                  <a:srgbClr val="191919"/>
                </a:solidFill>
                <a:ea typeface="+mn-lt"/>
                <a:cs typeface="+mn-lt"/>
              </a:rPr>
              <a:t>Hengitä edellä kuvatulla tavalla kymmenen kertaa ja yritä pitää hengitysrytmi tasaisena. </a:t>
            </a:r>
            <a:endParaRPr lang="fi-FI" sz="1800" b="1">
              <a:ea typeface="Calibri" panose="020F0502020204030204"/>
              <a:cs typeface="Calibri" panose="020F0502020204030204"/>
            </a:endParaRPr>
          </a:p>
          <a:p>
            <a:pPr marL="285750" indent="-285750"/>
            <a:r>
              <a:rPr lang="fi-FI" sz="1800" b="1">
                <a:solidFill>
                  <a:srgbClr val="000000"/>
                </a:solidFill>
                <a:ea typeface="Calibri"/>
                <a:cs typeface="Calibri"/>
              </a:rPr>
              <a:t>Päästyäsi kymmeneen voit aloittaa alusta, jos se on tarpeellista.</a:t>
            </a:r>
          </a:p>
        </p:txBody>
      </p:sp>
      <p:sp>
        <p:nvSpPr>
          <p:cNvPr id="4" name="Tekstiruutu 3">
            <a:extLst>
              <a:ext uri="{FF2B5EF4-FFF2-40B4-BE49-F238E27FC236}">
                <a16:creationId xmlns:a16="http://schemas.microsoft.com/office/drawing/2014/main" id="{9A0A7C6F-7A08-3B23-7AFE-ECF6A807D4E2}"/>
              </a:ext>
            </a:extLst>
          </p:cNvPr>
          <p:cNvSpPr txBox="1"/>
          <p:nvPr/>
        </p:nvSpPr>
        <p:spPr>
          <a:xfrm>
            <a:off x="345621" y="5826578"/>
            <a:ext cx="11862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Calibri"/>
              </a:rPr>
              <a:t>Palleahengitystä kannattaa harjoitella päivittäin erilaisissa tilanteissa. Tee harjoituksia myös ennen nukkumaan menemistä.</a:t>
            </a:r>
            <a:endParaRPr lang="fi-FI"/>
          </a:p>
        </p:txBody>
      </p:sp>
    </p:spTree>
    <p:extLst>
      <p:ext uri="{BB962C8B-B14F-4D97-AF65-F5344CB8AC3E}">
        <p14:creationId xmlns:p14="http://schemas.microsoft.com/office/powerpoint/2010/main" val="311186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B2E933-B543-1C02-D189-B558CA80458D}"/>
              </a:ext>
            </a:extLst>
          </p:cNvPr>
          <p:cNvSpPr>
            <a:spLocks noGrp="1"/>
          </p:cNvSpPr>
          <p:nvPr>
            <p:ph type="title"/>
          </p:nvPr>
        </p:nvSpPr>
        <p:spPr/>
        <p:txBody>
          <a:bodyPr/>
          <a:lstStyle/>
          <a:p>
            <a:r>
              <a:rPr lang="fi-FI">
                <a:ea typeface="Calibri Light"/>
                <a:cs typeface="Calibri Light"/>
              </a:rPr>
              <a:t>Lähteet:</a:t>
            </a:r>
            <a:endParaRPr lang="fi-FI"/>
          </a:p>
        </p:txBody>
      </p:sp>
      <p:sp>
        <p:nvSpPr>
          <p:cNvPr id="3" name="Sisällön paikkamerkki 2">
            <a:extLst>
              <a:ext uri="{FF2B5EF4-FFF2-40B4-BE49-F238E27FC236}">
                <a16:creationId xmlns:a16="http://schemas.microsoft.com/office/drawing/2014/main" id="{5153DCB6-9581-CF43-32B3-0253117E2D3C}"/>
              </a:ext>
            </a:extLst>
          </p:cNvPr>
          <p:cNvSpPr>
            <a:spLocks noGrp="1"/>
          </p:cNvSpPr>
          <p:nvPr>
            <p:ph idx="1"/>
          </p:nvPr>
        </p:nvSpPr>
        <p:spPr/>
        <p:txBody>
          <a:bodyPr vert="horz" lIns="91440" tIns="45720" rIns="91440" bIns="45720" rtlCol="0" anchor="t">
            <a:normAutofit/>
          </a:bodyPr>
          <a:lstStyle/>
          <a:p>
            <a:r>
              <a:rPr lang="fi-FI">
                <a:ea typeface="Calibri"/>
                <a:cs typeface="Calibri"/>
              </a:rPr>
              <a:t>Koulupsykologit ja Koulukuraattorit Vatvovat </a:t>
            </a:r>
            <a:r>
              <a:rPr lang="fi-FI" sz="1800">
                <a:ea typeface="+mn-lt"/>
                <a:cs typeface="+mn-lt"/>
                <a:hlinkClick r:id="rId2"/>
              </a:rPr>
              <a:t>10 vinkkiä nuorten stressinhallintaan - Miksi stressaa?</a:t>
            </a:r>
          </a:p>
          <a:p>
            <a:r>
              <a:rPr lang="fi-FI">
                <a:ea typeface="Calibri"/>
                <a:cs typeface="Calibri"/>
              </a:rPr>
              <a:t>Nuorten netti  </a:t>
            </a:r>
            <a:r>
              <a:rPr lang="fi-FI" sz="2000">
                <a:ea typeface="Calibri"/>
                <a:cs typeface="Calibri"/>
                <a:hlinkClick r:id="rId3">
                  <a:extLst>
                    <a:ext uri="{A12FA001-AC4F-418D-AE19-62706E023703}">
                      <ahyp:hlinkClr xmlns:ahyp="http://schemas.microsoft.com/office/drawing/2018/hyperlinkcolor" val="tx"/>
                    </a:ext>
                  </a:extLst>
                </a:hlinkClick>
              </a:rPr>
              <a:t>Stressi - Nuortennetti</a:t>
            </a:r>
            <a:endParaRPr lang="fi-FI" sz="2000">
              <a:ea typeface="Calibri"/>
              <a:cs typeface="Calibri"/>
            </a:endParaRPr>
          </a:p>
          <a:p>
            <a:r>
              <a:rPr lang="fi-FI">
                <a:ea typeface="Calibri"/>
                <a:cs typeface="Calibri"/>
              </a:rPr>
              <a:t>Stressin hallinta, Mieli ry  </a:t>
            </a:r>
            <a:r>
              <a:rPr lang="fi-FI" sz="2000">
                <a:ea typeface="Calibri"/>
                <a:cs typeface="Calibri"/>
                <a:hlinkClick r:id="rId4">
                  <a:extLst>
                    <a:ext uri="{A12FA001-AC4F-418D-AE19-62706E023703}">
                      <ahyp:hlinkClr xmlns:ahyp="http://schemas.microsoft.com/office/drawing/2018/hyperlinkcolor" val="tx"/>
                    </a:ext>
                  </a:extLst>
                </a:hlinkClick>
              </a:rPr>
              <a:t>Stressin hallinta - MIELI ry</a:t>
            </a:r>
            <a:endParaRPr lang="fi-FI" sz="2000">
              <a:ea typeface="Calibri"/>
              <a:cs typeface="Calibri"/>
            </a:endParaRPr>
          </a:p>
          <a:p>
            <a:r>
              <a:rPr lang="fi-FI">
                <a:ea typeface="Calibri"/>
                <a:cs typeface="Calibri"/>
              </a:rPr>
              <a:t>Opetushallitus</a:t>
            </a:r>
            <a:r>
              <a:rPr lang="fi-FI" sz="1600">
                <a:ea typeface="Calibri"/>
                <a:cs typeface="Calibri"/>
              </a:rPr>
              <a:t> </a:t>
            </a:r>
            <a:r>
              <a:rPr lang="fi-FI" sz="2000">
                <a:ea typeface="+mn-lt"/>
                <a:cs typeface="+mn-lt"/>
                <a:hlinkClick r:id="rId5"/>
              </a:rPr>
              <a:t>Tietoisuustaitoharjoitteita lapsille, nuorille ja aikuisille | Opetushallitus</a:t>
            </a:r>
            <a:endParaRPr lang="fi-FI" sz="2000">
              <a:ea typeface="Calibri"/>
              <a:cs typeface="Calibri"/>
            </a:endParaRPr>
          </a:p>
          <a:p>
            <a:r>
              <a:rPr lang="fi-FI">
                <a:ea typeface="Calibri"/>
                <a:cs typeface="Calibri"/>
              </a:rPr>
              <a:t>Osa tietoisuustaidoista on tuotettu Microsoft </a:t>
            </a:r>
            <a:r>
              <a:rPr lang="fi-FI" err="1">
                <a:ea typeface="Calibri"/>
                <a:cs typeface="Calibri"/>
              </a:rPr>
              <a:t>Copilotin</a:t>
            </a:r>
            <a:r>
              <a:rPr lang="fi-FI">
                <a:ea typeface="Calibri"/>
                <a:cs typeface="Calibri"/>
              </a:rPr>
              <a:t> avulla.</a:t>
            </a:r>
          </a:p>
          <a:p>
            <a:pPr marL="0" indent="0">
              <a:buNone/>
            </a:pPr>
            <a:endParaRPr lang="fi-FI" sz="1600">
              <a:ea typeface="Calibri"/>
              <a:cs typeface="Calibri"/>
            </a:endParaRPr>
          </a:p>
          <a:p>
            <a:endParaRPr lang="fi-FI" sz="1600">
              <a:ea typeface="Calibri"/>
              <a:cs typeface="Calibri"/>
            </a:endParaRPr>
          </a:p>
          <a:p>
            <a:endParaRPr lang="fi-FI" sz="1600">
              <a:ea typeface="Calibri"/>
              <a:cs typeface="Calibri"/>
            </a:endParaRPr>
          </a:p>
        </p:txBody>
      </p:sp>
    </p:spTree>
    <p:extLst>
      <p:ext uri="{BB962C8B-B14F-4D97-AF65-F5344CB8AC3E}">
        <p14:creationId xmlns:p14="http://schemas.microsoft.com/office/powerpoint/2010/main" val="80266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08D57C-93BB-73B8-F463-2C8571DBCF05}"/>
              </a:ext>
            </a:extLst>
          </p:cNvPr>
          <p:cNvSpPr txBox="1"/>
          <p:nvPr/>
        </p:nvSpPr>
        <p:spPr>
          <a:xfrm>
            <a:off x="1136249" y="4782531"/>
            <a:ext cx="959155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a:p>
            <a:endParaRPr lang="en-US" sz="1600">
              <a:latin typeface="Calibri"/>
              <a:ea typeface="Calibri"/>
              <a:cs typeface="Calibri"/>
            </a:endParaRPr>
          </a:p>
        </p:txBody>
      </p:sp>
      <p:sp>
        <p:nvSpPr>
          <p:cNvPr id="4" name="Tekstiruutu 3">
            <a:extLst>
              <a:ext uri="{FF2B5EF4-FFF2-40B4-BE49-F238E27FC236}">
                <a16:creationId xmlns:a16="http://schemas.microsoft.com/office/drawing/2014/main" id="{D7D1F9FD-50BC-FCF5-DC43-9C1017A0B3BC}"/>
              </a:ext>
            </a:extLst>
          </p:cNvPr>
          <p:cNvSpPr txBox="1"/>
          <p:nvPr/>
        </p:nvSpPr>
        <p:spPr>
          <a:xfrm>
            <a:off x="1132282" y="725085"/>
            <a:ext cx="9003173"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latin typeface="Calibri"/>
                <a:cs typeface="Calibri"/>
              </a:rPr>
              <a:t>Mielitunti: Tietoisuustaidot ja stressinhallinta</a:t>
            </a:r>
            <a:endParaRPr lang="fi-FI">
              <a:latin typeface="Calibri"/>
              <a:ea typeface="Calibri"/>
              <a:cs typeface="Calibri"/>
            </a:endParaRPr>
          </a:p>
          <a:p>
            <a:endParaRPr lang="fi-FI">
              <a:latin typeface="Calibri"/>
              <a:ea typeface="Calibri"/>
              <a:cs typeface="Calibri"/>
            </a:endParaRPr>
          </a:p>
          <a:p>
            <a:r>
              <a:rPr lang="fi-FI">
                <a:latin typeface="Calibri"/>
                <a:cs typeface="Calibri"/>
              </a:rPr>
              <a:t>Tietopaketti aikuiselle (Ohjaajan valkoiset sivut)</a:t>
            </a:r>
            <a:endParaRPr lang="fi-FI">
              <a:latin typeface="Calibri"/>
              <a:ea typeface="Calibri"/>
              <a:cs typeface="Calibri"/>
            </a:endParaRPr>
          </a:p>
          <a:p>
            <a:r>
              <a:rPr lang="fi-FI">
                <a:latin typeface="Calibri"/>
                <a:cs typeface="Calibri"/>
              </a:rPr>
              <a:t>Tuntimateriaali nuorille (värisivut)</a:t>
            </a:r>
            <a:endParaRPr lang="fi-FI">
              <a:latin typeface="Calibri"/>
              <a:ea typeface="Calibri"/>
              <a:cs typeface="Calibri"/>
            </a:endParaRPr>
          </a:p>
          <a:p>
            <a:endParaRPr lang="fi-FI">
              <a:latin typeface="Calibri"/>
              <a:ea typeface="Calibri"/>
              <a:cs typeface="Calibri"/>
            </a:endParaRPr>
          </a:p>
          <a:p>
            <a:pPr marL="285750" indent="-285750">
              <a:buFont typeface="Calibri"/>
              <a:buChar char="-"/>
            </a:pPr>
            <a:r>
              <a:rPr lang="fi-FI">
                <a:latin typeface="Calibri"/>
                <a:cs typeface="Calibri"/>
              </a:rPr>
              <a:t>Mitä stressi on, video (kesto 2,41), kuinka stressi näkyy</a:t>
            </a:r>
            <a:endParaRPr lang="fi-FI">
              <a:latin typeface="Calibri"/>
              <a:ea typeface="Calibri"/>
              <a:cs typeface="Calibri"/>
            </a:endParaRPr>
          </a:p>
          <a:p>
            <a:pPr marL="285750" indent="-285750">
              <a:buFont typeface="Calibri"/>
              <a:buChar char="-"/>
            </a:pPr>
            <a:r>
              <a:rPr lang="fi-FI">
                <a:latin typeface="Calibri"/>
                <a:cs typeface="Calibri"/>
              </a:rPr>
              <a:t>Myönteinen ja kuormittava stressi</a:t>
            </a:r>
            <a:endParaRPr lang="fi-FI">
              <a:latin typeface="Calibri"/>
              <a:ea typeface="Calibri"/>
              <a:cs typeface="Calibri"/>
            </a:endParaRPr>
          </a:p>
          <a:p>
            <a:pPr marL="285750" indent="-285750">
              <a:buFont typeface="Calibri"/>
              <a:buChar char="-"/>
            </a:pPr>
            <a:r>
              <a:rPr lang="fi-FI">
                <a:latin typeface="Calibri"/>
                <a:cs typeface="Calibri"/>
              </a:rPr>
              <a:t>Stressinhallinta tehtävä + vinkkejä</a:t>
            </a:r>
            <a:endParaRPr lang="fi-FI">
              <a:latin typeface="Calibri"/>
              <a:ea typeface="Calibri"/>
              <a:cs typeface="Calibri"/>
            </a:endParaRPr>
          </a:p>
          <a:p>
            <a:pPr marL="285750" indent="-285750">
              <a:buFont typeface="Calibri"/>
              <a:buChar char="-"/>
            </a:pPr>
            <a:r>
              <a:rPr lang="fi-FI">
                <a:latin typeface="Calibri"/>
                <a:cs typeface="Calibri"/>
              </a:rPr>
              <a:t>Mitä ovat tietoisuustaidot</a:t>
            </a:r>
            <a:endParaRPr lang="fi-FI">
              <a:latin typeface="Calibri"/>
              <a:ea typeface="Calibri"/>
              <a:cs typeface="Calibri"/>
            </a:endParaRPr>
          </a:p>
          <a:p>
            <a:pPr marL="285750" indent="-285750">
              <a:buFont typeface="Calibri"/>
              <a:buChar char="-"/>
            </a:pPr>
            <a:r>
              <a:rPr lang="fi-FI">
                <a:latin typeface="Calibri"/>
                <a:cs typeface="Calibri"/>
              </a:rPr>
              <a:t>Jännitä - rentoutu menetelmä</a:t>
            </a:r>
            <a:endParaRPr lang="fi-FI">
              <a:latin typeface="Calibri"/>
              <a:ea typeface="Calibri"/>
              <a:cs typeface="Calibri"/>
            </a:endParaRPr>
          </a:p>
          <a:p>
            <a:pPr marL="285750" indent="-285750">
              <a:buFont typeface="Calibri"/>
              <a:buChar char="-"/>
            </a:pPr>
            <a:r>
              <a:rPr lang="fi-FI">
                <a:latin typeface="Calibri"/>
                <a:cs typeface="Calibri"/>
              </a:rPr>
              <a:t>Palleahengitys </a:t>
            </a:r>
            <a:endParaRPr lang="fi-FI">
              <a:latin typeface="Calibri"/>
              <a:ea typeface="Calibri"/>
              <a:cs typeface="Calibri"/>
            </a:endParaRPr>
          </a:p>
          <a:p>
            <a:endParaRPr lang="fi-FI">
              <a:latin typeface="Calibri"/>
              <a:ea typeface="Calibri"/>
              <a:cs typeface="Calibri"/>
            </a:endParaRPr>
          </a:p>
          <a:p>
            <a:pPr marL="285750" indent="-285750">
              <a:buFont typeface="Calibri"/>
              <a:buChar char="-"/>
            </a:pPr>
            <a:endParaRPr lang="fi-FI">
              <a:latin typeface="Calibri"/>
              <a:ea typeface="Calibri"/>
              <a:cs typeface="Calibri"/>
            </a:endParaRPr>
          </a:p>
          <a:p>
            <a:r>
              <a:rPr lang="fi-FI">
                <a:latin typeface="Calibri"/>
                <a:cs typeface="Calibri"/>
              </a:rPr>
              <a:t>Tunnilla tarvittavat materiaalit ja muuta huomioitavaa:</a:t>
            </a:r>
            <a:endParaRPr lang="fi-FI">
              <a:latin typeface="Calibri"/>
              <a:ea typeface="Calibri"/>
              <a:cs typeface="Calibri"/>
            </a:endParaRPr>
          </a:p>
          <a:p>
            <a:pPr marL="285750" indent="-285750">
              <a:buFont typeface="Calibri"/>
              <a:buChar char="-"/>
            </a:pPr>
            <a:r>
              <a:rPr lang="fi-FI">
                <a:latin typeface="Calibri"/>
                <a:cs typeface="Calibri"/>
              </a:rPr>
              <a:t>Post it-lappuja, paperia, kynät</a:t>
            </a:r>
            <a:endParaRPr lang="fi-FI">
              <a:latin typeface="Calibri"/>
              <a:ea typeface="Calibri"/>
              <a:cs typeface="Calibri"/>
            </a:endParaRPr>
          </a:p>
          <a:p>
            <a:pPr marL="285750" indent="-285750">
              <a:buFont typeface="Calibri"/>
              <a:buChar char="-"/>
            </a:pPr>
            <a:r>
              <a:rPr lang="fi-FI">
                <a:latin typeface="Calibri"/>
                <a:cs typeface="Calibri"/>
              </a:rPr>
              <a:t>Rentoutus olisi hyvä tehdä patjoilla, mutta voi tehdä myös tuolissa istuen.</a:t>
            </a:r>
            <a:endParaRPr lang="fi-FI">
              <a:latin typeface="Calibri"/>
              <a:ea typeface="Calibri"/>
              <a:cs typeface="Calibri"/>
            </a:endParaRPr>
          </a:p>
          <a:p>
            <a:pPr marL="285750" indent="-285750">
              <a:buFont typeface="Calibri"/>
              <a:buChar char="-"/>
            </a:pPr>
            <a:endParaRPr lang="fi-FI" sz="1600">
              <a:latin typeface="Calibri"/>
              <a:cs typeface="Calibri"/>
            </a:endParaRPr>
          </a:p>
          <a:p>
            <a:pPr marL="285750" indent="-285750">
              <a:buFont typeface="Calibri"/>
              <a:buChar char="-"/>
            </a:pPr>
            <a:endParaRPr lang="fi-FI" sz="1600">
              <a:latin typeface="Calibri"/>
              <a:cs typeface="Calibri"/>
            </a:endParaRPr>
          </a:p>
          <a:p>
            <a:endParaRPr lang="fi-FI">
              <a:latin typeface="Calibri"/>
              <a:cs typeface="Calibri"/>
            </a:endParaRPr>
          </a:p>
          <a:p>
            <a:endParaRPr lang="fi-FI" sz="1400">
              <a:latin typeface="Calibri Light"/>
              <a:cs typeface="Calibri Light"/>
            </a:endParaRPr>
          </a:p>
          <a:p>
            <a:endParaRPr lang="fi-FI"/>
          </a:p>
        </p:txBody>
      </p:sp>
    </p:spTree>
    <p:extLst>
      <p:ext uri="{BB962C8B-B14F-4D97-AF65-F5344CB8AC3E}">
        <p14:creationId xmlns:p14="http://schemas.microsoft.com/office/powerpoint/2010/main" val="42011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A53BB48-7F55-9356-4006-88C326B3318A}"/>
              </a:ext>
            </a:extLst>
          </p:cNvPr>
          <p:cNvSpPr>
            <a:spLocks noGrp="1"/>
          </p:cNvSpPr>
          <p:nvPr>
            <p:ph idx="1"/>
          </p:nvPr>
        </p:nvSpPr>
        <p:spPr>
          <a:xfrm>
            <a:off x="838200" y="1121498"/>
            <a:ext cx="10515600" cy="5390452"/>
          </a:xfrm>
        </p:spPr>
        <p:txBody>
          <a:bodyPr vert="horz" lIns="91440" tIns="45720" rIns="91440" bIns="45720" rtlCol="0" anchor="t">
            <a:noAutofit/>
          </a:bodyPr>
          <a:lstStyle/>
          <a:p>
            <a:pPr marL="0" indent="0">
              <a:lnSpc>
                <a:spcPct val="150000"/>
              </a:lnSpc>
              <a:buNone/>
            </a:pPr>
            <a:r>
              <a:rPr lang="fi-FI" sz="1400">
                <a:latin typeface="Calibri"/>
                <a:cs typeface="Times New Roman"/>
              </a:rPr>
              <a:t>Tietoisuustaitojen opettaminen osana kouluopetusta antaa nuorille eväitä oman hyvinvoinnin ylläpitämiseen. Lisäksi opetuksen avulla tavoitetaan kaikki oppilaat tasapuolisesti ja ilman leimaantumista. </a:t>
            </a:r>
            <a:endParaRPr lang="fi-FI" sz="1400">
              <a:cs typeface="Times New Roman"/>
            </a:endParaRPr>
          </a:p>
          <a:p>
            <a:pPr marL="0" indent="0">
              <a:lnSpc>
                <a:spcPct val="150000"/>
              </a:lnSpc>
              <a:buNone/>
            </a:pPr>
            <a:r>
              <a:rPr lang="fi-FI" sz="1400">
                <a:cs typeface="Calibri"/>
              </a:rPr>
              <a:t>Kun harjoitamme tietoisuustaitoja (</a:t>
            </a:r>
            <a:r>
              <a:rPr lang="fi-FI" sz="1400" err="1">
                <a:cs typeface="Calibri"/>
              </a:rPr>
              <a:t>mindfulness</a:t>
            </a:r>
            <a:r>
              <a:rPr lang="fi-FI" sz="1400">
                <a:cs typeface="Calibri"/>
              </a:rPr>
              <a:t>), kohdistamme tarkkaavaisuutemme valitsemaamme kohteeseen. Tällaisia voivat olla esimerkiksi oma hengityksemme, kehontuntemuksemme, tunteemme, ajatuksemme tai ympäröivät äänet. Tarkkaavaisuus palautetaan näihin takaisin yhä uudelleen, kun mieli haluaisi lähteä harhailemaan. Käytämme tarkkaavaisuuttamme työvälineenä tutkiaksemme itseämme. Tämän avulla opimme ymmärtämään ja hyväksymään itsessämme olevaa. Parantunut itseymmärrys ja -hyväksyntä luovat paremmat edellytykset ymmärtää ja hyväksyä myös muita ihmisiä.</a:t>
            </a:r>
          </a:p>
          <a:p>
            <a:pPr marL="0" indent="0">
              <a:lnSpc>
                <a:spcPct val="150000"/>
              </a:lnSpc>
              <a:buNone/>
            </a:pPr>
            <a:r>
              <a:rPr lang="fi-FI" sz="1400">
                <a:cs typeface="Calibri"/>
              </a:rPr>
              <a:t>Harjoittaessamme tietoisuustaitoja harjoitamme siis tarkkaavaisuuttamme. Tarkkaavaisuus on uuden oppimisen yksi tärkeimmistä rakennuspalikoista. Hyvinvointi, onnellisuus ja myötätunto ovat opittavissa olevia ja pianonsoittoon verrattavissa olevia taitoja. Myös niin kutsutut tulevaisuuden taidot, kuten luovuus, kriittinen ajattelu ja vuorovaikutustaidot, eivät ole kirjoista opittavia olevia taitoja, vaan lepäävät tarkkaavaisuutemme varassa.</a:t>
            </a:r>
          </a:p>
          <a:p>
            <a:pPr marL="0" indent="0">
              <a:lnSpc>
                <a:spcPct val="150000"/>
              </a:lnSpc>
              <a:buNone/>
            </a:pPr>
            <a:r>
              <a:rPr lang="fi-FI" sz="1400">
                <a:cs typeface="Calibri"/>
              </a:rPr>
              <a:t>Tietoisuustaitojen harjoittaminen on tärkeää myös itsesäätelyn kannalta. Hyväksyvä tietoinen läsnäolo mahdollistaa vaikeiden tunteiden havaitsemisen ja käsittelyn. Lapsi tai nuori voi esimerkiksi pelon, vihan tai suuttumuksen hetkellä löytää vaihtoehtoisia tapoja toimia ja suhtautua tilanteeseen. Lapsen ja nuoren itsetunto ja -varmuus kehittyvät hänen oppiessaan säätelemään vaikeita tunteitaan ja käyttäytymistään. </a:t>
            </a:r>
            <a:endParaRPr lang="fi-FI" sz="1400"/>
          </a:p>
          <a:p>
            <a:pPr marL="0" indent="0">
              <a:lnSpc>
                <a:spcPct val="150000"/>
              </a:lnSpc>
              <a:buNone/>
            </a:pPr>
            <a:endParaRPr lang="fi-FI" sz="1800">
              <a:cs typeface="Calibri"/>
            </a:endParaRPr>
          </a:p>
        </p:txBody>
      </p:sp>
      <p:sp>
        <p:nvSpPr>
          <p:cNvPr id="4" name="Tekstiruutu 3">
            <a:extLst>
              <a:ext uri="{FF2B5EF4-FFF2-40B4-BE49-F238E27FC236}">
                <a16:creationId xmlns:a16="http://schemas.microsoft.com/office/drawing/2014/main" id="{AD2D216C-26DC-4746-1FB4-60F4DE310BD9}"/>
              </a:ext>
            </a:extLst>
          </p:cNvPr>
          <p:cNvSpPr txBox="1"/>
          <p:nvPr/>
        </p:nvSpPr>
        <p:spPr>
          <a:xfrm>
            <a:off x="9657145" y="230692"/>
            <a:ext cx="15567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cs typeface="Calibri"/>
              </a:rPr>
              <a:t>(www.oph.fi)</a:t>
            </a:r>
            <a:endParaRPr lang="fi-FI"/>
          </a:p>
        </p:txBody>
      </p:sp>
      <p:sp>
        <p:nvSpPr>
          <p:cNvPr id="6" name="Otsikko 5">
            <a:extLst>
              <a:ext uri="{FF2B5EF4-FFF2-40B4-BE49-F238E27FC236}">
                <a16:creationId xmlns:a16="http://schemas.microsoft.com/office/drawing/2014/main" id="{39382BD5-A72D-EC26-FAEF-96C9F0F1B150}"/>
              </a:ext>
            </a:extLst>
          </p:cNvPr>
          <p:cNvSpPr>
            <a:spLocks noGrp="1"/>
          </p:cNvSpPr>
          <p:nvPr>
            <p:ph type="title"/>
          </p:nvPr>
        </p:nvSpPr>
        <p:spPr>
          <a:xfrm>
            <a:off x="838200" y="914922"/>
            <a:ext cx="10515600" cy="216323"/>
          </a:xfrm>
        </p:spPr>
        <p:txBody>
          <a:bodyPr>
            <a:normAutofit fontScale="90000"/>
          </a:bodyPr>
          <a:lstStyle/>
          <a:p>
            <a:r>
              <a:rPr lang="fi-FI">
                <a:cs typeface="Calibri Light"/>
              </a:rPr>
              <a:t>Tietoisuustaidot vahvistavat hyvinvointia</a:t>
            </a:r>
            <a:endParaRPr lang="fi-FI"/>
          </a:p>
          <a:p>
            <a:endParaRPr lang="fi-FI">
              <a:cs typeface="Calibri Light"/>
            </a:endParaRPr>
          </a:p>
        </p:txBody>
      </p:sp>
    </p:spTree>
    <p:extLst>
      <p:ext uri="{BB962C8B-B14F-4D97-AF65-F5344CB8AC3E}">
        <p14:creationId xmlns:p14="http://schemas.microsoft.com/office/powerpoint/2010/main" val="363239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46492E-5308-1D40-A47E-8D66C224744A}"/>
              </a:ext>
            </a:extLst>
          </p:cNvPr>
          <p:cNvSpPr>
            <a:spLocks noGrp="1"/>
          </p:cNvSpPr>
          <p:nvPr>
            <p:ph type="title"/>
          </p:nvPr>
        </p:nvSpPr>
        <p:spPr/>
        <p:txBody>
          <a:bodyPr/>
          <a:lstStyle/>
          <a:p>
            <a:r>
              <a:rPr lang="fi-FI" sz="2600">
                <a:latin typeface="Calibri"/>
                <a:cs typeface="Calibri"/>
              </a:rPr>
              <a:t>Tutkimusten mukaan läsnäolon harjoittelulla on lukuisia myönteisiä vaikutuksia</a:t>
            </a:r>
            <a:endParaRPr lang="fi-FI"/>
          </a:p>
        </p:txBody>
      </p:sp>
      <p:sp>
        <p:nvSpPr>
          <p:cNvPr id="3" name="Sisällön paikkamerkki 2">
            <a:extLst>
              <a:ext uri="{FF2B5EF4-FFF2-40B4-BE49-F238E27FC236}">
                <a16:creationId xmlns:a16="http://schemas.microsoft.com/office/drawing/2014/main" id="{9F9D5203-8B6A-F319-76B4-9C053F8899F9}"/>
              </a:ext>
            </a:extLst>
          </p:cNvPr>
          <p:cNvSpPr>
            <a:spLocks noGrp="1"/>
          </p:cNvSpPr>
          <p:nvPr>
            <p:ph idx="1"/>
          </p:nvPr>
        </p:nvSpPr>
        <p:spPr>
          <a:xfrm>
            <a:off x="838200" y="1256536"/>
            <a:ext cx="10515600" cy="5026527"/>
          </a:xfrm>
        </p:spPr>
        <p:txBody>
          <a:bodyPr vert="horz" lIns="91440" tIns="45720" rIns="91440" bIns="45720" rtlCol="0" anchor="t">
            <a:normAutofit lnSpcReduction="10000"/>
          </a:bodyPr>
          <a:lstStyle/>
          <a:p>
            <a:pPr marL="0" indent="0">
              <a:buNone/>
            </a:pPr>
            <a:endParaRPr lang="fi-FI" sz="2000">
              <a:cs typeface="Calibri"/>
            </a:endParaRPr>
          </a:p>
          <a:p>
            <a:pPr>
              <a:lnSpc>
                <a:spcPct val="120000"/>
              </a:lnSpc>
            </a:pPr>
            <a:r>
              <a:rPr lang="fi-FI" sz="1800">
                <a:cs typeface="Calibri"/>
              </a:rPr>
              <a:t>Tietoisuustaitoja harjoittavat oppilaat ja opettajat ovat tutkimusten mukaan muita keskittyneempiä, kykenevämpiä tunnesäätelyyn, myötätuntoisempia, onnellisempia ja vähemmän stressaantuneita. </a:t>
            </a:r>
            <a:endParaRPr lang="fi-FI" sz="1800">
              <a:ea typeface="Calibri"/>
              <a:cs typeface="Calibri"/>
            </a:endParaRPr>
          </a:p>
          <a:p>
            <a:pPr>
              <a:lnSpc>
                <a:spcPct val="120000"/>
              </a:lnSpc>
            </a:pPr>
            <a:r>
              <a:rPr lang="fi-FI" sz="1800">
                <a:cs typeface="Calibri"/>
              </a:rPr>
              <a:t>Esimerkiksi suomalaisessa Terve Oppiva Mieli (TOM) -tutkimus- ja koulutushankkeessa havaittiin tietoisuustaitojen vähentäneen oppilaiden masennusoireilua sekä vahvistaneen heidän </a:t>
            </a:r>
            <a:r>
              <a:rPr lang="fi-FI" sz="1800" err="1">
                <a:cs typeface="Calibri"/>
              </a:rPr>
              <a:t>resilienssiään</a:t>
            </a:r>
            <a:r>
              <a:rPr lang="fi-FI" sz="1800">
                <a:cs typeface="Calibri"/>
              </a:rPr>
              <a:t> ja sosioemotionaalista toimintakykyään.</a:t>
            </a:r>
            <a:endParaRPr lang="fi-FI" sz="1800">
              <a:ea typeface="Calibri"/>
              <a:cs typeface="Calibri" panose="020F0502020204030204"/>
            </a:endParaRPr>
          </a:p>
          <a:p>
            <a:pPr>
              <a:lnSpc>
                <a:spcPct val="120000"/>
              </a:lnSpc>
            </a:pPr>
            <a:r>
              <a:rPr lang="fi-FI" sz="1800">
                <a:cs typeface="Calibri"/>
              </a:rPr>
              <a:t>Opettajat puolestaan raportoivat, että heidän itsemyötätuntonsa ja stressin sietokykynsä kasvoivat ja ikävien tunteiden hyväksyminen kehittyi sekä unen laatu ja vuorovaikutus oppilaisiin paranivat. </a:t>
            </a:r>
            <a:endParaRPr lang="fi-FI" sz="1800">
              <a:ea typeface="Calibri"/>
              <a:cs typeface="Calibri"/>
            </a:endParaRPr>
          </a:p>
          <a:p>
            <a:pPr>
              <a:lnSpc>
                <a:spcPct val="120000"/>
              </a:lnSpc>
            </a:pPr>
            <a:r>
              <a:rPr lang="fi-FI" sz="1800">
                <a:ea typeface="Calibri"/>
                <a:cs typeface="Calibri"/>
              </a:rPr>
              <a:t>Tietoisuustaitojen harjoittaminen on tärkeää myös itsesäätelyn kannalta. Hyväksyvä tietoinen läsnäolo mahdollistaa vaikeiden tunteiden havaitsemisen ja käsittelyn. Lapsi tai nuori voi esimerkiksi pelon, vihan tai suuttumuksen hetkellä löytää vaihtoehtoisia tapoja toimia ja suhtautua tilanteeseen. Lapsen ja nuoren itsetunto ja -varmuus kehittyvät hänen oppiessaan säätelemään vaikeita tunteitaan ja käyttäytymistään.</a:t>
            </a:r>
          </a:p>
          <a:p>
            <a:pPr marL="0" indent="0">
              <a:buNone/>
            </a:pPr>
            <a:endParaRPr lang="fi-FI" sz="2000">
              <a:ea typeface="Calibri"/>
              <a:cs typeface="Calibri"/>
            </a:endParaRPr>
          </a:p>
          <a:p>
            <a:pPr marL="0" indent="0">
              <a:buNone/>
            </a:pPr>
            <a:r>
              <a:rPr lang="fi-FI" sz="1600">
                <a:cs typeface="Calibri"/>
              </a:rPr>
              <a:t>(www.oph.fi)</a:t>
            </a:r>
            <a:endParaRPr lang="fi-FI" sz="1600">
              <a:ea typeface="Calibri"/>
              <a:cs typeface="Calibri"/>
            </a:endParaRPr>
          </a:p>
          <a:p>
            <a:endParaRPr lang="fi-FI">
              <a:cs typeface="Calibri"/>
            </a:endParaRPr>
          </a:p>
        </p:txBody>
      </p:sp>
    </p:spTree>
    <p:extLst>
      <p:ext uri="{BB962C8B-B14F-4D97-AF65-F5344CB8AC3E}">
        <p14:creationId xmlns:p14="http://schemas.microsoft.com/office/powerpoint/2010/main" val="139097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93D891-4C3D-2460-B4B2-91EDD0F68737}"/>
              </a:ext>
            </a:extLst>
          </p:cNvPr>
          <p:cNvSpPr>
            <a:spLocks noGrp="1"/>
          </p:cNvSpPr>
          <p:nvPr>
            <p:ph type="title"/>
          </p:nvPr>
        </p:nvSpPr>
        <p:spPr>
          <a:xfrm>
            <a:off x="838200" y="365125"/>
            <a:ext cx="10515600" cy="594043"/>
          </a:xfrm>
        </p:spPr>
        <p:txBody>
          <a:bodyPr>
            <a:normAutofit fontScale="90000"/>
          </a:bodyPr>
          <a:lstStyle/>
          <a:p>
            <a:r>
              <a:rPr lang="fi-FI">
                <a:cs typeface="Calibri Light"/>
              </a:rPr>
              <a:t>Lasten ja nuorten stressi</a:t>
            </a:r>
            <a:endParaRPr lang="fi-FI"/>
          </a:p>
        </p:txBody>
      </p:sp>
      <p:sp>
        <p:nvSpPr>
          <p:cNvPr id="3" name="Sisällön paikkamerkki 2">
            <a:extLst>
              <a:ext uri="{FF2B5EF4-FFF2-40B4-BE49-F238E27FC236}">
                <a16:creationId xmlns:a16="http://schemas.microsoft.com/office/drawing/2014/main" id="{B0457529-BA3D-3423-8B4C-05BDF06CD2B4}"/>
              </a:ext>
            </a:extLst>
          </p:cNvPr>
          <p:cNvSpPr>
            <a:spLocks noGrp="1"/>
          </p:cNvSpPr>
          <p:nvPr>
            <p:ph idx="1"/>
          </p:nvPr>
        </p:nvSpPr>
        <p:spPr>
          <a:xfrm>
            <a:off x="838200" y="1114425"/>
            <a:ext cx="10515600" cy="5062538"/>
          </a:xfrm>
        </p:spPr>
        <p:txBody>
          <a:bodyPr vert="horz" lIns="91440" tIns="45720" rIns="91440" bIns="45720" rtlCol="0" anchor="t">
            <a:normAutofit/>
          </a:bodyPr>
          <a:lstStyle/>
          <a:p>
            <a:pPr marL="0" indent="0">
              <a:buNone/>
            </a:pPr>
            <a:r>
              <a:rPr lang="fi-FI" sz="1800">
                <a:cs typeface="Calibri"/>
              </a:rPr>
              <a:t>Lasten elämä on nykyään monimutkaisempaa kuin parikymmentä vuotta sitten. He kokevat yhä enemmän paineita muun muassa ulkonäön, harrastusten ja sosiaalisen pärjäämisen suhteen. Samalla aikuisten ja lasten yhteinen aika on vähentynyt. </a:t>
            </a:r>
          </a:p>
          <a:p>
            <a:pPr marL="0" indent="0">
              <a:buNone/>
            </a:pPr>
            <a:r>
              <a:rPr lang="fi-FI" sz="1800">
                <a:cs typeface="Calibri"/>
              </a:rPr>
              <a:t>Lapsen normaaliin kehitykseen kuuluu opetella selviämään tavalliseen elämään kuuluvista stressaavista tilanteista. Oleellista stressin kanssa pärjäämisessä on aikuisen tuki. </a:t>
            </a:r>
          </a:p>
          <a:p>
            <a:pPr marL="0" indent="0">
              <a:buNone/>
            </a:pPr>
            <a:r>
              <a:rPr lang="fi-FI" sz="1800">
                <a:cs typeface="Calibri"/>
              </a:rPr>
              <a:t>Isommille lapsilla koulupaineet, pärjääminen harrastuksissa, ulkonäkö ja kaverisuhteiden koukerot voivat aiheuttaa paljonkin stressiä – lapset herkästi vertaavat itseään muihin ja etenkin sosiaalisen median luomiin idoleihin. Paineita aiheuttavissa tilanteissa asioiden jakaminen vanhemman tai muun luottoaikuisen kanssa helpottaa lapsen stressiä.</a:t>
            </a:r>
          </a:p>
          <a:p>
            <a:pPr marL="0" indent="0">
              <a:buNone/>
            </a:pPr>
            <a:r>
              <a:rPr lang="fi-FI" sz="1800">
                <a:cs typeface="Calibri"/>
              </a:rPr>
              <a:t>Pahimmillaan menestyspaineet sekä niiden luoma stressi ja ahdistus lisäävät kiusaamista ja väkivaltaa, kun lapset ja nuoret tavoittelevat paikkaa sosiaalisessa hierarkiassa. Äärimmillään tämä johtaa syrjäytymiseen nuorena ja aikuisena. Pohja siihen syntyy jo lapsuudessa. Ratkaisevaa on aikuisen tuki. Jos sitä ei ole, lapsi jää yksin kamppailemaan nykypäivän haasteiden kanssa. Terve itsetunto, joka helpottaa paineiden kanssa selviämistä, ei pääse kehittymään. </a:t>
            </a:r>
          </a:p>
          <a:p>
            <a:pPr marL="0" indent="0">
              <a:buNone/>
            </a:pPr>
            <a:endParaRPr lang="fi-FI" sz="1800">
              <a:cs typeface="Calibri"/>
            </a:endParaRPr>
          </a:p>
          <a:p>
            <a:pPr marL="0" indent="0">
              <a:buNone/>
            </a:pPr>
            <a:r>
              <a:rPr lang="fi-FI" sz="1800">
                <a:cs typeface="Calibri"/>
              </a:rPr>
              <a:t>Lähde:</a:t>
            </a:r>
          </a:p>
          <a:p>
            <a:pPr marL="0" indent="0">
              <a:buNone/>
            </a:pPr>
            <a:r>
              <a:rPr lang="fi-FI" sz="1800">
                <a:ea typeface="+mn-lt"/>
                <a:cs typeface="+mn-lt"/>
                <a:hlinkClick r:id="rId2"/>
              </a:rPr>
              <a:t> Aivosäätiö (aivosaatio.fi)</a:t>
            </a:r>
            <a:endParaRPr lang="fi-FI"/>
          </a:p>
        </p:txBody>
      </p:sp>
    </p:spTree>
    <p:extLst>
      <p:ext uri="{BB962C8B-B14F-4D97-AF65-F5344CB8AC3E}">
        <p14:creationId xmlns:p14="http://schemas.microsoft.com/office/powerpoint/2010/main" val="54621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12E46-941A-A58E-B5FD-E91409F44800}"/>
              </a:ext>
            </a:extLst>
          </p:cNvPr>
          <p:cNvSpPr>
            <a:spLocks noGrp="1"/>
          </p:cNvSpPr>
          <p:nvPr>
            <p:ph type="ctrTitle"/>
          </p:nvPr>
        </p:nvSpPr>
        <p:spPr>
          <a:xfrm>
            <a:off x="1634977" y="2045852"/>
            <a:ext cx="9144000" cy="2780506"/>
          </a:xfrm>
        </p:spPr>
        <p:txBody>
          <a:bodyPr>
            <a:normAutofit fontScale="90000"/>
          </a:bodyPr>
          <a:lstStyle/>
          <a:p>
            <a:endParaRPr lang="fi-FI" sz="5400" b="1">
              <a:latin typeface="Calibri"/>
              <a:ea typeface="Calibri"/>
              <a:cs typeface="Calibri"/>
            </a:endParaRPr>
          </a:p>
          <a:p>
            <a:endParaRPr lang="fi-FI" sz="5400" b="1">
              <a:latin typeface="Calibri"/>
              <a:ea typeface="Calibri"/>
              <a:cs typeface="Calibri"/>
            </a:endParaRPr>
          </a:p>
          <a:p>
            <a:r>
              <a:rPr lang="fi-FI" sz="5400">
                <a:latin typeface="Calibri"/>
                <a:ea typeface="Calibri"/>
                <a:cs typeface="Calibri"/>
              </a:rPr>
              <a:t>Mielitunti</a:t>
            </a:r>
            <a:br>
              <a:rPr lang="fi-FI" sz="5400">
                <a:latin typeface="Calibri"/>
                <a:ea typeface="Calibri"/>
                <a:cs typeface="Calibri"/>
              </a:rPr>
            </a:br>
            <a:r>
              <a:rPr lang="fi-FI" sz="5400">
                <a:latin typeface="Calibri"/>
                <a:ea typeface="Calibri"/>
                <a:cs typeface="Calibri"/>
              </a:rPr>
              <a:t>tietoisuustaidot ja stressinhallinta</a:t>
            </a:r>
            <a:br>
              <a:rPr lang="fi-FI" sz="5400">
                <a:latin typeface="Calibri"/>
                <a:ea typeface="Calibri"/>
                <a:cs typeface="Calibri"/>
              </a:rPr>
            </a:br>
            <a:br>
              <a:rPr lang="fi-FI" sz="3200">
                <a:latin typeface="Calibri"/>
                <a:ea typeface="Calibri"/>
                <a:cs typeface="Calibri"/>
              </a:rPr>
            </a:br>
            <a:r>
              <a:rPr lang="fi-FI" sz="3200">
                <a:latin typeface="Calibri"/>
                <a:ea typeface="Calibri"/>
                <a:cs typeface="Calibri"/>
              </a:rPr>
              <a:t>Tunnilla opetellaan hallitsemaan stressiä  sekä syvennytään tunnistamaan omia tunteita ja ajatuksia. Opetellaan tapoja rauhoittua ja vahvistaa omaa hyvinvointia arjen haasteissa.</a:t>
            </a:r>
          </a:p>
          <a:p>
            <a:endParaRPr lang="fi-FI" sz="3100">
              <a:solidFill>
                <a:srgbClr val="FF0000"/>
              </a:solidFill>
              <a:latin typeface="Calibri"/>
              <a:ea typeface="Calibri"/>
              <a:cs typeface="Calibri"/>
            </a:endParaRPr>
          </a:p>
        </p:txBody>
      </p:sp>
    </p:spTree>
    <p:extLst>
      <p:ext uri="{BB962C8B-B14F-4D97-AF65-F5344CB8AC3E}">
        <p14:creationId xmlns:p14="http://schemas.microsoft.com/office/powerpoint/2010/main" val="119105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12E46-941A-A58E-B5FD-E91409F44800}"/>
              </a:ext>
            </a:extLst>
          </p:cNvPr>
          <p:cNvSpPr>
            <a:spLocks noGrp="1"/>
          </p:cNvSpPr>
          <p:nvPr>
            <p:ph type="title"/>
          </p:nvPr>
        </p:nvSpPr>
        <p:spPr>
          <a:xfrm>
            <a:off x="838200" y="1715505"/>
            <a:ext cx="10515600" cy="1325563"/>
          </a:xfrm>
        </p:spPr>
        <p:txBody>
          <a:bodyPr/>
          <a:lstStyle/>
          <a:p>
            <a:endParaRPr lang="fi-FI" sz="5400" b="1">
              <a:latin typeface="Calibri"/>
              <a:ea typeface="Calibri"/>
              <a:cs typeface="Calibri"/>
            </a:endParaRPr>
          </a:p>
          <a:p>
            <a:endParaRPr lang="fi-FI">
              <a:ea typeface="Calibri Light"/>
              <a:cs typeface="Calibri Light"/>
            </a:endParaRPr>
          </a:p>
        </p:txBody>
      </p:sp>
      <p:sp>
        <p:nvSpPr>
          <p:cNvPr id="3" name="Sisällön paikkamerkki 2">
            <a:extLst>
              <a:ext uri="{FF2B5EF4-FFF2-40B4-BE49-F238E27FC236}">
                <a16:creationId xmlns:a16="http://schemas.microsoft.com/office/drawing/2014/main" id="{DB8BA779-F215-97BA-4A20-B4EBB9589B51}"/>
              </a:ext>
            </a:extLst>
          </p:cNvPr>
          <p:cNvSpPr>
            <a:spLocks noGrp="1"/>
          </p:cNvSpPr>
          <p:nvPr>
            <p:ph idx="1"/>
          </p:nvPr>
        </p:nvSpPr>
        <p:spPr>
          <a:xfrm>
            <a:off x="645289" y="2192156"/>
            <a:ext cx="10515600" cy="4177718"/>
          </a:xfrm>
        </p:spPr>
        <p:txBody>
          <a:bodyPr vert="horz" lIns="91440" tIns="45720" rIns="91440" bIns="45720" rtlCol="0" anchor="t">
            <a:normAutofit/>
          </a:bodyPr>
          <a:lstStyle/>
          <a:p>
            <a:pPr marL="342900" indent="-342900">
              <a:lnSpc>
                <a:spcPct val="150000"/>
              </a:lnSpc>
            </a:pPr>
            <a:endParaRPr lang="fi-FI" sz="2400" b="1">
              <a:latin typeface="Calibri Light"/>
              <a:cs typeface="Calibri Light"/>
            </a:endParaRPr>
          </a:p>
          <a:p>
            <a:pPr marL="0" indent="0">
              <a:lnSpc>
                <a:spcPct val="150000"/>
              </a:lnSpc>
              <a:buNone/>
            </a:pPr>
            <a:endParaRPr lang="fi-FI" sz="1600" b="1">
              <a:latin typeface="Calibri"/>
              <a:cs typeface="Calibri Light"/>
            </a:endParaRPr>
          </a:p>
          <a:p>
            <a:pPr marL="0" indent="0">
              <a:lnSpc>
                <a:spcPct val="150000"/>
              </a:lnSpc>
              <a:buNone/>
            </a:pPr>
            <a:br>
              <a:rPr lang="fi-FI" sz="4400" b="1">
                <a:latin typeface="Calibri Light"/>
                <a:ea typeface="Calibri"/>
                <a:cs typeface="Calibri Light"/>
              </a:rPr>
            </a:br>
            <a:endParaRPr lang="fi-FI" sz="1800">
              <a:latin typeface="Calibri Light"/>
              <a:ea typeface="Calibri"/>
              <a:cs typeface="Calibri Light"/>
            </a:endParaRPr>
          </a:p>
        </p:txBody>
      </p:sp>
      <p:sp>
        <p:nvSpPr>
          <p:cNvPr id="4" name="Tekstiruutu 3">
            <a:extLst>
              <a:ext uri="{FF2B5EF4-FFF2-40B4-BE49-F238E27FC236}">
                <a16:creationId xmlns:a16="http://schemas.microsoft.com/office/drawing/2014/main" id="{1DE23381-03F7-7F2D-85FF-612794FCCD0F}"/>
              </a:ext>
            </a:extLst>
          </p:cNvPr>
          <p:cNvSpPr txBox="1"/>
          <p:nvPr/>
        </p:nvSpPr>
        <p:spPr>
          <a:xfrm>
            <a:off x="852564" y="293788"/>
            <a:ext cx="49616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600">
                <a:cs typeface="Calibri"/>
              </a:rPr>
              <a:t>Mitä stressi on?</a:t>
            </a:r>
            <a:endParaRPr lang="fi-FI" sz="3600"/>
          </a:p>
        </p:txBody>
      </p:sp>
      <p:sp>
        <p:nvSpPr>
          <p:cNvPr id="6" name="Tekstiruutu 5">
            <a:extLst>
              <a:ext uri="{FF2B5EF4-FFF2-40B4-BE49-F238E27FC236}">
                <a16:creationId xmlns:a16="http://schemas.microsoft.com/office/drawing/2014/main" id="{E46565CF-D33C-DC2F-0482-C3F7287A8371}"/>
              </a:ext>
            </a:extLst>
          </p:cNvPr>
          <p:cNvSpPr txBox="1"/>
          <p:nvPr/>
        </p:nvSpPr>
        <p:spPr>
          <a:xfrm>
            <a:off x="850129" y="937132"/>
            <a:ext cx="9054892"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000">
                <a:ea typeface="Calibri"/>
                <a:cs typeface="Calibri"/>
                <a:hlinkClick r:id="rId2"/>
              </a:rPr>
              <a:t>Stressi video, kesto 2,41</a:t>
            </a:r>
            <a:endParaRPr lang="fi-FI" sz="2000">
              <a:ea typeface="Calibri" panose="020F0502020204030204"/>
              <a:cs typeface="Calibri"/>
            </a:endParaRPr>
          </a:p>
          <a:p>
            <a:pPr marL="285750" indent="-285750">
              <a:buFont typeface="Arial"/>
              <a:buChar char="•"/>
            </a:pPr>
            <a:endParaRPr lang="fi-FI" sz="2000">
              <a:cs typeface="Calibri"/>
            </a:endParaRPr>
          </a:p>
          <a:p>
            <a:pPr marL="285750" indent="-285750">
              <a:buFont typeface="Arial"/>
              <a:buChar char="•"/>
            </a:pPr>
            <a:r>
              <a:rPr lang="fi-FI" sz="2000">
                <a:cs typeface="Calibri"/>
              </a:rPr>
              <a:t>Stressi tarkoittaa tilannetta, jossa voimavarat tuntuvat vähenevän monien vaikeiden asioiden, vaatimusten tai isojen muutosten myötä. </a:t>
            </a:r>
            <a:endParaRPr lang="fi-FI" sz="2000">
              <a:ea typeface="Calibri" panose="020F0502020204030204"/>
              <a:cs typeface="Calibri"/>
            </a:endParaRPr>
          </a:p>
          <a:p>
            <a:endParaRPr lang="fi-FI" sz="2000">
              <a:cs typeface="Calibri"/>
            </a:endParaRPr>
          </a:p>
          <a:p>
            <a:pPr marL="285750" indent="-285750">
              <a:buFont typeface="Arial"/>
              <a:buChar char="•"/>
            </a:pPr>
            <a:r>
              <a:rPr lang="fi-FI" sz="2000">
                <a:cs typeface="Calibri"/>
              </a:rPr>
              <a:t>Stressin voi tunnistaa esimerkiksi siitä, että on epävarma, levoton tai ahdistunut olo. Joskus sydän hakkaa, ajatus harhailee ja keskittyminen on vaikeaa.</a:t>
            </a:r>
            <a:endParaRPr lang="fi-FI" sz="2000">
              <a:ea typeface="Calibri"/>
              <a:cs typeface="Calibri"/>
            </a:endParaRPr>
          </a:p>
          <a:p>
            <a:endParaRPr lang="fi-FI" sz="2000">
              <a:cs typeface="Calibri"/>
            </a:endParaRPr>
          </a:p>
          <a:p>
            <a:pPr marL="285750" indent="-285750">
              <a:buFont typeface="Arial"/>
              <a:buChar char="•"/>
            </a:pPr>
            <a:r>
              <a:rPr lang="fi-FI" sz="2000">
                <a:cs typeface="Calibri"/>
              </a:rPr>
              <a:t>Stressi on yleensä ohimenevää ja omaan oloon voi vaikuttaa.</a:t>
            </a:r>
            <a:endParaRPr lang="fi-FI" sz="2000">
              <a:ea typeface="Calibri"/>
              <a:cs typeface="Calibri"/>
            </a:endParaRPr>
          </a:p>
          <a:p>
            <a:endParaRPr lang="fi-FI" sz="2000">
              <a:cs typeface="Calibri"/>
            </a:endParaRPr>
          </a:p>
          <a:p>
            <a:pPr marL="285750" indent="-285750">
              <a:buFont typeface="Arial"/>
              <a:buChar char="•"/>
            </a:pPr>
            <a:r>
              <a:rPr lang="fi-FI" sz="2000">
                <a:cs typeface="Calibri"/>
              </a:rPr>
              <a:t>Stressi voi liittyä myös vaikeisiin elämäntilanteisiin, kuten omien vanhempien eroamiseen, läheisen kuolemaan, koulun käyntiin, kiusatuksi joutumiseen tai jos on riidellyt kavereiden tai vanhempien kanssa.</a:t>
            </a:r>
            <a:endParaRPr lang="fi-FI" sz="2000">
              <a:ea typeface="Calibri"/>
              <a:cs typeface="Calibri"/>
            </a:endParaRPr>
          </a:p>
          <a:p>
            <a:endParaRPr lang="fi-FI" sz="2000">
              <a:cs typeface="Calibri"/>
            </a:endParaRPr>
          </a:p>
          <a:p>
            <a:r>
              <a:rPr lang="fi-FI" sz="1600">
                <a:cs typeface="Calibri"/>
              </a:rPr>
              <a:t>( www.nuortennetti.fi )</a:t>
            </a:r>
            <a:endParaRPr lang="fi-FI"/>
          </a:p>
          <a:p>
            <a:endParaRPr lang="fi-FI" sz="2000">
              <a:cs typeface="Calibri"/>
            </a:endParaRPr>
          </a:p>
          <a:p>
            <a:r>
              <a:rPr lang="fi-FI">
                <a:cs typeface="Calibri"/>
              </a:rPr>
              <a:t>Vinkkejä stressin hallintaan voi katsoa kanavalta: @psykokuraa </a:t>
            </a:r>
            <a:r>
              <a:rPr lang="fi-FI" err="1">
                <a:cs typeface="Calibri"/>
              </a:rPr>
              <a:t>youtubesta</a:t>
            </a:r>
            <a:r>
              <a:rPr lang="fi-FI">
                <a:cs typeface="Calibri"/>
              </a:rPr>
              <a:t> :)</a:t>
            </a:r>
            <a:endParaRPr lang="fi-FI">
              <a:ea typeface="Calibri"/>
              <a:cs typeface="Calibri"/>
            </a:endParaRPr>
          </a:p>
        </p:txBody>
      </p:sp>
    </p:spTree>
    <p:extLst>
      <p:ext uri="{BB962C8B-B14F-4D97-AF65-F5344CB8AC3E}">
        <p14:creationId xmlns:p14="http://schemas.microsoft.com/office/powerpoint/2010/main" val="51321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graafinen suunnittelu, vaaleanpunainen&#10;&#10;Kuvaus luotu automaattisesti">
            <a:extLst>
              <a:ext uri="{FF2B5EF4-FFF2-40B4-BE49-F238E27FC236}">
                <a16:creationId xmlns:a16="http://schemas.microsoft.com/office/drawing/2014/main" id="{EA9E81DE-4C3C-63A4-9C71-37D430D0C96D}"/>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21040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isällön paikkamerkki 3" descr="Kuva, joka sisältää kohteen teksti, kuvakaappaus, muste, Fontti&#10;&#10;Kuvaus luotu automaattisesti">
            <a:extLst>
              <a:ext uri="{FF2B5EF4-FFF2-40B4-BE49-F238E27FC236}">
                <a16:creationId xmlns:a16="http://schemas.microsoft.com/office/drawing/2014/main" id="{A122C942-19C1-98A6-25CA-89B0CA7C52DC}"/>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kstiruutu 4">
            <a:extLst>
              <a:ext uri="{FF2B5EF4-FFF2-40B4-BE49-F238E27FC236}">
                <a16:creationId xmlns:a16="http://schemas.microsoft.com/office/drawing/2014/main" id="{3CE3FA9C-8EA7-221D-A51E-AD7274224588}"/>
              </a:ext>
            </a:extLst>
          </p:cNvPr>
          <p:cNvSpPr txBox="1"/>
          <p:nvPr/>
        </p:nvSpPr>
        <p:spPr>
          <a:xfrm>
            <a:off x="10820400" y="2721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Mieli.fi</a:t>
            </a:r>
          </a:p>
        </p:txBody>
      </p:sp>
    </p:spTree>
    <p:extLst>
      <p:ext uri="{BB962C8B-B14F-4D97-AF65-F5344CB8AC3E}">
        <p14:creationId xmlns:p14="http://schemas.microsoft.com/office/powerpoint/2010/main" val="115882000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entBoxVTI">
  <a:themeElements>
    <a:clrScheme name="AnalogousFromRegularSeedLeftStep">
      <a:dk1>
        <a:srgbClr val="000000"/>
      </a:dk1>
      <a:lt1>
        <a:srgbClr val="FFFFFF"/>
      </a:lt1>
      <a:dk2>
        <a:srgbClr val="293B21"/>
      </a:dk2>
      <a:lt2>
        <a:srgbClr val="E8E4E2"/>
      </a:lt2>
      <a:accent1>
        <a:srgbClr val="29A1E7"/>
      </a:accent1>
      <a:accent2>
        <a:srgbClr val="13B3AB"/>
      </a:accent2>
      <a:accent3>
        <a:srgbClr val="21B972"/>
      </a:accent3>
      <a:accent4>
        <a:srgbClr val="14B927"/>
      </a:accent4>
      <a:accent5>
        <a:srgbClr val="4EB721"/>
      </a:accent5>
      <a:accent6>
        <a:srgbClr val="83B013"/>
      </a:accent6>
      <a:hlink>
        <a:srgbClr val="BF6E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BD4619-2E27-43B1-8976-1EE542DB7245}">
  <ds:schemaRefs>
    <ds:schemaRef ds:uri="http://schemas.microsoft.com/sharepoint/v3/contenttype/forms"/>
  </ds:schemaRefs>
</ds:datastoreItem>
</file>

<file path=customXml/itemProps2.xml><?xml version="1.0" encoding="utf-8"?>
<ds:datastoreItem xmlns:ds="http://schemas.openxmlformats.org/officeDocument/2006/customXml" ds:itemID="{198BBB3F-E9B8-4FE1-9784-8835F3CF8A71}">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3.xml><?xml version="1.0" encoding="utf-8"?>
<ds:datastoreItem xmlns:ds="http://schemas.openxmlformats.org/officeDocument/2006/customXml" ds:itemID="{4E03C38B-9F2E-4F44-BF0F-43C80421A0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17</Slides>
  <Notes>0</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Office-teema</vt:lpstr>
      <vt:lpstr>Office-teema</vt:lpstr>
      <vt:lpstr>AccentBoxVTI</vt:lpstr>
      <vt:lpstr>office theme</vt:lpstr>
      <vt:lpstr>Mielitunti  tietoisuustaidot ja stressinhallinta </vt:lpstr>
      <vt:lpstr>PowerPoint Presentation</vt:lpstr>
      <vt:lpstr>Tietoisuustaidot vahvistavat hyvinvointia </vt:lpstr>
      <vt:lpstr>Tutkimusten mukaan läsnäolon harjoittelulla on lukuisia myönteisiä vaikutuksia</vt:lpstr>
      <vt:lpstr>Lasten ja nuorten stressi</vt:lpstr>
      <vt:lpstr>  Mielitunti tietoisuustaidot ja stressinhallinta  Tunnilla opetellaan hallitsemaan stressiä  sekä syvennytään tunnistamaan omia tunteita ja ajatuksia. Opetellaan tapoja rauhoittua ja vahvistaa omaa hyvinvointia arjen haasteissa. </vt:lpstr>
      <vt:lpstr> </vt:lpstr>
      <vt:lpstr>PowerPoint Presentation</vt:lpstr>
      <vt:lpstr>PowerPoint Presentation</vt:lpstr>
      <vt:lpstr>PowerPoint Presentation</vt:lpstr>
      <vt:lpstr>PowerPoint Presentation</vt:lpstr>
      <vt:lpstr>PowerPoint Presentation</vt:lpstr>
      <vt:lpstr>Tietoisuustaidot </vt:lpstr>
      <vt:lpstr>PowerPoint Presentation</vt:lpstr>
      <vt:lpstr>Jos jää aikaa, opetelkaa palleahengitys</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2025-09-01T06:32:42Z</dcterms:created>
  <dcterms:modified xsi:type="dcterms:W3CDTF">2025-09-01T06:33:24Z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