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700" r:id="rId6"/>
  </p:sldMasterIdLst>
  <p:sldIdLst>
    <p:sldId id="336" r:id="rId7"/>
    <p:sldId id="284" r:id="rId8"/>
    <p:sldId id="337" r:id="rId9"/>
    <p:sldId id="304" r:id="rId10"/>
    <p:sldId id="302" r:id="rId11"/>
    <p:sldId id="303" r:id="rId12"/>
    <p:sldId id="276" r:id="rId13"/>
    <p:sldId id="330" r:id="rId14"/>
    <p:sldId id="331" r:id="rId15"/>
    <p:sldId id="332" r:id="rId16"/>
    <p:sldId id="333" r:id="rId17"/>
    <p:sldId id="307" r:id="rId18"/>
    <p:sldId id="305" r:id="rId19"/>
    <p:sldId id="315" r:id="rId20"/>
    <p:sldId id="317" r:id="rId21"/>
    <p:sldId id="335" r:id="rId22"/>
    <p:sldId id="334" r:id="rId23"/>
    <p:sldId id="269" r:id="rId24"/>
    <p:sldId id="329"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77F6EC-B57F-ACA0-2C72-6715D80606FF}" v="20" dt="2025-09-01T06:24:56.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irainen Niina" userId="S::niina.j.piirainen@kainuu.fi::bb2a0450-75a4-4a71-805f-fec160b09722" providerId="AD" clId="Web-{E377F6EC-B57F-ACA0-2C72-6715D80606FF}"/>
    <pc:docChg chg="addSld delSld addMainMaster modMainMaster">
      <pc:chgData name="Piirainen Niina" userId="S::niina.j.piirainen@kainuu.fi::bb2a0450-75a4-4a71-805f-fec160b09722" providerId="AD" clId="Web-{E377F6EC-B57F-ACA0-2C72-6715D80606FF}" dt="2025-09-01T06:24:56.690" v="19"/>
      <pc:docMkLst>
        <pc:docMk/>
      </pc:docMkLst>
      <pc:sldChg chg="del">
        <pc:chgData name="Piirainen Niina" userId="S::niina.j.piirainen@kainuu.fi::bb2a0450-75a4-4a71-805f-fec160b09722" providerId="AD" clId="Web-{E377F6EC-B57F-ACA0-2C72-6715D80606FF}" dt="2025-09-01T06:24:56.690" v="19"/>
        <pc:sldMkLst>
          <pc:docMk/>
          <pc:sldMk cId="782385677" sldId="256"/>
        </pc:sldMkLst>
      </pc:sldChg>
      <pc:sldChg chg="add">
        <pc:chgData name="Piirainen Niina" userId="S::niina.j.piirainen@kainuu.fi::bb2a0450-75a4-4a71-805f-fec160b09722" providerId="AD" clId="Web-{E377F6EC-B57F-ACA0-2C72-6715D80606FF}" dt="2025-09-01T06:24:46.283" v="17"/>
        <pc:sldMkLst>
          <pc:docMk/>
          <pc:sldMk cId="1416729744" sldId="269"/>
        </pc:sldMkLst>
      </pc:sldChg>
      <pc:sldChg chg="add">
        <pc:chgData name="Piirainen Niina" userId="S::niina.j.piirainen@kainuu.fi::bb2a0450-75a4-4a71-805f-fec160b09722" providerId="AD" clId="Web-{E377F6EC-B57F-ACA0-2C72-6715D80606FF}" dt="2025-09-01T06:24:44.112" v="6"/>
        <pc:sldMkLst>
          <pc:docMk/>
          <pc:sldMk cId="1974753726" sldId="276"/>
        </pc:sldMkLst>
      </pc:sldChg>
      <pc:sldChg chg="add">
        <pc:chgData name="Piirainen Niina" userId="S::niina.j.piirainen@kainuu.fi::bb2a0450-75a4-4a71-805f-fec160b09722" providerId="AD" clId="Web-{E377F6EC-B57F-ACA0-2C72-6715D80606FF}" dt="2025-09-01T06:24:43.893" v="1"/>
        <pc:sldMkLst>
          <pc:docMk/>
          <pc:sldMk cId="4201113467" sldId="284"/>
        </pc:sldMkLst>
      </pc:sldChg>
      <pc:sldChg chg="add">
        <pc:chgData name="Piirainen Niina" userId="S::niina.j.piirainen@kainuu.fi::bb2a0450-75a4-4a71-805f-fec160b09722" providerId="AD" clId="Web-{E377F6EC-B57F-ACA0-2C72-6715D80606FF}" dt="2025-09-01T06:24:44.018" v="4"/>
        <pc:sldMkLst>
          <pc:docMk/>
          <pc:sldMk cId="1114520323" sldId="302"/>
        </pc:sldMkLst>
      </pc:sldChg>
      <pc:sldChg chg="add">
        <pc:chgData name="Piirainen Niina" userId="S::niina.j.piirainen@kainuu.fi::bb2a0450-75a4-4a71-805f-fec160b09722" providerId="AD" clId="Web-{E377F6EC-B57F-ACA0-2C72-6715D80606FF}" dt="2025-09-01T06:24:44.049" v="5"/>
        <pc:sldMkLst>
          <pc:docMk/>
          <pc:sldMk cId="3758589495" sldId="303"/>
        </pc:sldMkLst>
      </pc:sldChg>
      <pc:sldChg chg="add">
        <pc:chgData name="Piirainen Niina" userId="S::niina.j.piirainen@kainuu.fi::bb2a0450-75a4-4a71-805f-fec160b09722" providerId="AD" clId="Web-{E377F6EC-B57F-ACA0-2C72-6715D80606FF}" dt="2025-09-01T06:24:43.971" v="3"/>
        <pc:sldMkLst>
          <pc:docMk/>
          <pc:sldMk cId="1429528166" sldId="304"/>
        </pc:sldMkLst>
      </pc:sldChg>
      <pc:sldChg chg="add">
        <pc:chgData name="Piirainen Niina" userId="S::niina.j.piirainen@kainuu.fi::bb2a0450-75a4-4a71-805f-fec160b09722" providerId="AD" clId="Web-{E377F6EC-B57F-ACA0-2C72-6715D80606FF}" dt="2025-09-01T06:24:45.455" v="12"/>
        <pc:sldMkLst>
          <pc:docMk/>
          <pc:sldMk cId="1420027466" sldId="305"/>
        </pc:sldMkLst>
      </pc:sldChg>
      <pc:sldChg chg="add">
        <pc:chgData name="Piirainen Niina" userId="S::niina.j.piirainen@kainuu.fi::bb2a0450-75a4-4a71-805f-fec160b09722" providerId="AD" clId="Web-{E377F6EC-B57F-ACA0-2C72-6715D80606FF}" dt="2025-09-01T06:24:45.377" v="11"/>
        <pc:sldMkLst>
          <pc:docMk/>
          <pc:sldMk cId="2123466382" sldId="307"/>
        </pc:sldMkLst>
      </pc:sldChg>
      <pc:sldChg chg="add">
        <pc:chgData name="Piirainen Niina" userId="S::niina.j.piirainen@kainuu.fi::bb2a0450-75a4-4a71-805f-fec160b09722" providerId="AD" clId="Web-{E377F6EC-B57F-ACA0-2C72-6715D80606FF}" dt="2025-09-01T06:24:45.518" v="13"/>
        <pc:sldMkLst>
          <pc:docMk/>
          <pc:sldMk cId="3079606685" sldId="315"/>
        </pc:sldMkLst>
      </pc:sldChg>
      <pc:sldChg chg="add">
        <pc:chgData name="Piirainen Niina" userId="S::niina.j.piirainen@kainuu.fi::bb2a0450-75a4-4a71-805f-fec160b09722" providerId="AD" clId="Web-{E377F6EC-B57F-ACA0-2C72-6715D80606FF}" dt="2025-09-01T06:24:45.643" v="14"/>
        <pc:sldMkLst>
          <pc:docMk/>
          <pc:sldMk cId="3959232029" sldId="317"/>
        </pc:sldMkLst>
      </pc:sldChg>
      <pc:sldChg chg="add">
        <pc:chgData name="Piirainen Niina" userId="S::niina.j.piirainen@kainuu.fi::bb2a0450-75a4-4a71-805f-fec160b09722" providerId="AD" clId="Web-{E377F6EC-B57F-ACA0-2C72-6715D80606FF}" dt="2025-09-01T06:24:46.361" v="18"/>
        <pc:sldMkLst>
          <pc:docMk/>
          <pc:sldMk cId="4160981744" sldId="329"/>
        </pc:sldMkLst>
      </pc:sldChg>
      <pc:sldChg chg="add">
        <pc:chgData name="Piirainen Niina" userId="S::niina.j.piirainen@kainuu.fi::bb2a0450-75a4-4a71-805f-fec160b09722" providerId="AD" clId="Web-{E377F6EC-B57F-ACA0-2C72-6715D80606FF}" dt="2025-09-01T06:24:44.408" v="7"/>
        <pc:sldMkLst>
          <pc:docMk/>
          <pc:sldMk cId="1879156953" sldId="330"/>
        </pc:sldMkLst>
      </pc:sldChg>
      <pc:sldChg chg="add">
        <pc:chgData name="Piirainen Niina" userId="S::niina.j.piirainen@kainuu.fi::bb2a0450-75a4-4a71-805f-fec160b09722" providerId="AD" clId="Web-{E377F6EC-B57F-ACA0-2C72-6715D80606FF}" dt="2025-09-01T06:24:44.705" v="8"/>
        <pc:sldMkLst>
          <pc:docMk/>
          <pc:sldMk cId="2538517336" sldId="331"/>
        </pc:sldMkLst>
      </pc:sldChg>
      <pc:sldChg chg="add">
        <pc:chgData name="Piirainen Niina" userId="S::niina.j.piirainen@kainuu.fi::bb2a0450-75a4-4a71-805f-fec160b09722" providerId="AD" clId="Web-{E377F6EC-B57F-ACA0-2C72-6715D80606FF}" dt="2025-09-01T06:24:44.971" v="9"/>
        <pc:sldMkLst>
          <pc:docMk/>
          <pc:sldMk cId="1182520795" sldId="332"/>
        </pc:sldMkLst>
      </pc:sldChg>
      <pc:sldChg chg="add">
        <pc:chgData name="Piirainen Niina" userId="S::niina.j.piirainen@kainuu.fi::bb2a0450-75a4-4a71-805f-fec160b09722" providerId="AD" clId="Web-{E377F6EC-B57F-ACA0-2C72-6715D80606FF}" dt="2025-09-01T06:24:45.315" v="10"/>
        <pc:sldMkLst>
          <pc:docMk/>
          <pc:sldMk cId="3246569811" sldId="333"/>
        </pc:sldMkLst>
      </pc:sldChg>
      <pc:sldChg chg="add">
        <pc:chgData name="Piirainen Niina" userId="S::niina.j.piirainen@kainuu.fi::bb2a0450-75a4-4a71-805f-fec160b09722" providerId="AD" clId="Web-{E377F6EC-B57F-ACA0-2C72-6715D80606FF}" dt="2025-09-01T06:24:46.236" v="16"/>
        <pc:sldMkLst>
          <pc:docMk/>
          <pc:sldMk cId="3592872588" sldId="334"/>
        </pc:sldMkLst>
      </pc:sldChg>
      <pc:sldChg chg="add">
        <pc:chgData name="Piirainen Niina" userId="S::niina.j.piirainen@kainuu.fi::bb2a0450-75a4-4a71-805f-fec160b09722" providerId="AD" clId="Web-{E377F6EC-B57F-ACA0-2C72-6715D80606FF}" dt="2025-09-01T06:24:45.924" v="15"/>
        <pc:sldMkLst>
          <pc:docMk/>
          <pc:sldMk cId="4192256946" sldId="335"/>
        </pc:sldMkLst>
      </pc:sldChg>
      <pc:sldChg chg="add">
        <pc:chgData name="Piirainen Niina" userId="S::niina.j.piirainen@kainuu.fi::bb2a0450-75a4-4a71-805f-fec160b09722" providerId="AD" clId="Web-{E377F6EC-B57F-ACA0-2C72-6715D80606FF}" dt="2025-09-01T06:24:43.830" v="0"/>
        <pc:sldMkLst>
          <pc:docMk/>
          <pc:sldMk cId="2443492224" sldId="336"/>
        </pc:sldMkLst>
      </pc:sldChg>
      <pc:sldChg chg="add">
        <pc:chgData name="Piirainen Niina" userId="S::niina.j.piirainen@kainuu.fi::bb2a0450-75a4-4a71-805f-fec160b09722" providerId="AD" clId="Web-{E377F6EC-B57F-ACA0-2C72-6715D80606FF}" dt="2025-09-01T06:24:43.940" v="2"/>
        <pc:sldMkLst>
          <pc:docMk/>
          <pc:sldMk cId="3595162885" sldId="337"/>
        </pc:sldMkLst>
      </pc:sldChg>
      <pc:sldMasterChg chg="add addSldLayout">
        <pc:chgData name="Piirainen Niina" userId="S::niina.j.piirainen@kainuu.fi::bb2a0450-75a4-4a71-805f-fec160b09722" providerId="AD" clId="Web-{E377F6EC-B57F-ACA0-2C72-6715D80606FF}" dt="2025-09-01T06:24:43.830" v="0"/>
        <pc:sldMasterMkLst>
          <pc:docMk/>
          <pc:sldMasterMk cId="3383462581" sldId="2147483648"/>
        </pc:sldMasterMkLst>
        <pc:sldLayoutChg chg="add">
          <pc:chgData name="Piirainen Niina" userId="S::niina.j.piirainen@kainuu.fi::bb2a0450-75a4-4a71-805f-fec160b09722" providerId="AD" clId="Web-{E377F6EC-B57F-ACA0-2C72-6715D80606FF}" dt="2025-09-01T06:24:43.830" v="0"/>
          <pc:sldLayoutMkLst>
            <pc:docMk/>
            <pc:sldMasterMk cId="3383462581" sldId="2147483648"/>
            <pc:sldLayoutMk cId="1356846139" sldId="2147483649"/>
          </pc:sldLayoutMkLst>
        </pc:sldLayoutChg>
        <pc:sldLayoutChg chg="add">
          <pc:chgData name="Piirainen Niina" userId="S::niina.j.piirainen@kainuu.fi::bb2a0450-75a4-4a71-805f-fec160b09722" providerId="AD" clId="Web-{E377F6EC-B57F-ACA0-2C72-6715D80606FF}" dt="2025-09-01T06:24:43.830" v="0"/>
          <pc:sldLayoutMkLst>
            <pc:docMk/>
            <pc:sldMasterMk cId="3383462581" sldId="2147483648"/>
            <pc:sldLayoutMk cId="2788741770" sldId="2147483650"/>
          </pc:sldLayoutMkLst>
        </pc:sldLayoutChg>
        <pc:sldLayoutChg chg="add">
          <pc:chgData name="Piirainen Niina" userId="S::niina.j.piirainen@kainuu.fi::bb2a0450-75a4-4a71-805f-fec160b09722" providerId="AD" clId="Web-{E377F6EC-B57F-ACA0-2C72-6715D80606FF}" dt="2025-09-01T06:24:43.830" v="0"/>
          <pc:sldLayoutMkLst>
            <pc:docMk/>
            <pc:sldMasterMk cId="3383462581" sldId="2147483648"/>
            <pc:sldLayoutMk cId="2965894234" sldId="2147483651"/>
          </pc:sldLayoutMkLst>
        </pc:sldLayoutChg>
        <pc:sldLayoutChg chg="add">
          <pc:chgData name="Piirainen Niina" userId="S::niina.j.piirainen@kainuu.fi::bb2a0450-75a4-4a71-805f-fec160b09722" providerId="AD" clId="Web-{E377F6EC-B57F-ACA0-2C72-6715D80606FF}" dt="2025-09-01T06:24:43.830" v="0"/>
          <pc:sldLayoutMkLst>
            <pc:docMk/>
            <pc:sldMasterMk cId="3383462581" sldId="2147483648"/>
            <pc:sldLayoutMk cId="3703950664" sldId="2147483652"/>
          </pc:sldLayoutMkLst>
        </pc:sldLayoutChg>
        <pc:sldLayoutChg chg="add">
          <pc:chgData name="Piirainen Niina" userId="S::niina.j.piirainen@kainuu.fi::bb2a0450-75a4-4a71-805f-fec160b09722" providerId="AD" clId="Web-{E377F6EC-B57F-ACA0-2C72-6715D80606FF}" dt="2025-09-01T06:24:43.830" v="0"/>
          <pc:sldLayoutMkLst>
            <pc:docMk/>
            <pc:sldMasterMk cId="3383462581" sldId="2147483648"/>
            <pc:sldLayoutMk cId="1256527391" sldId="2147483653"/>
          </pc:sldLayoutMkLst>
        </pc:sldLayoutChg>
        <pc:sldLayoutChg chg="add">
          <pc:chgData name="Piirainen Niina" userId="S::niina.j.piirainen@kainuu.fi::bb2a0450-75a4-4a71-805f-fec160b09722" providerId="AD" clId="Web-{E377F6EC-B57F-ACA0-2C72-6715D80606FF}" dt="2025-09-01T06:24:43.830" v="0"/>
          <pc:sldLayoutMkLst>
            <pc:docMk/>
            <pc:sldMasterMk cId="3383462581" sldId="2147483648"/>
            <pc:sldLayoutMk cId="1854142525" sldId="2147483654"/>
          </pc:sldLayoutMkLst>
        </pc:sldLayoutChg>
        <pc:sldLayoutChg chg="add">
          <pc:chgData name="Piirainen Niina" userId="S::niina.j.piirainen@kainuu.fi::bb2a0450-75a4-4a71-805f-fec160b09722" providerId="AD" clId="Web-{E377F6EC-B57F-ACA0-2C72-6715D80606FF}" dt="2025-09-01T06:24:43.830" v="0"/>
          <pc:sldLayoutMkLst>
            <pc:docMk/>
            <pc:sldMasterMk cId="3383462581" sldId="2147483648"/>
            <pc:sldLayoutMk cId="4190948346" sldId="2147483655"/>
          </pc:sldLayoutMkLst>
        </pc:sldLayoutChg>
        <pc:sldLayoutChg chg="add">
          <pc:chgData name="Piirainen Niina" userId="S::niina.j.piirainen@kainuu.fi::bb2a0450-75a4-4a71-805f-fec160b09722" providerId="AD" clId="Web-{E377F6EC-B57F-ACA0-2C72-6715D80606FF}" dt="2025-09-01T06:24:43.830" v="0"/>
          <pc:sldLayoutMkLst>
            <pc:docMk/>
            <pc:sldMasterMk cId="3383462581" sldId="2147483648"/>
            <pc:sldLayoutMk cId="1820481610" sldId="2147483656"/>
          </pc:sldLayoutMkLst>
        </pc:sldLayoutChg>
        <pc:sldLayoutChg chg="add">
          <pc:chgData name="Piirainen Niina" userId="S::niina.j.piirainen@kainuu.fi::bb2a0450-75a4-4a71-805f-fec160b09722" providerId="AD" clId="Web-{E377F6EC-B57F-ACA0-2C72-6715D80606FF}" dt="2025-09-01T06:24:43.830" v="0"/>
          <pc:sldLayoutMkLst>
            <pc:docMk/>
            <pc:sldMasterMk cId="3383462581" sldId="2147483648"/>
            <pc:sldLayoutMk cId="3441393296" sldId="2147483657"/>
          </pc:sldLayoutMkLst>
        </pc:sldLayoutChg>
        <pc:sldLayoutChg chg="add">
          <pc:chgData name="Piirainen Niina" userId="S::niina.j.piirainen@kainuu.fi::bb2a0450-75a4-4a71-805f-fec160b09722" providerId="AD" clId="Web-{E377F6EC-B57F-ACA0-2C72-6715D80606FF}" dt="2025-09-01T06:24:43.830" v="0"/>
          <pc:sldLayoutMkLst>
            <pc:docMk/>
            <pc:sldMasterMk cId="3383462581" sldId="2147483648"/>
            <pc:sldLayoutMk cId="2943502069" sldId="2147483658"/>
          </pc:sldLayoutMkLst>
        </pc:sldLayoutChg>
        <pc:sldLayoutChg chg="add">
          <pc:chgData name="Piirainen Niina" userId="S::niina.j.piirainen@kainuu.fi::bb2a0450-75a4-4a71-805f-fec160b09722" providerId="AD" clId="Web-{E377F6EC-B57F-ACA0-2C72-6715D80606FF}" dt="2025-09-01T06:24:43.830" v="0"/>
          <pc:sldLayoutMkLst>
            <pc:docMk/>
            <pc:sldMasterMk cId="3383462581" sldId="2147483648"/>
            <pc:sldLayoutMk cId="2390746253" sldId="2147483659"/>
          </pc:sldLayoutMkLst>
        </pc:sldLayoutChg>
      </pc:sldMasterChg>
      <pc:sldMasterChg chg="replId modSldLayout">
        <pc:chgData name="Piirainen Niina" userId="S::niina.j.piirainen@kainuu.fi::bb2a0450-75a4-4a71-805f-fec160b09722" providerId="AD" clId="Web-{E377F6EC-B57F-ACA0-2C72-6715D80606FF}" dt="2025-09-01T06:24:43.830" v="0"/>
        <pc:sldMasterMkLst>
          <pc:docMk/>
          <pc:sldMasterMk cId="1034520112" sldId="2147483660"/>
        </pc:sldMasterMkLst>
        <pc:sldLayoutChg chg="replId">
          <pc:chgData name="Piirainen Niina" userId="S::niina.j.piirainen@kainuu.fi::bb2a0450-75a4-4a71-805f-fec160b09722" providerId="AD" clId="Web-{E377F6EC-B57F-ACA0-2C72-6715D80606FF}" dt="2025-09-01T06:24:43.830" v="0"/>
          <pc:sldLayoutMkLst>
            <pc:docMk/>
            <pc:sldMasterMk cId="1034520112" sldId="2147483660"/>
            <pc:sldLayoutMk cId="2822443542" sldId="2147483661"/>
          </pc:sldLayoutMkLst>
        </pc:sldLayoutChg>
        <pc:sldLayoutChg chg="replId">
          <pc:chgData name="Piirainen Niina" userId="S::niina.j.piirainen@kainuu.fi::bb2a0450-75a4-4a71-805f-fec160b09722" providerId="AD" clId="Web-{E377F6EC-B57F-ACA0-2C72-6715D80606FF}" dt="2025-09-01T06:24:43.830" v="0"/>
          <pc:sldLayoutMkLst>
            <pc:docMk/>
            <pc:sldMasterMk cId="1034520112" sldId="2147483660"/>
            <pc:sldLayoutMk cId="191875738" sldId="2147483662"/>
          </pc:sldLayoutMkLst>
        </pc:sldLayoutChg>
        <pc:sldLayoutChg chg="replId">
          <pc:chgData name="Piirainen Niina" userId="S::niina.j.piirainen@kainuu.fi::bb2a0450-75a4-4a71-805f-fec160b09722" providerId="AD" clId="Web-{E377F6EC-B57F-ACA0-2C72-6715D80606FF}" dt="2025-09-01T06:24:43.830" v="0"/>
          <pc:sldLayoutMkLst>
            <pc:docMk/>
            <pc:sldMasterMk cId="1034520112" sldId="2147483660"/>
            <pc:sldLayoutMk cId="625772058" sldId="2147483663"/>
          </pc:sldLayoutMkLst>
        </pc:sldLayoutChg>
        <pc:sldLayoutChg chg="replId">
          <pc:chgData name="Piirainen Niina" userId="S::niina.j.piirainen@kainuu.fi::bb2a0450-75a4-4a71-805f-fec160b09722" providerId="AD" clId="Web-{E377F6EC-B57F-ACA0-2C72-6715D80606FF}" dt="2025-09-01T06:24:43.830" v="0"/>
          <pc:sldLayoutMkLst>
            <pc:docMk/>
            <pc:sldMasterMk cId="1034520112" sldId="2147483660"/>
            <pc:sldLayoutMk cId="1368371511" sldId="2147483664"/>
          </pc:sldLayoutMkLst>
        </pc:sldLayoutChg>
        <pc:sldLayoutChg chg="replId">
          <pc:chgData name="Piirainen Niina" userId="S::niina.j.piirainen@kainuu.fi::bb2a0450-75a4-4a71-805f-fec160b09722" providerId="AD" clId="Web-{E377F6EC-B57F-ACA0-2C72-6715D80606FF}" dt="2025-09-01T06:24:43.830" v="0"/>
          <pc:sldLayoutMkLst>
            <pc:docMk/>
            <pc:sldMasterMk cId="1034520112" sldId="2147483660"/>
            <pc:sldLayoutMk cId="4234365057" sldId="2147483665"/>
          </pc:sldLayoutMkLst>
        </pc:sldLayoutChg>
        <pc:sldLayoutChg chg="replId">
          <pc:chgData name="Piirainen Niina" userId="S::niina.j.piirainen@kainuu.fi::bb2a0450-75a4-4a71-805f-fec160b09722" providerId="AD" clId="Web-{E377F6EC-B57F-ACA0-2C72-6715D80606FF}" dt="2025-09-01T06:24:43.830" v="0"/>
          <pc:sldLayoutMkLst>
            <pc:docMk/>
            <pc:sldMasterMk cId="1034520112" sldId="2147483660"/>
            <pc:sldLayoutMk cId="323876409" sldId="2147483666"/>
          </pc:sldLayoutMkLst>
        </pc:sldLayoutChg>
        <pc:sldLayoutChg chg="replId">
          <pc:chgData name="Piirainen Niina" userId="S::niina.j.piirainen@kainuu.fi::bb2a0450-75a4-4a71-805f-fec160b09722" providerId="AD" clId="Web-{E377F6EC-B57F-ACA0-2C72-6715D80606FF}" dt="2025-09-01T06:24:43.830" v="0"/>
          <pc:sldLayoutMkLst>
            <pc:docMk/>
            <pc:sldMasterMk cId="1034520112" sldId="2147483660"/>
            <pc:sldLayoutMk cId="1583615748" sldId="2147483667"/>
          </pc:sldLayoutMkLst>
        </pc:sldLayoutChg>
        <pc:sldLayoutChg chg="replId">
          <pc:chgData name="Piirainen Niina" userId="S::niina.j.piirainen@kainuu.fi::bb2a0450-75a4-4a71-805f-fec160b09722" providerId="AD" clId="Web-{E377F6EC-B57F-ACA0-2C72-6715D80606FF}" dt="2025-09-01T06:24:43.830" v="0"/>
          <pc:sldLayoutMkLst>
            <pc:docMk/>
            <pc:sldMasterMk cId="1034520112" sldId="2147483660"/>
            <pc:sldLayoutMk cId="3827074677" sldId="2147483668"/>
          </pc:sldLayoutMkLst>
        </pc:sldLayoutChg>
        <pc:sldLayoutChg chg="replId">
          <pc:chgData name="Piirainen Niina" userId="S::niina.j.piirainen@kainuu.fi::bb2a0450-75a4-4a71-805f-fec160b09722" providerId="AD" clId="Web-{E377F6EC-B57F-ACA0-2C72-6715D80606FF}" dt="2025-09-01T06:24:43.830" v="0"/>
          <pc:sldLayoutMkLst>
            <pc:docMk/>
            <pc:sldMasterMk cId="1034520112" sldId="2147483660"/>
            <pc:sldLayoutMk cId="3139981579" sldId="2147483669"/>
          </pc:sldLayoutMkLst>
        </pc:sldLayoutChg>
        <pc:sldLayoutChg chg="replId">
          <pc:chgData name="Piirainen Niina" userId="S::niina.j.piirainen@kainuu.fi::bb2a0450-75a4-4a71-805f-fec160b09722" providerId="AD" clId="Web-{E377F6EC-B57F-ACA0-2C72-6715D80606FF}" dt="2025-09-01T06:24:43.830" v="0"/>
          <pc:sldLayoutMkLst>
            <pc:docMk/>
            <pc:sldMasterMk cId="1034520112" sldId="2147483660"/>
            <pc:sldLayoutMk cId="1012034331" sldId="2147483670"/>
          </pc:sldLayoutMkLst>
        </pc:sldLayoutChg>
        <pc:sldLayoutChg chg="replId">
          <pc:chgData name="Piirainen Niina" userId="S::niina.j.piirainen@kainuu.fi::bb2a0450-75a4-4a71-805f-fec160b09722" providerId="AD" clId="Web-{E377F6EC-B57F-ACA0-2C72-6715D80606FF}" dt="2025-09-01T06:24:43.830" v="0"/>
          <pc:sldLayoutMkLst>
            <pc:docMk/>
            <pc:sldMasterMk cId="1034520112" sldId="2147483660"/>
            <pc:sldLayoutMk cId="3406455356" sldId="2147483671"/>
          </pc:sldLayoutMkLst>
        </pc:sldLayoutChg>
      </pc:sldMasterChg>
      <pc:sldMasterChg chg="add addSldLayout">
        <pc:chgData name="Piirainen Niina" userId="S::niina.j.piirainen@kainuu.fi::bb2a0450-75a4-4a71-805f-fec160b09722" providerId="AD" clId="Web-{E377F6EC-B57F-ACA0-2C72-6715D80606FF}" dt="2025-09-01T06:24:43.893" v="1"/>
        <pc:sldMasterMkLst>
          <pc:docMk/>
          <pc:sldMasterMk cId="3227646187" sldId="2147483700"/>
        </pc:sldMasterMkLst>
        <pc:sldLayoutChg chg="add">
          <pc:chgData name="Piirainen Niina" userId="S::niina.j.piirainen@kainuu.fi::bb2a0450-75a4-4a71-805f-fec160b09722" providerId="AD" clId="Web-{E377F6EC-B57F-ACA0-2C72-6715D80606FF}" dt="2025-09-01T06:24:43.893" v="1"/>
          <pc:sldLayoutMkLst>
            <pc:docMk/>
            <pc:sldMasterMk cId="3227646187" sldId="2147483700"/>
            <pc:sldLayoutMk cId="532314035" sldId="2147483689"/>
          </pc:sldLayoutMkLst>
        </pc:sldLayoutChg>
        <pc:sldLayoutChg chg="add">
          <pc:chgData name="Piirainen Niina" userId="S::niina.j.piirainen@kainuu.fi::bb2a0450-75a4-4a71-805f-fec160b09722" providerId="AD" clId="Web-{E377F6EC-B57F-ACA0-2C72-6715D80606FF}" dt="2025-09-01T06:24:43.893" v="1"/>
          <pc:sldLayoutMkLst>
            <pc:docMk/>
            <pc:sldMasterMk cId="3227646187" sldId="2147483700"/>
            <pc:sldLayoutMk cId="1194543433" sldId="2147483690"/>
          </pc:sldLayoutMkLst>
        </pc:sldLayoutChg>
        <pc:sldLayoutChg chg="add">
          <pc:chgData name="Piirainen Niina" userId="S::niina.j.piirainen@kainuu.fi::bb2a0450-75a4-4a71-805f-fec160b09722" providerId="AD" clId="Web-{E377F6EC-B57F-ACA0-2C72-6715D80606FF}" dt="2025-09-01T06:24:43.893" v="1"/>
          <pc:sldLayoutMkLst>
            <pc:docMk/>
            <pc:sldMasterMk cId="3227646187" sldId="2147483700"/>
            <pc:sldLayoutMk cId="1196528862" sldId="2147483691"/>
          </pc:sldLayoutMkLst>
        </pc:sldLayoutChg>
        <pc:sldLayoutChg chg="add">
          <pc:chgData name="Piirainen Niina" userId="S::niina.j.piirainen@kainuu.fi::bb2a0450-75a4-4a71-805f-fec160b09722" providerId="AD" clId="Web-{E377F6EC-B57F-ACA0-2C72-6715D80606FF}" dt="2025-09-01T06:24:43.893" v="1"/>
          <pc:sldLayoutMkLst>
            <pc:docMk/>
            <pc:sldMasterMk cId="3227646187" sldId="2147483700"/>
            <pc:sldLayoutMk cId="2259238439" sldId="2147483692"/>
          </pc:sldLayoutMkLst>
        </pc:sldLayoutChg>
        <pc:sldLayoutChg chg="add">
          <pc:chgData name="Piirainen Niina" userId="S::niina.j.piirainen@kainuu.fi::bb2a0450-75a4-4a71-805f-fec160b09722" providerId="AD" clId="Web-{E377F6EC-B57F-ACA0-2C72-6715D80606FF}" dt="2025-09-01T06:24:43.893" v="1"/>
          <pc:sldLayoutMkLst>
            <pc:docMk/>
            <pc:sldMasterMk cId="3227646187" sldId="2147483700"/>
            <pc:sldLayoutMk cId="1373858888" sldId="2147483693"/>
          </pc:sldLayoutMkLst>
        </pc:sldLayoutChg>
        <pc:sldLayoutChg chg="add">
          <pc:chgData name="Piirainen Niina" userId="S::niina.j.piirainen@kainuu.fi::bb2a0450-75a4-4a71-805f-fec160b09722" providerId="AD" clId="Web-{E377F6EC-B57F-ACA0-2C72-6715D80606FF}" dt="2025-09-01T06:24:43.893" v="1"/>
          <pc:sldLayoutMkLst>
            <pc:docMk/>
            <pc:sldMasterMk cId="3227646187" sldId="2147483700"/>
            <pc:sldLayoutMk cId="2743072740" sldId="2147483694"/>
          </pc:sldLayoutMkLst>
        </pc:sldLayoutChg>
        <pc:sldLayoutChg chg="add">
          <pc:chgData name="Piirainen Niina" userId="S::niina.j.piirainen@kainuu.fi::bb2a0450-75a4-4a71-805f-fec160b09722" providerId="AD" clId="Web-{E377F6EC-B57F-ACA0-2C72-6715D80606FF}" dt="2025-09-01T06:24:43.893" v="1"/>
          <pc:sldLayoutMkLst>
            <pc:docMk/>
            <pc:sldMasterMk cId="3227646187" sldId="2147483700"/>
            <pc:sldLayoutMk cId="2838042855" sldId="2147483695"/>
          </pc:sldLayoutMkLst>
        </pc:sldLayoutChg>
        <pc:sldLayoutChg chg="add">
          <pc:chgData name="Piirainen Niina" userId="S::niina.j.piirainen@kainuu.fi::bb2a0450-75a4-4a71-805f-fec160b09722" providerId="AD" clId="Web-{E377F6EC-B57F-ACA0-2C72-6715D80606FF}" dt="2025-09-01T06:24:43.893" v="1"/>
          <pc:sldLayoutMkLst>
            <pc:docMk/>
            <pc:sldMasterMk cId="3227646187" sldId="2147483700"/>
            <pc:sldLayoutMk cId="3849221024" sldId="2147483696"/>
          </pc:sldLayoutMkLst>
        </pc:sldLayoutChg>
        <pc:sldLayoutChg chg="add">
          <pc:chgData name="Piirainen Niina" userId="S::niina.j.piirainen@kainuu.fi::bb2a0450-75a4-4a71-805f-fec160b09722" providerId="AD" clId="Web-{E377F6EC-B57F-ACA0-2C72-6715D80606FF}" dt="2025-09-01T06:24:43.893" v="1"/>
          <pc:sldLayoutMkLst>
            <pc:docMk/>
            <pc:sldMasterMk cId="3227646187" sldId="2147483700"/>
            <pc:sldLayoutMk cId="3873397848" sldId="2147483697"/>
          </pc:sldLayoutMkLst>
        </pc:sldLayoutChg>
        <pc:sldLayoutChg chg="add">
          <pc:chgData name="Piirainen Niina" userId="S::niina.j.piirainen@kainuu.fi::bb2a0450-75a4-4a71-805f-fec160b09722" providerId="AD" clId="Web-{E377F6EC-B57F-ACA0-2C72-6715D80606FF}" dt="2025-09-01T06:24:43.893" v="1"/>
          <pc:sldLayoutMkLst>
            <pc:docMk/>
            <pc:sldMasterMk cId="3227646187" sldId="2147483700"/>
            <pc:sldLayoutMk cId="1956308269" sldId="2147483698"/>
          </pc:sldLayoutMkLst>
        </pc:sldLayoutChg>
        <pc:sldLayoutChg chg="add">
          <pc:chgData name="Piirainen Niina" userId="S::niina.j.piirainen@kainuu.fi::bb2a0450-75a4-4a71-805f-fec160b09722" providerId="AD" clId="Web-{E377F6EC-B57F-ACA0-2C72-6715D80606FF}" dt="2025-09-01T06:24:43.893" v="1"/>
          <pc:sldLayoutMkLst>
            <pc:docMk/>
            <pc:sldMasterMk cId="3227646187" sldId="2147483700"/>
            <pc:sldLayoutMk cId="2636335478" sldId="214748369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7584E0-7FD3-4FED-730B-B1E395BC92D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1417EF5-9820-94B9-C594-88D0EA25C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35684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DE0FD9-1DB4-C6E2-E5C7-966F02F46A8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7278853-2679-F8A3-88FE-C662576FB09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88741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E79934-DF66-D079-C131-C744DA8C7D3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C28BAD3-6BFF-57BC-6788-5111AD38D2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96589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DCB2EF-4A2C-1127-F09F-B4F203DB9C3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47AAC90-526E-079B-30D2-AED140B9811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D8E7F64-4B9B-B0E4-47ED-A6725590429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703950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04816D-DB9C-5567-85C1-E7DF9EF6D24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13E85BE-A93A-18C6-1B86-2311CA2D9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70C55EA-191F-C544-FD9C-0EB903CACC5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B5B3020-FB08-D93F-6FD7-CA10DF473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B6A7DC6-FAB6-9B48-8E1F-66C4AC7FC61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56527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04BD65-2620-8F53-B801-A5FDA9F98665}"/>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54142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948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CF212-80D9-3A9E-0209-90F0DDDC00B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E0C4EBC-E56A-9B15-D943-2D02160A1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D319B34-0498-74A3-F776-61CBA6748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82048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E67F9-A5C6-4015-9E8A-229F0E7CBFD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50D5438-1D0C-8CB3-CCDC-776D3D10B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2A01D85-6C5B-FFD9-05E8-3FE01D908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44139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C6162F-4CB5-9285-9DFB-E8846DE40EAF}"/>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Pystysuoran tekstin paikkamerkki 2">
            <a:extLst>
              <a:ext uri="{FF2B5EF4-FFF2-40B4-BE49-F238E27FC236}">
                <a16:creationId xmlns:a16="http://schemas.microsoft.com/office/drawing/2014/main" id="{7F224003-24A4-EABD-B92F-B0077A91223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943502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71A1E22-4E35-9249-CF05-41E62532A8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9DB8E6D-1113-F880-2059-8135B58E84F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90746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042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49221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73397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6308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6335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73858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231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94543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96528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59238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307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31.8.2025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31.8.2025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31.8.2025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31.8.2025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5CA4E42-A264-F8E4-018B-93E094BFD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68114BE-5D75-2A54-70BA-F78EFEB5C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descr="Kuva, joka sisältää kohteen teksti, kuvakaappaus, Fontti, Grafiikka">
            <a:extLst>
              <a:ext uri="{FF2B5EF4-FFF2-40B4-BE49-F238E27FC236}">
                <a16:creationId xmlns:a16="http://schemas.microsoft.com/office/drawing/2014/main" id="{B8CFC411-F031-9FDD-162E-313A6671693D}"/>
              </a:ext>
            </a:extLst>
          </p:cNvPr>
          <p:cNvPicPr>
            <a:picLocks noGrp="1" noRot="1" noChangeAspect="1" noMove="1" noResize="1" noEditPoints="1" noAdjustHandles="1" noChangeArrowheads="1" noChangeShapeType="1" noCrop="1"/>
          </p:cNvPicPr>
          <p:nvPr userDrawn="1"/>
        </p:nvPicPr>
        <p:blipFill>
          <a:blip r:embed="rId14">
            <a:extLst>
              <a:ext uri="{28A0092B-C50C-407E-A947-70E740481C1C}">
                <a14:useLocalDpi xmlns:a14="http://schemas.microsoft.com/office/drawing/2010/main" val="0"/>
              </a:ext>
            </a:extLst>
          </a:blip>
          <a:stretch>
            <a:fillRect/>
          </a:stretch>
        </p:blipFill>
        <p:spPr>
          <a:xfrm>
            <a:off x="8678416" y="6167536"/>
            <a:ext cx="3520074" cy="674362"/>
          </a:xfrm>
          <a:prstGeom prst="rect">
            <a:avLst/>
          </a:prstGeom>
        </p:spPr>
      </p:pic>
      <p:pic>
        <p:nvPicPr>
          <p:cNvPr id="16" name="Kuva 15">
            <a:extLst>
              <a:ext uri="{FF2B5EF4-FFF2-40B4-BE49-F238E27FC236}">
                <a16:creationId xmlns:a16="http://schemas.microsoft.com/office/drawing/2014/main" id="{A5D65767-3DE3-4DAF-1CD4-D00EA8DA39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15">
            <a:extLst>
              <a:ext uri="{28A0092B-C50C-407E-A947-70E740481C1C}">
                <a14:useLocalDpi xmlns:a14="http://schemas.microsoft.com/office/drawing/2010/main" val="0"/>
              </a:ext>
            </a:extLst>
          </a:blip>
          <a:stretch>
            <a:fillRect/>
          </a:stretch>
        </p:blipFill>
        <p:spPr>
          <a:xfrm>
            <a:off x="-42201" y="5991589"/>
            <a:ext cx="3319526" cy="1325563"/>
          </a:xfrm>
          <a:prstGeom prst="rect">
            <a:avLst/>
          </a:prstGeom>
        </p:spPr>
      </p:pic>
    </p:spTree>
    <p:extLst>
      <p:ext uri="{BB962C8B-B14F-4D97-AF65-F5344CB8AC3E}">
        <p14:creationId xmlns:p14="http://schemas.microsoft.com/office/powerpoint/2010/main" val="338346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276461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dRgrD8bmqd8" TargetMode="External"/><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s://www.ouka.fi/media/6379/download" TargetMode="External"/><Relationship Id="rId3" Type="http://schemas.openxmlformats.org/officeDocument/2006/relationships/hyperlink" Target="https://www.ouka.fi/tunne-ja-turvataitokasvatus?accordion=accordion-27880" TargetMode="External"/><Relationship Id="rId7" Type="http://schemas.openxmlformats.org/officeDocument/2006/relationships/hyperlink" Target="https://www.julkari.fi/bitstream/handle/10024/90817/Opas_21%20_verkko.pdf?sequence=1" TargetMode="External"/><Relationship Id="rId2" Type="http://schemas.openxmlformats.org/officeDocument/2006/relationships/hyperlink" Target="https://oppi.mieli.fi/mod/book/tool/print/index.php?id=17530" TargetMode="External"/><Relationship Id="rId1" Type="http://schemas.openxmlformats.org/officeDocument/2006/relationships/slideLayout" Target="../slideLayouts/slideLayout13.xml"/><Relationship Id="rId6" Type="http://schemas.openxmlformats.org/officeDocument/2006/relationships/hyperlink" Target="https://nuortenexit.fi/millainen-sun-turvaverkkosi/" TargetMode="External"/><Relationship Id="rId5" Type="http://schemas.openxmlformats.org/officeDocument/2006/relationships/hyperlink" Target="https://mediakasvatus.fi/materiaalit/digitaalinen-media-sosiaalisena-ymparistona/nuoren-digiturvataidot/" TargetMode="External"/><Relationship Id="rId4" Type="http://schemas.openxmlformats.org/officeDocument/2006/relationships/hyperlink" Target="https://peda.net/jyvaskyla/poske/opspedagogisetmateriaalit/hyvinvoinnin-vuosikello/turvataitojen-ooppimateriaal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MHwPgHO0SQ&amp;t=9s"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CD2D-A391-6723-E1FB-F341407BF48D}"/>
              </a:ext>
            </a:extLst>
          </p:cNvPr>
          <p:cNvSpPr>
            <a:spLocks noGrp="1"/>
          </p:cNvSpPr>
          <p:nvPr>
            <p:ph type="title"/>
          </p:nvPr>
        </p:nvSpPr>
        <p:spPr>
          <a:xfrm>
            <a:off x="838200" y="558165"/>
            <a:ext cx="10515600" cy="2890203"/>
          </a:xfrm>
        </p:spPr>
        <p:txBody>
          <a:bodyPr/>
          <a:lstStyle/>
          <a:p>
            <a:pPr algn="ctr"/>
            <a:r>
              <a:rPr lang="fi-FI" sz="4800" dirty="0">
                <a:latin typeface="Calibri"/>
                <a:ea typeface="Calibri"/>
                <a:cs typeface="Calibri"/>
              </a:rPr>
              <a:t>Mielitunti</a:t>
            </a:r>
            <a:br>
              <a:rPr lang="fi-FI" sz="4800" dirty="0">
                <a:latin typeface="Calibri"/>
                <a:ea typeface="Calibri"/>
                <a:cs typeface="Calibri"/>
              </a:rPr>
            </a:br>
            <a:r>
              <a:rPr lang="fi-FI" sz="4800" dirty="0">
                <a:latin typeface="Calibri"/>
                <a:ea typeface="Calibri"/>
                <a:cs typeface="Calibri"/>
              </a:rPr>
              <a:t>turvataidot</a:t>
            </a:r>
            <a:endParaRPr lang="en-US" sz="4800" dirty="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F7292AE3-E73E-A941-2BD6-764BEF181E3A}"/>
              </a:ext>
            </a:extLst>
          </p:cNvPr>
          <p:cNvSpPr>
            <a:spLocks noGrp="1"/>
          </p:cNvSpPr>
          <p:nvPr>
            <p:ph idx="1"/>
          </p:nvPr>
        </p:nvSpPr>
        <p:spPr>
          <a:xfrm>
            <a:off x="838200" y="3278505"/>
            <a:ext cx="10515600" cy="2898458"/>
          </a:xfrm>
        </p:spPr>
        <p:txBody>
          <a:bodyPr vert="horz" lIns="91440" tIns="45720" rIns="91440" bIns="45720" rtlCol="0" anchor="t">
            <a:normAutofit/>
          </a:bodyPr>
          <a:lstStyle/>
          <a:p>
            <a:pPr marL="0" indent="0" algn="ctr">
              <a:buNone/>
            </a:pPr>
            <a:r>
              <a:rPr lang="fi-FI" sz="2500" dirty="0">
                <a:ea typeface="Calibri"/>
                <a:cs typeface="Calibri"/>
              </a:rPr>
              <a:t>Mielitunnin tavoite on vahvistaa nuoren omia voimavaroja, lisätä tietoa seksuaalioikeuksista sekä tukea tunnetaitojen kehittymistä. Tavoite on vahvistaa nuoren keinoja puolustaa itseään väkivaltaa, häirintää ja seksuaalista kaltoinkohtelua vastaan</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244349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9999A287-0882-34BC-EDA8-BF4FDECC370D}"/>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18252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71293BE7-8F11-210A-A2F2-F87D98AF1AED}"/>
              </a:ext>
            </a:extLst>
          </p:cNvPr>
          <p:cNvPicPr>
            <a:picLocks noGrp="1" noChangeAspect="1"/>
          </p:cNvPicPr>
          <p:nvPr>
            <p:ph idx="1"/>
          </p:nvPr>
        </p:nvPicPr>
        <p:blipFill>
          <a:blip r:embed="rId2"/>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EAE31D10-AE1C-9DE8-2C7F-77BB4A41A0B8}"/>
              </a:ext>
            </a:extLst>
          </p:cNvPr>
          <p:cNvSpPr txBox="1"/>
          <p:nvPr/>
        </p:nvSpPr>
        <p:spPr>
          <a:xfrm>
            <a:off x="4189863" y="6100549"/>
            <a:ext cx="34483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t>(Lähde:Turvataidot, peda.net. )</a:t>
            </a:r>
            <a:endParaRPr lang="en-US"/>
          </a:p>
        </p:txBody>
      </p:sp>
    </p:spTree>
    <p:extLst>
      <p:ext uri="{BB962C8B-B14F-4D97-AF65-F5344CB8AC3E}">
        <p14:creationId xmlns:p14="http://schemas.microsoft.com/office/powerpoint/2010/main" val="324656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1816D2-A27B-5C97-E9AF-012D0386BF71}"/>
              </a:ext>
            </a:extLst>
          </p:cNvPr>
          <p:cNvSpPr>
            <a:spLocks noGrp="1"/>
          </p:cNvSpPr>
          <p:nvPr>
            <p:ph type="title"/>
          </p:nvPr>
        </p:nvSpPr>
        <p:spPr>
          <a:xfrm>
            <a:off x="838200" y="220293"/>
            <a:ext cx="10515600" cy="423767"/>
          </a:xfrm>
        </p:spPr>
        <p:txBody>
          <a:bodyPr>
            <a:normAutofit fontScale="90000"/>
          </a:bodyPr>
          <a:lstStyle/>
          <a:p>
            <a:r>
              <a:rPr lang="fi-FI">
                <a:latin typeface="Calibri"/>
                <a:ea typeface="Calibri"/>
                <a:cs typeface="Calibri"/>
              </a:rPr>
              <a:t>Ryhmätehtävä</a:t>
            </a:r>
          </a:p>
        </p:txBody>
      </p:sp>
      <p:sp>
        <p:nvSpPr>
          <p:cNvPr id="3" name="Sisällön paikkamerkki 2">
            <a:extLst>
              <a:ext uri="{FF2B5EF4-FFF2-40B4-BE49-F238E27FC236}">
                <a16:creationId xmlns:a16="http://schemas.microsoft.com/office/drawing/2014/main" id="{6FEBD819-B66D-C2F0-C6AF-E6BC145BC4F8}"/>
              </a:ext>
            </a:extLst>
          </p:cNvPr>
          <p:cNvSpPr>
            <a:spLocks noGrp="1"/>
          </p:cNvSpPr>
          <p:nvPr>
            <p:ph idx="1"/>
          </p:nvPr>
        </p:nvSpPr>
        <p:spPr>
          <a:xfrm>
            <a:off x="966293" y="770192"/>
            <a:ext cx="10515600" cy="5860590"/>
          </a:xfrm>
        </p:spPr>
        <p:txBody>
          <a:bodyPr vert="horz" lIns="91440" tIns="45720" rIns="91440" bIns="45720" rtlCol="0" anchor="t">
            <a:normAutofit/>
          </a:bodyPr>
          <a:lstStyle/>
          <a:p>
            <a:pPr marL="0" indent="0">
              <a:buNone/>
            </a:pPr>
            <a:r>
              <a:rPr lang="fi-FI" sz="1800">
                <a:ea typeface="Calibri"/>
                <a:cs typeface="Calibri"/>
              </a:rPr>
              <a:t>Jakaantukaa 4-5 henkilön ryhmiin</a:t>
            </a:r>
          </a:p>
          <a:p>
            <a:pPr marL="0" indent="0">
              <a:buNone/>
            </a:pPr>
            <a:r>
              <a:rPr lang="fi-FI" sz="2000">
                <a:ea typeface="Calibri"/>
                <a:cs typeface="Calibri"/>
              </a:rPr>
              <a:t>Pohtikaa seuraavia nuorten kokemia tilanteita ja kirjoittakaa ylös kuinka tilanteessa kannattaisi toimia.</a:t>
            </a:r>
          </a:p>
          <a:p>
            <a:pPr marL="457200" indent="-457200">
              <a:buAutoNum type="arabicPeriod"/>
            </a:pPr>
            <a:r>
              <a:rPr lang="fi-FI" sz="2000">
                <a:ea typeface="Calibri"/>
                <a:cs typeface="Calibri"/>
              </a:rPr>
              <a:t>Nuori on tavannut kivan tyypin somessa, joka kehuu häntä ja on kohtelias. He ovat viestitelleet viikon verran. Nyt tyyppi on alkanut pyytämään paljastavia kuvia ja ehdottelee tapaamista. Nuori on alkanut epäilemään tyypin tarkoitusta ja miettii,  kuinka hänen kannattaisi toimia?</a:t>
            </a:r>
          </a:p>
          <a:p>
            <a:pPr marL="457200" indent="-457200">
              <a:buAutoNum type="arabicPeriod"/>
            </a:pPr>
            <a:endParaRPr lang="fi-FI" sz="2000">
              <a:ea typeface="Calibri"/>
              <a:cs typeface="Calibri"/>
            </a:endParaRPr>
          </a:p>
          <a:p>
            <a:pPr marL="457200" indent="-457200">
              <a:buAutoNum type="arabicPeriod"/>
            </a:pPr>
            <a:r>
              <a:rPr lang="fi-FI" sz="2000">
                <a:ea typeface="Calibri"/>
                <a:cs typeface="Calibri"/>
              </a:rPr>
              <a:t>Nuori huomaa, että hänen tuttuaan kiusataan somessa. Häntä ei hyväksytä ryhmiin, nöyryytetään ja pilkataan sekä hänestä levitetään perättöminä juoruja. Nuori kokee, ettei se ole oikein ja haluasi puuttua tilanteeseen ja auttaa tuttuaan.  Kuinka nuoren kannattaisi toimia?</a:t>
            </a:r>
            <a:endParaRPr lang="en-US" sz="2000">
              <a:ea typeface="Calibri"/>
              <a:cs typeface="Calibri"/>
            </a:endParaRPr>
          </a:p>
          <a:p>
            <a:pPr marL="457200" indent="-457200">
              <a:buAutoNum type="arabicPeriod"/>
            </a:pPr>
            <a:endParaRPr lang="fi-FI" sz="2000">
              <a:ea typeface="Calibri"/>
              <a:cs typeface="Calibri"/>
            </a:endParaRPr>
          </a:p>
          <a:p>
            <a:pPr marL="457200" indent="-457200">
              <a:buAutoNum type="arabicPeriod"/>
            </a:pPr>
            <a:r>
              <a:rPr lang="fi-FI" sz="2000">
                <a:ea typeface="Calibri"/>
                <a:cs typeface="Calibri"/>
              </a:rPr>
              <a:t>Kuvasi tai tietosi leviävät verkossa ilman lupaasi. Kaverisi on esimerkiksi julkaissut videon sinusta vasten tahtoasi tai löydät yhteystietojasi paikasta, jonne et ole niitä itse lisännyt. Kuinka kannattaisi toimia?</a:t>
            </a:r>
          </a:p>
          <a:p>
            <a:pPr marL="0" indent="0">
              <a:buNone/>
            </a:pPr>
            <a:r>
              <a:rPr lang="fi-FI" sz="1800">
                <a:ea typeface="Calibri"/>
                <a:cs typeface="Calibri"/>
              </a:rPr>
              <a:t>Keskustelkaa lopuksi koko luokan kesken, millaisia ratkaisuja keksitte tilanteisiin. </a:t>
            </a:r>
          </a:p>
          <a:p>
            <a:pPr marL="0" indent="0">
              <a:buNone/>
            </a:pPr>
            <a:r>
              <a:rPr lang="fi-FI" sz="1800">
                <a:ea typeface="Calibri"/>
                <a:cs typeface="Calibri"/>
              </a:rPr>
              <a:t>Voitte keskustelun jälkeen katsoa seuraavista dioista lisää ratkaisuja tilanteisiin. </a:t>
            </a:r>
          </a:p>
          <a:p>
            <a:pPr marL="0" indent="0">
              <a:buNone/>
            </a:pPr>
            <a:endParaRPr lang="fi-FI" sz="1600">
              <a:ea typeface="Calibri"/>
              <a:cs typeface="Calibri"/>
            </a:endParaRPr>
          </a:p>
        </p:txBody>
      </p:sp>
    </p:spTree>
    <p:extLst>
      <p:ext uri="{BB962C8B-B14F-4D97-AF65-F5344CB8AC3E}">
        <p14:creationId xmlns:p14="http://schemas.microsoft.com/office/powerpoint/2010/main" val="212346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1816D2-A27B-5C97-E9AF-012D0386BF71}"/>
              </a:ext>
            </a:extLst>
          </p:cNvPr>
          <p:cNvSpPr>
            <a:spLocks noGrp="1"/>
          </p:cNvSpPr>
          <p:nvPr>
            <p:ph type="title"/>
          </p:nvPr>
        </p:nvSpPr>
        <p:spPr>
          <a:xfrm>
            <a:off x="838200" y="384416"/>
            <a:ext cx="10515600" cy="708247"/>
          </a:xfrm>
        </p:spPr>
        <p:txBody>
          <a:bodyPr/>
          <a:lstStyle/>
          <a:p>
            <a:r>
              <a:rPr lang="fi-FI">
                <a:latin typeface="Calibri"/>
                <a:ea typeface="Calibri"/>
                <a:cs typeface="Calibri"/>
              </a:rPr>
              <a:t>Ratkaisuja tilanteisiin:</a:t>
            </a:r>
          </a:p>
        </p:txBody>
      </p:sp>
      <p:sp>
        <p:nvSpPr>
          <p:cNvPr id="3" name="Sisällön paikkamerkki 2">
            <a:extLst>
              <a:ext uri="{FF2B5EF4-FFF2-40B4-BE49-F238E27FC236}">
                <a16:creationId xmlns:a16="http://schemas.microsoft.com/office/drawing/2014/main" id="{6FEBD819-B66D-C2F0-C6AF-E6BC145BC4F8}"/>
              </a:ext>
            </a:extLst>
          </p:cNvPr>
          <p:cNvSpPr>
            <a:spLocks noGrp="1"/>
          </p:cNvSpPr>
          <p:nvPr>
            <p:ph idx="1"/>
          </p:nvPr>
        </p:nvSpPr>
        <p:spPr>
          <a:xfrm>
            <a:off x="834213" y="1233644"/>
            <a:ext cx="10515600" cy="5286958"/>
          </a:xfrm>
        </p:spPr>
        <p:txBody>
          <a:bodyPr vert="horz" lIns="91440" tIns="45720" rIns="91440" bIns="45720" rtlCol="0" anchor="t">
            <a:normAutofit/>
          </a:bodyPr>
          <a:lstStyle/>
          <a:p>
            <a:pPr marL="0" indent="0">
              <a:buNone/>
            </a:pPr>
            <a:r>
              <a:rPr lang="fi-FI" sz="1800" b="1">
                <a:ea typeface="Calibri"/>
                <a:cs typeface="Calibri"/>
              </a:rPr>
              <a:t>1.N</a:t>
            </a:r>
            <a:r>
              <a:rPr lang="fi-FI" sz="2000" b="1">
                <a:ea typeface="Calibri"/>
                <a:cs typeface="Calibri"/>
              </a:rPr>
              <a:t>uori on tavannut kivan tyypin somessa, joka kehuu häntä ja on kohtelias. He ovat viestitelleet viikon verran Nyt tyyppi on alkanut pyytämään paljastavia kuvia ja ehdottelee tapaamista. Nuori on alkanut epäilemään tyypin tarkoitusta ja miettii, kuinka hänen kannattaisi toimia? </a:t>
            </a:r>
            <a:endParaRPr lang="en-US">
              <a:ea typeface="Calibri" panose="020F0502020204030204"/>
              <a:cs typeface="Calibri" panose="020F0502020204030204"/>
            </a:endParaRPr>
          </a:p>
          <a:p>
            <a:pPr marL="0" indent="0">
              <a:buNone/>
            </a:pPr>
            <a:endParaRPr lang="fi-FI" sz="1800">
              <a:ea typeface="Calibri"/>
              <a:cs typeface="Calibri"/>
            </a:endParaRPr>
          </a:p>
          <a:p>
            <a:pPr marL="0" indent="0">
              <a:buNone/>
            </a:pPr>
            <a:r>
              <a:rPr lang="fi-FI" sz="1800">
                <a:ea typeface="Calibri"/>
                <a:cs typeface="Calibri"/>
              </a:rPr>
              <a:t>Ratkaisu: </a:t>
            </a:r>
          </a:p>
          <a:p>
            <a:r>
              <a:rPr lang="fi-FI" sz="1800">
                <a:ea typeface="Calibri"/>
                <a:cs typeface="Calibri"/>
              </a:rPr>
              <a:t>Mieti, kuka tämä tyyppi on ja mitä tietoa sinulla hänestä on. Mieti henkilön motiiveja: Miksi hän käyttäytyy innokkaasti? Onko hänellä taka-ajatuksia? Entä millainen olo sinulle viestittelystä tulee? Missä tahansa tilanteessa sinulla on oikeus lopettaa viestittely ja poistua epämukavasta keskustelusta sanomatta tai selittelemättä mitään. Mieti, olisiko sinulla syytä blokata kyseinen henkilö tai estää häntä laittamasta sinulle viestejä.</a:t>
            </a:r>
          </a:p>
          <a:p>
            <a:r>
              <a:rPr lang="fi-FI" sz="1800">
                <a:ea typeface="Calibri"/>
                <a:cs typeface="Calibri"/>
              </a:rPr>
              <a:t>Ota kuvakaappaukset häiritsevistä tai epäilyttävistä viesteistä ja näytä ne luotettavalle aikuiselle. Kuvakaappaus toimii myös todistusaineistona poliisille, jos tilanne jatkuu tai muuttuu hankalaksi. </a:t>
            </a:r>
          </a:p>
          <a:p>
            <a:r>
              <a:rPr lang="fi-FI" sz="1800">
                <a:ea typeface="Calibri"/>
                <a:cs typeface="Calibri"/>
              </a:rPr>
              <a:t>Kerro asiasta luotettavalle aikuiselle, vaikka tilanne olisi jo ohi. Turvallinen aikuinen voi olla vaikkapa huoltajasi, nuorisotyöntekijä tai opettaja. Aikuinen voi puuttua tilanteeseen ja tukea sinua. Jos asian puheeksi ottaminen tuntuu vaikealta, voit käyttää apuna esimerkiksi Nuortennetin Huoli puheeksi -lomaketta. Myös hyvä ystävä voi tukea sinua sekä auttaa sinua tilanteessa eteenpäin.</a:t>
            </a:r>
          </a:p>
          <a:p>
            <a:endParaRPr lang="fi-FI" sz="1800">
              <a:ea typeface="Calibri"/>
              <a:cs typeface="Calibri"/>
            </a:endParaRPr>
          </a:p>
        </p:txBody>
      </p:sp>
    </p:spTree>
    <p:extLst>
      <p:ext uri="{BB962C8B-B14F-4D97-AF65-F5344CB8AC3E}">
        <p14:creationId xmlns:p14="http://schemas.microsoft.com/office/powerpoint/2010/main" val="142002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FEBD819-B66D-C2F0-C6AF-E6BC145BC4F8}"/>
              </a:ext>
            </a:extLst>
          </p:cNvPr>
          <p:cNvSpPr>
            <a:spLocks noGrp="1"/>
          </p:cNvSpPr>
          <p:nvPr>
            <p:ph idx="1"/>
          </p:nvPr>
        </p:nvSpPr>
        <p:spPr>
          <a:xfrm>
            <a:off x="671653" y="786604"/>
            <a:ext cx="10515600" cy="5286958"/>
          </a:xfrm>
        </p:spPr>
        <p:txBody>
          <a:bodyPr vert="horz" lIns="91440" tIns="45720" rIns="91440" bIns="45720" rtlCol="0" anchor="t">
            <a:normAutofit/>
          </a:bodyPr>
          <a:lstStyle/>
          <a:p>
            <a:pPr marL="0" indent="0">
              <a:buNone/>
            </a:pPr>
            <a:r>
              <a:rPr lang="fi-FI" sz="2000" b="1">
                <a:ea typeface="Calibri"/>
                <a:cs typeface="Calibri"/>
              </a:rPr>
              <a:t>2. Nuori huomaa, että hänen tuttuaan kiusataan somessa. Häntä ei hyväksytä ryhmiin, nöyryytetään ja pilkataan sekä hänestä levitetään perättöminä juoruja. Nuori kokee, ettei se ole oikein ja haluasi puuttua tilanteeseen ja auttaa tuttuaan.  Kuinka nuoren kannattaisi toimia?</a:t>
            </a:r>
          </a:p>
          <a:p>
            <a:pPr marL="0" indent="0">
              <a:buNone/>
            </a:pPr>
            <a:endParaRPr lang="fi-FI" sz="2000">
              <a:ea typeface="Calibri"/>
              <a:cs typeface="Calibri"/>
            </a:endParaRPr>
          </a:p>
          <a:p>
            <a:pPr marL="0" indent="0">
              <a:buNone/>
            </a:pPr>
            <a:r>
              <a:rPr lang="fi-FI" sz="1800">
                <a:ea typeface="Calibri"/>
                <a:cs typeface="Calibri"/>
              </a:rPr>
              <a:t>Ratkaisu:</a:t>
            </a:r>
          </a:p>
          <a:p>
            <a:r>
              <a:rPr lang="fi-FI" sz="1800">
                <a:ea typeface="Calibri"/>
                <a:cs typeface="Calibri"/>
              </a:rPr>
              <a:t>Tue tuttuasi, äläkä lähde mukaan kiusantekoon. Jo se, että toteat ilkeyksien olevan perättömiä ja oikaiset valheellisia juoruja voi lieventää kiusanteon aiheuttamaa harmia ja mielipahaa. Pidä siis tuttusi puolia ja tue häntä tilanteessa parhaasi mukaan.</a:t>
            </a:r>
          </a:p>
          <a:p>
            <a:r>
              <a:rPr lang="fi-FI" sz="1800">
                <a:ea typeface="Calibri"/>
                <a:cs typeface="Calibri"/>
              </a:rPr>
              <a:t>Kerro asiasta luotettavalle aikuiselle. Jos kiusaaminen tapahtuu koulussa tai liittyy koulun toimintaan, on tärkeää kertoa asiasta aikuiselle (esimerkiksi opettajalle tai kuraattorille) myös koulun sisällä.</a:t>
            </a:r>
          </a:p>
          <a:p>
            <a:r>
              <a:rPr lang="fi-FI" sz="1800">
                <a:ea typeface="Calibri"/>
                <a:cs typeface="Calibri"/>
              </a:rPr>
              <a:t>Jos näet verkkopalvelussa perättömiä juoruja, pilkkaavia, uhkailevia tai aggressiivisia kommentteja tai viestejä, ilmoita asiasta palvelun ylläpidolle.</a:t>
            </a:r>
            <a:endParaRPr lang="fi-FI"/>
          </a:p>
          <a:p>
            <a:r>
              <a:rPr lang="fi-FI" sz="1800">
                <a:ea typeface="Calibri"/>
                <a:cs typeface="Calibri"/>
              </a:rPr>
              <a:t>Neuvo tuttuasi ottamaan tarvittaessa yhteys poliisiin, sillä esimerkiksi perättömien juorujen levittäminen voi olla kunnianloukkaus. Kannusta kertomaan jollekin aikuiselle. </a:t>
            </a:r>
          </a:p>
          <a:p>
            <a:endParaRPr lang="fi-FI" sz="1800">
              <a:ea typeface="Calibri"/>
              <a:cs typeface="Calibri"/>
            </a:endParaRPr>
          </a:p>
          <a:p>
            <a:pPr marL="457200" indent="-457200"/>
            <a:endParaRPr lang="fi-FI" sz="1800">
              <a:ea typeface="Calibri"/>
              <a:cs typeface="Calibri"/>
            </a:endParaRPr>
          </a:p>
          <a:p>
            <a:pPr marL="0" indent="0">
              <a:buNone/>
            </a:pPr>
            <a:endParaRPr lang="fi-FI" sz="1800">
              <a:ea typeface="Calibri"/>
              <a:cs typeface="Calibri"/>
            </a:endParaRPr>
          </a:p>
        </p:txBody>
      </p:sp>
    </p:spTree>
    <p:extLst>
      <p:ext uri="{BB962C8B-B14F-4D97-AF65-F5344CB8AC3E}">
        <p14:creationId xmlns:p14="http://schemas.microsoft.com/office/powerpoint/2010/main" val="307960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B0F456F-BF9B-7D71-3A7E-022B2DAAF917}"/>
              </a:ext>
            </a:extLst>
          </p:cNvPr>
          <p:cNvSpPr txBox="1"/>
          <p:nvPr/>
        </p:nvSpPr>
        <p:spPr>
          <a:xfrm>
            <a:off x="774337" y="535395"/>
            <a:ext cx="10332720" cy="61257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Calibri"/>
                <a:cs typeface="Calibri"/>
              </a:rPr>
              <a:t>3. </a:t>
            </a:r>
            <a:r>
              <a:rPr lang="en-US" sz="2000" b="1" err="1">
                <a:ea typeface="Calibri"/>
                <a:cs typeface="Calibri"/>
              </a:rPr>
              <a:t>Kuvasi</a:t>
            </a:r>
            <a:r>
              <a:rPr lang="en-US" sz="2000" b="1">
                <a:ea typeface="Calibri"/>
                <a:cs typeface="Calibri"/>
              </a:rPr>
              <a:t> tai </a:t>
            </a:r>
            <a:r>
              <a:rPr lang="en-US" sz="2000" b="1" err="1">
                <a:ea typeface="Calibri"/>
                <a:cs typeface="Calibri"/>
              </a:rPr>
              <a:t>tietosi</a:t>
            </a:r>
            <a:r>
              <a:rPr lang="en-US" sz="2000" b="1">
                <a:ea typeface="Calibri"/>
                <a:cs typeface="Calibri"/>
              </a:rPr>
              <a:t> </a:t>
            </a:r>
            <a:r>
              <a:rPr lang="en-US" sz="2000" b="1" err="1">
                <a:ea typeface="Calibri"/>
                <a:cs typeface="Calibri"/>
              </a:rPr>
              <a:t>leviävät</a:t>
            </a:r>
            <a:r>
              <a:rPr lang="en-US" sz="2000" b="1">
                <a:ea typeface="Calibri"/>
                <a:cs typeface="Calibri"/>
              </a:rPr>
              <a:t> </a:t>
            </a:r>
            <a:r>
              <a:rPr lang="en-US" sz="2000" b="1" err="1">
                <a:ea typeface="Calibri"/>
                <a:cs typeface="Calibri"/>
              </a:rPr>
              <a:t>verkossa</a:t>
            </a:r>
            <a:r>
              <a:rPr lang="en-US" sz="2000" b="1">
                <a:ea typeface="Calibri"/>
                <a:cs typeface="Calibri"/>
              </a:rPr>
              <a:t> </a:t>
            </a:r>
            <a:r>
              <a:rPr lang="en-US" sz="2000" b="1" err="1">
                <a:ea typeface="Calibri"/>
                <a:cs typeface="Calibri"/>
              </a:rPr>
              <a:t>ilman</a:t>
            </a:r>
            <a:r>
              <a:rPr lang="en-US" sz="2000" b="1">
                <a:ea typeface="Calibri"/>
                <a:cs typeface="Calibri"/>
              </a:rPr>
              <a:t> </a:t>
            </a:r>
            <a:r>
              <a:rPr lang="en-US" sz="2000" b="1" err="1">
                <a:ea typeface="Calibri"/>
                <a:cs typeface="Calibri"/>
              </a:rPr>
              <a:t>lupaasi</a:t>
            </a:r>
            <a:r>
              <a:rPr lang="en-US" sz="2000" b="1">
                <a:ea typeface="Calibri"/>
                <a:cs typeface="Calibri"/>
              </a:rPr>
              <a:t>. </a:t>
            </a:r>
            <a:r>
              <a:rPr lang="en-US" sz="2000" b="1" err="1">
                <a:ea typeface="Calibri"/>
                <a:cs typeface="Calibri"/>
              </a:rPr>
              <a:t>Kaverisi</a:t>
            </a:r>
            <a:r>
              <a:rPr lang="en-US" sz="2000" b="1">
                <a:ea typeface="Calibri"/>
                <a:cs typeface="Calibri"/>
              </a:rPr>
              <a:t> on </a:t>
            </a:r>
            <a:r>
              <a:rPr lang="en-US" sz="2000" b="1" err="1">
                <a:ea typeface="Calibri"/>
                <a:cs typeface="Calibri"/>
              </a:rPr>
              <a:t>esimerkiksi</a:t>
            </a:r>
            <a:r>
              <a:rPr lang="en-US" sz="2000" b="1">
                <a:ea typeface="Calibri"/>
                <a:cs typeface="Calibri"/>
              </a:rPr>
              <a:t> </a:t>
            </a:r>
            <a:r>
              <a:rPr lang="en-US" sz="2000" b="1" err="1">
                <a:ea typeface="Calibri"/>
                <a:cs typeface="Calibri"/>
              </a:rPr>
              <a:t>julkaissut</a:t>
            </a:r>
            <a:r>
              <a:rPr lang="en-US" sz="2000" b="1">
                <a:ea typeface="Calibri"/>
                <a:cs typeface="Calibri"/>
              </a:rPr>
              <a:t> </a:t>
            </a:r>
            <a:r>
              <a:rPr lang="en-US" sz="2000" b="1" err="1">
                <a:ea typeface="Calibri"/>
                <a:cs typeface="Calibri"/>
              </a:rPr>
              <a:t>videon</a:t>
            </a:r>
            <a:r>
              <a:rPr lang="en-US" sz="2000" b="1">
                <a:ea typeface="Calibri"/>
                <a:cs typeface="Calibri"/>
              </a:rPr>
              <a:t> </a:t>
            </a:r>
            <a:r>
              <a:rPr lang="en-US" sz="2000" b="1" err="1">
                <a:ea typeface="Calibri"/>
                <a:cs typeface="Calibri"/>
              </a:rPr>
              <a:t>sinusta</a:t>
            </a:r>
            <a:r>
              <a:rPr lang="en-US" sz="2000" b="1">
                <a:ea typeface="Calibri"/>
                <a:cs typeface="Calibri"/>
              </a:rPr>
              <a:t> </a:t>
            </a:r>
            <a:r>
              <a:rPr lang="en-US" sz="2000" b="1" err="1">
                <a:ea typeface="Calibri"/>
                <a:cs typeface="Calibri"/>
              </a:rPr>
              <a:t>vasten</a:t>
            </a:r>
            <a:r>
              <a:rPr lang="en-US" sz="2000" b="1">
                <a:ea typeface="Calibri"/>
                <a:cs typeface="Calibri"/>
              </a:rPr>
              <a:t> </a:t>
            </a:r>
            <a:r>
              <a:rPr lang="en-US" sz="2000" b="1" err="1">
                <a:ea typeface="Calibri"/>
                <a:cs typeface="Calibri"/>
              </a:rPr>
              <a:t>tahtoasi</a:t>
            </a:r>
            <a:r>
              <a:rPr lang="en-US" sz="2000" b="1">
                <a:ea typeface="Calibri"/>
                <a:cs typeface="Calibri"/>
              </a:rPr>
              <a:t> tai </a:t>
            </a:r>
            <a:r>
              <a:rPr lang="en-US" sz="2000" b="1" err="1">
                <a:ea typeface="Calibri"/>
                <a:cs typeface="Calibri"/>
              </a:rPr>
              <a:t>löydät</a:t>
            </a:r>
            <a:r>
              <a:rPr lang="en-US" sz="2000" b="1">
                <a:ea typeface="Calibri"/>
                <a:cs typeface="Calibri"/>
              </a:rPr>
              <a:t> </a:t>
            </a:r>
            <a:r>
              <a:rPr lang="en-US" sz="2000" b="1" err="1">
                <a:ea typeface="Calibri"/>
                <a:cs typeface="Calibri"/>
              </a:rPr>
              <a:t>yhteystietojasi</a:t>
            </a:r>
            <a:r>
              <a:rPr lang="en-US" sz="2000" b="1">
                <a:ea typeface="Calibri"/>
                <a:cs typeface="Calibri"/>
              </a:rPr>
              <a:t> </a:t>
            </a:r>
            <a:r>
              <a:rPr lang="en-US" sz="2000" b="1" err="1">
                <a:ea typeface="Calibri"/>
                <a:cs typeface="Calibri"/>
              </a:rPr>
              <a:t>paikasta</a:t>
            </a:r>
            <a:r>
              <a:rPr lang="en-US" sz="2000" b="1">
                <a:ea typeface="Calibri"/>
                <a:cs typeface="Calibri"/>
              </a:rPr>
              <a:t>, </a:t>
            </a:r>
            <a:r>
              <a:rPr lang="en-US" sz="2000" b="1" err="1">
                <a:ea typeface="Calibri"/>
                <a:cs typeface="Calibri"/>
              </a:rPr>
              <a:t>jonne</a:t>
            </a:r>
            <a:r>
              <a:rPr lang="en-US" sz="2000" b="1">
                <a:ea typeface="Calibri"/>
                <a:cs typeface="Calibri"/>
              </a:rPr>
              <a:t> et ole </a:t>
            </a:r>
            <a:r>
              <a:rPr lang="en-US" sz="2000" b="1" err="1">
                <a:ea typeface="Calibri"/>
                <a:cs typeface="Calibri"/>
              </a:rPr>
              <a:t>niitä</a:t>
            </a:r>
            <a:r>
              <a:rPr lang="en-US" sz="2000" b="1">
                <a:ea typeface="Calibri"/>
                <a:cs typeface="Calibri"/>
              </a:rPr>
              <a:t> </a:t>
            </a:r>
            <a:r>
              <a:rPr lang="en-US" sz="2000" b="1" err="1">
                <a:ea typeface="Calibri"/>
                <a:cs typeface="Calibri"/>
              </a:rPr>
              <a:t>itse</a:t>
            </a:r>
            <a:r>
              <a:rPr lang="en-US" sz="2000" b="1">
                <a:ea typeface="Calibri"/>
                <a:cs typeface="Calibri"/>
              </a:rPr>
              <a:t> </a:t>
            </a:r>
            <a:r>
              <a:rPr lang="en-US" sz="2000" b="1" err="1">
                <a:ea typeface="Calibri"/>
                <a:cs typeface="Calibri"/>
              </a:rPr>
              <a:t>lisännyt</a:t>
            </a:r>
            <a:r>
              <a:rPr lang="en-US" sz="2000" b="1">
                <a:ea typeface="Calibri"/>
                <a:cs typeface="Calibri"/>
              </a:rPr>
              <a:t>. Kuinka </a:t>
            </a:r>
            <a:r>
              <a:rPr lang="en-US" sz="2000" b="1" err="1">
                <a:ea typeface="Calibri"/>
                <a:cs typeface="Calibri"/>
              </a:rPr>
              <a:t>kannattaisi</a:t>
            </a:r>
            <a:r>
              <a:rPr lang="en-US" sz="2000" b="1">
                <a:ea typeface="Calibri"/>
                <a:cs typeface="Calibri"/>
              </a:rPr>
              <a:t> </a:t>
            </a:r>
            <a:r>
              <a:rPr lang="en-US" sz="2000" b="1" err="1">
                <a:ea typeface="Calibri"/>
                <a:cs typeface="Calibri"/>
              </a:rPr>
              <a:t>toimia</a:t>
            </a:r>
            <a:r>
              <a:rPr lang="en-US" sz="2000" b="1">
                <a:ea typeface="Calibri"/>
                <a:cs typeface="Calibri"/>
              </a:rPr>
              <a:t>?</a:t>
            </a:r>
            <a:endParaRPr lang="en-US"/>
          </a:p>
          <a:p>
            <a:endParaRPr lang="en-US">
              <a:ea typeface="Calibri"/>
              <a:cs typeface="Calibri"/>
            </a:endParaRPr>
          </a:p>
          <a:p>
            <a:r>
              <a:rPr lang="en-US" err="1">
                <a:ea typeface="Calibri"/>
                <a:cs typeface="Calibri"/>
              </a:rPr>
              <a:t>Ratkaisu</a:t>
            </a:r>
            <a:r>
              <a:rPr lang="en-US">
                <a:ea typeface="Calibri"/>
                <a:cs typeface="Calibri"/>
              </a:rPr>
              <a:t>:</a:t>
            </a:r>
            <a:endParaRPr lang="en-US" sz="2000">
              <a:ea typeface="Calibri"/>
              <a:cs typeface="Calibri"/>
            </a:endParaRPr>
          </a:p>
          <a:p>
            <a:pPr marL="285750" indent="-285750">
              <a:lnSpc>
                <a:spcPct val="90000"/>
              </a:lnSpc>
              <a:spcBef>
                <a:spcPts val="1000"/>
              </a:spcBef>
              <a:buFont typeface="Arial" panose="020B0604020202020204" pitchFamily="34" charset="0"/>
              <a:buChar char="•"/>
            </a:pPr>
            <a:r>
              <a:rPr lang="en-US">
                <a:ea typeface="Calibri"/>
                <a:cs typeface="Calibri"/>
              </a:rPr>
              <a:t>Jos </a:t>
            </a:r>
            <a:r>
              <a:rPr lang="en-US" err="1">
                <a:ea typeface="Calibri"/>
                <a:cs typeface="Calibri"/>
              </a:rPr>
              <a:t>tiedät</a:t>
            </a:r>
            <a:r>
              <a:rPr lang="en-US">
                <a:ea typeface="Calibri"/>
                <a:cs typeface="Calibri"/>
              </a:rPr>
              <a:t> </a:t>
            </a:r>
            <a:r>
              <a:rPr lang="en-US" err="1">
                <a:ea typeface="Calibri"/>
                <a:cs typeface="Calibri"/>
              </a:rPr>
              <a:t>kuvien</a:t>
            </a:r>
            <a:r>
              <a:rPr lang="en-US">
                <a:ea typeface="Calibri"/>
                <a:cs typeface="Calibri"/>
              </a:rPr>
              <a:t> ja </a:t>
            </a:r>
            <a:r>
              <a:rPr lang="en-US" err="1">
                <a:ea typeface="Calibri"/>
                <a:cs typeface="Calibri"/>
              </a:rPr>
              <a:t>tietojen</a:t>
            </a:r>
            <a:r>
              <a:rPr lang="en-US">
                <a:ea typeface="Calibri"/>
                <a:cs typeface="Calibri"/>
              </a:rPr>
              <a:t> </a:t>
            </a:r>
            <a:r>
              <a:rPr lang="en-US" err="1">
                <a:ea typeface="Calibri"/>
                <a:cs typeface="Calibri"/>
              </a:rPr>
              <a:t>levittäjän</a:t>
            </a:r>
            <a:r>
              <a:rPr lang="en-US">
                <a:ea typeface="Calibri"/>
                <a:cs typeface="Calibri"/>
              </a:rPr>
              <a:t>, </a:t>
            </a:r>
            <a:r>
              <a:rPr lang="en-US" err="1">
                <a:ea typeface="Calibri"/>
                <a:cs typeface="Calibri"/>
              </a:rPr>
              <a:t>pyydä</a:t>
            </a:r>
            <a:r>
              <a:rPr lang="en-US">
                <a:ea typeface="Calibri"/>
                <a:cs typeface="Calibri"/>
              </a:rPr>
              <a:t> </a:t>
            </a:r>
            <a:r>
              <a:rPr lang="en-US" err="1">
                <a:ea typeface="Calibri"/>
                <a:cs typeface="Calibri"/>
              </a:rPr>
              <a:t>häntä</a:t>
            </a:r>
            <a:r>
              <a:rPr lang="en-US">
                <a:ea typeface="Calibri"/>
                <a:cs typeface="Calibri"/>
              </a:rPr>
              <a:t> </a:t>
            </a:r>
            <a:r>
              <a:rPr lang="en-US" err="1">
                <a:ea typeface="Calibri"/>
                <a:cs typeface="Calibri"/>
              </a:rPr>
              <a:t>poistamaan</a:t>
            </a:r>
            <a:r>
              <a:rPr lang="en-US">
                <a:ea typeface="Calibri"/>
                <a:cs typeface="Calibri"/>
              </a:rPr>
              <a:t> </a:t>
            </a:r>
            <a:r>
              <a:rPr lang="en-US" err="1">
                <a:ea typeface="Calibri"/>
                <a:cs typeface="Calibri"/>
              </a:rPr>
              <a:t>julkaisut</a:t>
            </a:r>
            <a:r>
              <a:rPr lang="en-US">
                <a:ea typeface="Calibri"/>
                <a:cs typeface="Calibri"/>
              </a:rPr>
              <a:t>. </a:t>
            </a:r>
            <a:r>
              <a:rPr lang="en-US" err="1">
                <a:ea typeface="Calibri"/>
                <a:cs typeface="Calibri"/>
              </a:rPr>
              <a:t>Kerro</a:t>
            </a:r>
            <a:r>
              <a:rPr lang="en-US">
                <a:ea typeface="Calibri"/>
                <a:cs typeface="Calibri"/>
              </a:rPr>
              <a:t> </a:t>
            </a:r>
            <a:r>
              <a:rPr lang="en-US" err="1">
                <a:ea typeface="Calibri"/>
                <a:cs typeface="Calibri"/>
              </a:rPr>
              <a:t>tapahtuneen</a:t>
            </a:r>
            <a:r>
              <a:rPr lang="en-US">
                <a:ea typeface="Calibri"/>
                <a:cs typeface="Calibri"/>
              </a:rPr>
              <a:t> </a:t>
            </a:r>
            <a:r>
              <a:rPr lang="en-US" err="1">
                <a:ea typeface="Calibri"/>
                <a:cs typeface="Calibri"/>
              </a:rPr>
              <a:t>loukanneen</a:t>
            </a:r>
            <a:r>
              <a:rPr lang="en-US">
                <a:ea typeface="Calibri"/>
                <a:cs typeface="Calibri"/>
              </a:rPr>
              <a:t> </a:t>
            </a:r>
            <a:r>
              <a:rPr lang="en-US" err="1">
                <a:ea typeface="Calibri"/>
                <a:cs typeface="Calibri"/>
              </a:rPr>
              <a:t>sinua</a:t>
            </a:r>
            <a:r>
              <a:rPr lang="en-US">
                <a:ea typeface="Calibri"/>
                <a:cs typeface="Calibri"/>
              </a:rPr>
              <a:t> </a:t>
            </a:r>
            <a:r>
              <a:rPr lang="en-US" err="1">
                <a:ea typeface="Calibri"/>
                <a:cs typeface="Calibri"/>
              </a:rPr>
              <a:t>sekä</a:t>
            </a:r>
            <a:r>
              <a:rPr lang="en-US">
                <a:ea typeface="Calibri"/>
                <a:cs typeface="Calibri"/>
              </a:rPr>
              <a:t> </a:t>
            </a:r>
            <a:r>
              <a:rPr lang="en-US" err="1">
                <a:ea typeface="Calibri"/>
                <a:cs typeface="Calibri"/>
              </a:rPr>
              <a:t>toivovasi</a:t>
            </a:r>
            <a:r>
              <a:rPr lang="en-US">
                <a:ea typeface="Calibri"/>
                <a:cs typeface="Calibri"/>
              </a:rPr>
              <a:t>, </a:t>
            </a:r>
            <a:r>
              <a:rPr lang="en-US" err="1">
                <a:ea typeface="Calibri"/>
                <a:cs typeface="Calibri"/>
              </a:rPr>
              <a:t>ettei</a:t>
            </a:r>
            <a:r>
              <a:rPr lang="en-US">
                <a:ea typeface="Calibri"/>
                <a:cs typeface="Calibri"/>
              </a:rPr>
              <a:t> </a:t>
            </a:r>
            <a:r>
              <a:rPr lang="en-US" err="1">
                <a:ea typeface="Calibri"/>
                <a:cs typeface="Calibri"/>
              </a:rPr>
              <a:t>tilanne</a:t>
            </a:r>
            <a:r>
              <a:rPr lang="en-US">
                <a:ea typeface="Calibri"/>
                <a:cs typeface="Calibri"/>
              </a:rPr>
              <a:t> </a:t>
            </a:r>
            <a:r>
              <a:rPr lang="en-US" err="1">
                <a:ea typeface="Calibri"/>
                <a:cs typeface="Calibri"/>
              </a:rPr>
              <a:t>enää</a:t>
            </a:r>
            <a:r>
              <a:rPr lang="en-US">
                <a:ea typeface="Calibri"/>
                <a:cs typeface="Calibri"/>
              </a:rPr>
              <a:t> </a:t>
            </a:r>
            <a:r>
              <a:rPr lang="en-US" err="1">
                <a:ea typeface="Calibri"/>
                <a:cs typeface="Calibri"/>
              </a:rPr>
              <a:t>toistu</a:t>
            </a:r>
            <a:r>
              <a:rPr lang="en-US">
                <a:ea typeface="Calibri"/>
                <a:cs typeface="Calibri"/>
              </a:rPr>
              <a:t>.</a:t>
            </a:r>
          </a:p>
          <a:p>
            <a:pPr marL="285750" indent="-285750">
              <a:lnSpc>
                <a:spcPct val="90000"/>
              </a:lnSpc>
              <a:spcBef>
                <a:spcPts val="1000"/>
              </a:spcBef>
              <a:buFont typeface="Arial" panose="020B0604020202020204" pitchFamily="34" charset="0"/>
              <a:buChar char="•"/>
            </a:pPr>
            <a:r>
              <a:rPr lang="en-US">
                <a:ea typeface="Calibri"/>
                <a:cs typeface="Calibri"/>
              </a:rPr>
              <a:t>Ota </a:t>
            </a:r>
            <a:r>
              <a:rPr lang="en-US" err="1">
                <a:ea typeface="Calibri"/>
                <a:cs typeface="Calibri"/>
              </a:rPr>
              <a:t>yhteyttä</a:t>
            </a:r>
            <a:r>
              <a:rPr lang="en-US">
                <a:ea typeface="Calibri"/>
                <a:cs typeface="Calibri"/>
              </a:rPr>
              <a:t> </a:t>
            </a:r>
            <a:r>
              <a:rPr lang="en-US" err="1">
                <a:ea typeface="Calibri"/>
                <a:cs typeface="Calibri"/>
              </a:rPr>
              <a:t>palvelun</a:t>
            </a:r>
            <a:r>
              <a:rPr lang="en-US">
                <a:ea typeface="Calibri"/>
                <a:cs typeface="Calibri"/>
              </a:rPr>
              <a:t> </a:t>
            </a:r>
            <a:r>
              <a:rPr lang="en-US" err="1">
                <a:ea typeface="Calibri"/>
                <a:cs typeface="Calibri"/>
              </a:rPr>
              <a:t>ylläpitoon</a:t>
            </a:r>
            <a:r>
              <a:rPr lang="en-US">
                <a:ea typeface="Calibri"/>
                <a:cs typeface="Calibri"/>
              </a:rPr>
              <a:t> ja </a:t>
            </a:r>
            <a:r>
              <a:rPr lang="en-US" err="1">
                <a:ea typeface="Calibri"/>
                <a:cs typeface="Calibri"/>
              </a:rPr>
              <a:t>kerro</a:t>
            </a:r>
            <a:r>
              <a:rPr lang="en-US">
                <a:ea typeface="Calibri"/>
                <a:cs typeface="Calibri"/>
              </a:rPr>
              <a:t> </a:t>
            </a:r>
            <a:r>
              <a:rPr lang="en-US" err="1">
                <a:ea typeface="Calibri"/>
                <a:cs typeface="Calibri"/>
              </a:rPr>
              <a:t>tilanteestasi</a:t>
            </a:r>
            <a:r>
              <a:rPr lang="en-US">
                <a:ea typeface="Calibri"/>
                <a:cs typeface="Calibri"/>
              </a:rPr>
              <a:t>. </a:t>
            </a:r>
            <a:r>
              <a:rPr lang="en-US" err="1">
                <a:ea typeface="Calibri"/>
                <a:cs typeface="Calibri"/>
              </a:rPr>
              <a:t>Yritä</a:t>
            </a:r>
            <a:r>
              <a:rPr lang="en-US">
                <a:ea typeface="Calibri"/>
                <a:cs typeface="Calibri"/>
              </a:rPr>
              <a:t> </a:t>
            </a:r>
            <a:r>
              <a:rPr lang="en-US" err="1">
                <a:ea typeface="Calibri"/>
                <a:cs typeface="Calibri"/>
              </a:rPr>
              <a:t>selvittää</a:t>
            </a:r>
            <a:r>
              <a:rPr lang="en-US">
                <a:ea typeface="Calibri"/>
                <a:cs typeface="Calibri"/>
              </a:rPr>
              <a:t> </a:t>
            </a:r>
            <a:r>
              <a:rPr lang="en-US" err="1">
                <a:ea typeface="Calibri"/>
                <a:cs typeface="Calibri"/>
              </a:rPr>
              <a:t>ylläpidon</a:t>
            </a:r>
            <a:r>
              <a:rPr lang="en-US">
                <a:ea typeface="Calibri"/>
                <a:cs typeface="Calibri"/>
              </a:rPr>
              <a:t> tai </a:t>
            </a:r>
            <a:r>
              <a:rPr lang="en-US" err="1">
                <a:ea typeface="Calibri"/>
                <a:cs typeface="Calibri"/>
              </a:rPr>
              <a:t>turvallisen</a:t>
            </a:r>
            <a:r>
              <a:rPr lang="en-US">
                <a:ea typeface="Calibri"/>
                <a:cs typeface="Calibri"/>
              </a:rPr>
              <a:t> </a:t>
            </a:r>
            <a:r>
              <a:rPr lang="en-US" err="1">
                <a:ea typeface="Calibri"/>
                <a:cs typeface="Calibri"/>
              </a:rPr>
              <a:t>aikuisen</a:t>
            </a:r>
            <a:r>
              <a:rPr lang="en-US">
                <a:ea typeface="Calibri"/>
                <a:cs typeface="Calibri"/>
              </a:rPr>
              <a:t> </a:t>
            </a:r>
            <a:r>
              <a:rPr lang="en-US" err="1">
                <a:ea typeface="Calibri"/>
                <a:cs typeface="Calibri"/>
              </a:rPr>
              <a:t>kanssa</a:t>
            </a:r>
            <a:r>
              <a:rPr lang="en-US">
                <a:ea typeface="Calibri"/>
                <a:cs typeface="Calibri"/>
              </a:rPr>
              <a:t>, </a:t>
            </a:r>
            <a:r>
              <a:rPr lang="en-US" err="1">
                <a:ea typeface="Calibri"/>
                <a:cs typeface="Calibri"/>
              </a:rPr>
              <a:t>miksi</a:t>
            </a:r>
            <a:r>
              <a:rPr lang="en-US">
                <a:ea typeface="Calibri"/>
                <a:cs typeface="Calibri"/>
              </a:rPr>
              <a:t> ja </a:t>
            </a:r>
            <a:r>
              <a:rPr lang="en-US" err="1">
                <a:ea typeface="Calibri"/>
                <a:cs typeface="Calibri"/>
              </a:rPr>
              <a:t>miten</a:t>
            </a:r>
            <a:r>
              <a:rPr lang="en-US">
                <a:ea typeface="Calibri"/>
                <a:cs typeface="Calibri"/>
              </a:rPr>
              <a:t> </a:t>
            </a:r>
            <a:r>
              <a:rPr lang="en-US" err="1">
                <a:ea typeface="Calibri"/>
                <a:cs typeface="Calibri"/>
              </a:rPr>
              <a:t>tietosi</a:t>
            </a:r>
            <a:r>
              <a:rPr lang="en-US">
                <a:ea typeface="Calibri"/>
                <a:cs typeface="Calibri"/>
              </a:rPr>
              <a:t> </a:t>
            </a:r>
            <a:r>
              <a:rPr lang="en-US" err="1">
                <a:ea typeface="Calibri"/>
                <a:cs typeface="Calibri"/>
              </a:rPr>
              <a:t>ovat</a:t>
            </a:r>
            <a:r>
              <a:rPr lang="en-US">
                <a:ea typeface="Calibri"/>
                <a:cs typeface="Calibri"/>
              </a:rPr>
              <a:t> </a:t>
            </a:r>
            <a:r>
              <a:rPr lang="en-US" err="1">
                <a:ea typeface="Calibri"/>
                <a:cs typeface="Calibri"/>
              </a:rPr>
              <a:t>päässeet</a:t>
            </a:r>
            <a:r>
              <a:rPr lang="en-US">
                <a:ea typeface="Calibri"/>
                <a:cs typeface="Calibri"/>
              </a:rPr>
              <a:t> </a:t>
            </a:r>
            <a:r>
              <a:rPr lang="en-US" err="1">
                <a:ea typeface="Calibri"/>
                <a:cs typeface="Calibri"/>
              </a:rPr>
              <a:t>leviämään</a:t>
            </a:r>
            <a:r>
              <a:rPr lang="en-US">
                <a:ea typeface="Calibri"/>
                <a:cs typeface="Calibri"/>
              </a:rPr>
              <a:t>.</a:t>
            </a:r>
          </a:p>
          <a:p>
            <a:pPr marL="285750" indent="-285750">
              <a:lnSpc>
                <a:spcPct val="90000"/>
              </a:lnSpc>
              <a:spcBef>
                <a:spcPts val="1000"/>
              </a:spcBef>
              <a:buFont typeface="Arial" panose="020B0604020202020204" pitchFamily="34" charset="0"/>
              <a:buChar char="•"/>
            </a:pPr>
            <a:r>
              <a:rPr lang="en-US" err="1">
                <a:ea typeface="Calibri"/>
                <a:cs typeface="Calibri"/>
              </a:rPr>
              <a:t>Kerro</a:t>
            </a:r>
            <a:r>
              <a:rPr lang="en-US">
                <a:ea typeface="Calibri"/>
                <a:cs typeface="Calibri"/>
              </a:rPr>
              <a:t> </a:t>
            </a:r>
            <a:r>
              <a:rPr lang="en-US" err="1">
                <a:ea typeface="Calibri"/>
                <a:cs typeface="Calibri"/>
              </a:rPr>
              <a:t>asiasta</a:t>
            </a:r>
            <a:r>
              <a:rPr lang="en-US">
                <a:ea typeface="Calibri"/>
                <a:cs typeface="Calibri"/>
              </a:rPr>
              <a:t> </a:t>
            </a:r>
            <a:r>
              <a:rPr lang="en-US" err="1">
                <a:ea typeface="Calibri"/>
                <a:cs typeface="Calibri"/>
              </a:rPr>
              <a:t>luotettavalle</a:t>
            </a:r>
            <a:r>
              <a:rPr lang="en-US">
                <a:ea typeface="Calibri"/>
                <a:cs typeface="Calibri"/>
              </a:rPr>
              <a:t> </a:t>
            </a:r>
            <a:r>
              <a:rPr lang="en-US" err="1">
                <a:ea typeface="Calibri"/>
                <a:cs typeface="Calibri"/>
              </a:rPr>
              <a:t>aikuiselle</a:t>
            </a:r>
            <a:r>
              <a:rPr lang="en-US">
                <a:ea typeface="Calibri"/>
                <a:cs typeface="Calibri"/>
              </a:rPr>
              <a:t>, </a:t>
            </a:r>
            <a:r>
              <a:rPr lang="en-US" err="1">
                <a:ea typeface="Calibri"/>
                <a:cs typeface="Calibri"/>
              </a:rPr>
              <a:t>kuten</a:t>
            </a:r>
            <a:r>
              <a:rPr lang="en-US">
                <a:ea typeface="Calibri"/>
                <a:cs typeface="Calibri"/>
              </a:rPr>
              <a:t> </a:t>
            </a:r>
            <a:r>
              <a:rPr lang="en-US" err="1">
                <a:ea typeface="Calibri"/>
                <a:cs typeface="Calibri"/>
              </a:rPr>
              <a:t>huoltajallesi</a:t>
            </a:r>
            <a:r>
              <a:rPr lang="en-US">
                <a:ea typeface="Calibri"/>
                <a:cs typeface="Calibri"/>
              </a:rPr>
              <a:t>, </a:t>
            </a:r>
            <a:r>
              <a:rPr lang="en-US" err="1">
                <a:ea typeface="Calibri"/>
                <a:cs typeface="Calibri"/>
              </a:rPr>
              <a:t>nuorisotyöntekijälle</a:t>
            </a:r>
            <a:r>
              <a:rPr lang="en-US">
                <a:ea typeface="Calibri"/>
                <a:cs typeface="Calibri"/>
              </a:rPr>
              <a:t> tai </a:t>
            </a:r>
            <a:r>
              <a:rPr lang="en-US" err="1">
                <a:ea typeface="Calibri"/>
                <a:cs typeface="Calibri"/>
              </a:rPr>
              <a:t>opettajalle</a:t>
            </a:r>
            <a:r>
              <a:rPr lang="en-US">
                <a:ea typeface="Calibri"/>
                <a:cs typeface="Calibri"/>
              </a:rPr>
              <a:t>. </a:t>
            </a:r>
            <a:r>
              <a:rPr lang="en-US" err="1">
                <a:ea typeface="Calibri"/>
                <a:cs typeface="Calibri"/>
              </a:rPr>
              <a:t>Myös</a:t>
            </a:r>
            <a:r>
              <a:rPr lang="en-US">
                <a:ea typeface="Calibri"/>
                <a:cs typeface="Calibri"/>
              </a:rPr>
              <a:t> </a:t>
            </a:r>
            <a:r>
              <a:rPr lang="en-US" err="1">
                <a:ea typeface="Calibri"/>
                <a:cs typeface="Calibri"/>
              </a:rPr>
              <a:t>luotettava</a:t>
            </a:r>
            <a:r>
              <a:rPr lang="en-US">
                <a:ea typeface="Calibri"/>
                <a:cs typeface="Calibri"/>
              </a:rPr>
              <a:t> ja </a:t>
            </a:r>
            <a:r>
              <a:rPr lang="en-US" err="1">
                <a:ea typeface="Calibri"/>
                <a:cs typeface="Calibri"/>
              </a:rPr>
              <a:t>hyvä</a:t>
            </a:r>
            <a:r>
              <a:rPr lang="en-US">
                <a:ea typeface="Calibri"/>
                <a:cs typeface="Calibri"/>
              </a:rPr>
              <a:t> </a:t>
            </a:r>
            <a:r>
              <a:rPr lang="en-US" err="1">
                <a:ea typeface="Calibri"/>
                <a:cs typeface="Calibri"/>
              </a:rPr>
              <a:t>ystävä</a:t>
            </a:r>
            <a:r>
              <a:rPr lang="en-US">
                <a:ea typeface="Calibri"/>
                <a:cs typeface="Calibri"/>
              </a:rPr>
              <a:t> </a:t>
            </a:r>
            <a:r>
              <a:rPr lang="en-US" err="1">
                <a:ea typeface="Calibri"/>
                <a:cs typeface="Calibri"/>
              </a:rPr>
              <a:t>voi</a:t>
            </a:r>
            <a:r>
              <a:rPr lang="en-US">
                <a:ea typeface="Calibri"/>
                <a:cs typeface="Calibri"/>
              </a:rPr>
              <a:t> </a:t>
            </a:r>
            <a:r>
              <a:rPr lang="en-US" err="1">
                <a:ea typeface="Calibri"/>
                <a:cs typeface="Calibri"/>
              </a:rPr>
              <a:t>tukea</a:t>
            </a:r>
            <a:r>
              <a:rPr lang="en-US">
                <a:ea typeface="Calibri"/>
                <a:cs typeface="Calibri"/>
              </a:rPr>
              <a:t> </a:t>
            </a:r>
            <a:r>
              <a:rPr lang="en-US" err="1">
                <a:ea typeface="Calibri"/>
                <a:cs typeface="Calibri"/>
              </a:rPr>
              <a:t>sinua</a:t>
            </a:r>
            <a:r>
              <a:rPr lang="en-US">
                <a:ea typeface="Calibri"/>
                <a:cs typeface="Calibri"/>
              </a:rPr>
              <a:t> </a:t>
            </a:r>
            <a:r>
              <a:rPr lang="en-US" err="1">
                <a:ea typeface="Calibri"/>
                <a:cs typeface="Calibri"/>
              </a:rPr>
              <a:t>sekä</a:t>
            </a:r>
            <a:r>
              <a:rPr lang="en-US">
                <a:ea typeface="Calibri"/>
                <a:cs typeface="Calibri"/>
              </a:rPr>
              <a:t> </a:t>
            </a:r>
            <a:r>
              <a:rPr lang="en-US" err="1">
                <a:ea typeface="Calibri"/>
                <a:cs typeface="Calibri"/>
              </a:rPr>
              <a:t>auttaa</a:t>
            </a:r>
            <a:r>
              <a:rPr lang="en-US">
                <a:ea typeface="Calibri"/>
                <a:cs typeface="Calibri"/>
              </a:rPr>
              <a:t> </a:t>
            </a:r>
            <a:r>
              <a:rPr lang="en-US" err="1">
                <a:ea typeface="Calibri"/>
                <a:cs typeface="Calibri"/>
              </a:rPr>
              <a:t>tilanteessa</a:t>
            </a:r>
            <a:r>
              <a:rPr lang="en-US">
                <a:ea typeface="Calibri"/>
                <a:cs typeface="Calibri"/>
              </a:rPr>
              <a:t>.</a:t>
            </a:r>
          </a:p>
          <a:p>
            <a:pPr marL="285750" indent="-285750">
              <a:lnSpc>
                <a:spcPct val="90000"/>
              </a:lnSpc>
              <a:spcBef>
                <a:spcPts val="1000"/>
              </a:spcBef>
              <a:buFont typeface="Arial" panose="020B0604020202020204" pitchFamily="34" charset="0"/>
              <a:buChar char="•"/>
            </a:pPr>
            <a:r>
              <a:rPr lang="en-US">
                <a:ea typeface="Calibri"/>
                <a:cs typeface="Calibri"/>
              </a:rPr>
              <a:t>Ota </a:t>
            </a:r>
            <a:r>
              <a:rPr lang="en-US" err="1">
                <a:ea typeface="Calibri"/>
                <a:cs typeface="Calibri"/>
              </a:rPr>
              <a:t>kuvakaappaus</a:t>
            </a:r>
            <a:r>
              <a:rPr lang="en-US">
                <a:ea typeface="Calibri"/>
                <a:cs typeface="Calibri"/>
              </a:rPr>
              <a:t> tai </a:t>
            </a:r>
            <a:r>
              <a:rPr lang="en-US" err="1">
                <a:ea typeface="Calibri"/>
                <a:cs typeface="Calibri"/>
              </a:rPr>
              <a:t>ota</a:t>
            </a:r>
            <a:r>
              <a:rPr lang="en-US">
                <a:ea typeface="Calibri"/>
                <a:cs typeface="Calibri"/>
              </a:rPr>
              <a:t> </a:t>
            </a:r>
            <a:r>
              <a:rPr lang="en-US" err="1">
                <a:ea typeface="Calibri"/>
                <a:cs typeface="Calibri"/>
              </a:rPr>
              <a:t>muulla</a:t>
            </a:r>
            <a:r>
              <a:rPr lang="en-US">
                <a:ea typeface="Calibri"/>
                <a:cs typeface="Calibri"/>
              </a:rPr>
              <a:t> </a:t>
            </a:r>
            <a:r>
              <a:rPr lang="en-US" err="1">
                <a:ea typeface="Calibri"/>
                <a:cs typeface="Calibri"/>
              </a:rPr>
              <a:t>tavoin</a:t>
            </a:r>
            <a:r>
              <a:rPr lang="en-US">
                <a:ea typeface="Calibri"/>
                <a:cs typeface="Calibri"/>
              </a:rPr>
              <a:t> </a:t>
            </a:r>
            <a:r>
              <a:rPr lang="en-US" err="1">
                <a:ea typeface="Calibri"/>
                <a:cs typeface="Calibri"/>
              </a:rPr>
              <a:t>talteen</a:t>
            </a:r>
            <a:r>
              <a:rPr lang="en-US">
                <a:ea typeface="Calibri"/>
                <a:cs typeface="Calibri"/>
              </a:rPr>
              <a:t> </a:t>
            </a:r>
            <a:r>
              <a:rPr lang="en-US" err="1">
                <a:ea typeface="Calibri"/>
                <a:cs typeface="Calibri"/>
              </a:rPr>
              <a:t>sinusta</a:t>
            </a:r>
            <a:r>
              <a:rPr lang="en-US">
                <a:ea typeface="Calibri"/>
                <a:cs typeface="Calibri"/>
              </a:rPr>
              <a:t> </a:t>
            </a:r>
            <a:r>
              <a:rPr lang="en-US" err="1">
                <a:ea typeface="Calibri"/>
                <a:cs typeface="Calibri"/>
              </a:rPr>
              <a:t>levinneet</a:t>
            </a:r>
            <a:r>
              <a:rPr lang="en-US">
                <a:ea typeface="Calibri"/>
                <a:cs typeface="Calibri"/>
              </a:rPr>
              <a:t> </a:t>
            </a:r>
            <a:r>
              <a:rPr lang="en-US" err="1">
                <a:ea typeface="Calibri"/>
                <a:cs typeface="Calibri"/>
              </a:rPr>
              <a:t>materiaalit</a:t>
            </a:r>
            <a:r>
              <a:rPr lang="en-US">
                <a:ea typeface="Calibri"/>
                <a:cs typeface="Calibri"/>
              </a:rPr>
              <a:t> </a:t>
            </a:r>
            <a:r>
              <a:rPr lang="en-US" err="1">
                <a:ea typeface="Calibri"/>
                <a:cs typeface="Calibri"/>
              </a:rPr>
              <a:t>todistusaineistoksi</a:t>
            </a:r>
            <a:r>
              <a:rPr lang="en-US">
                <a:ea typeface="Calibri"/>
                <a:cs typeface="Calibri"/>
              </a:rPr>
              <a:t>, </a:t>
            </a:r>
            <a:r>
              <a:rPr lang="en-US" err="1">
                <a:ea typeface="Calibri"/>
                <a:cs typeface="Calibri"/>
              </a:rPr>
              <a:t>jos</a:t>
            </a:r>
            <a:r>
              <a:rPr lang="en-US">
                <a:ea typeface="Calibri"/>
                <a:cs typeface="Calibri"/>
              </a:rPr>
              <a:t> </a:t>
            </a:r>
            <a:r>
              <a:rPr lang="en-US" err="1">
                <a:ea typeface="Calibri"/>
                <a:cs typeface="Calibri"/>
              </a:rPr>
              <a:t>tilanne</a:t>
            </a:r>
            <a:r>
              <a:rPr lang="en-US">
                <a:ea typeface="Calibri"/>
                <a:cs typeface="Calibri"/>
              </a:rPr>
              <a:t> </a:t>
            </a:r>
            <a:r>
              <a:rPr lang="en-US" err="1">
                <a:ea typeface="Calibri"/>
                <a:cs typeface="Calibri"/>
              </a:rPr>
              <a:t>vaatii</a:t>
            </a:r>
            <a:r>
              <a:rPr lang="en-US">
                <a:ea typeface="Calibri"/>
                <a:cs typeface="Calibri"/>
              </a:rPr>
              <a:t> </a:t>
            </a:r>
            <a:r>
              <a:rPr lang="en-US" err="1">
                <a:ea typeface="Calibri"/>
                <a:cs typeface="Calibri"/>
              </a:rPr>
              <a:t>esimerkiksi</a:t>
            </a:r>
            <a:r>
              <a:rPr lang="en-US">
                <a:ea typeface="Calibri"/>
                <a:cs typeface="Calibri"/>
              </a:rPr>
              <a:t> </a:t>
            </a:r>
            <a:r>
              <a:rPr lang="en-US" err="1">
                <a:ea typeface="Calibri"/>
                <a:cs typeface="Calibri"/>
              </a:rPr>
              <a:t>rikosilmoituksen</a:t>
            </a:r>
            <a:r>
              <a:rPr lang="en-US">
                <a:ea typeface="Calibri"/>
                <a:cs typeface="Calibri"/>
              </a:rPr>
              <a:t> </a:t>
            </a:r>
            <a:r>
              <a:rPr lang="en-US" err="1">
                <a:ea typeface="Calibri"/>
                <a:cs typeface="Calibri"/>
              </a:rPr>
              <a:t>teon</a:t>
            </a:r>
            <a:r>
              <a:rPr lang="en-US">
                <a:ea typeface="Calibri"/>
                <a:cs typeface="Calibri"/>
              </a:rPr>
              <a:t>. Huom! Jos </a:t>
            </a:r>
            <a:r>
              <a:rPr lang="en-US" err="1">
                <a:ea typeface="Calibri"/>
                <a:cs typeface="Calibri"/>
              </a:rPr>
              <a:t>levinnyt</a:t>
            </a:r>
            <a:r>
              <a:rPr lang="en-US">
                <a:ea typeface="Calibri"/>
                <a:cs typeface="Calibri"/>
              </a:rPr>
              <a:t> </a:t>
            </a:r>
            <a:r>
              <a:rPr lang="en-US" err="1">
                <a:ea typeface="Calibri"/>
                <a:cs typeface="Calibri"/>
              </a:rPr>
              <a:t>tieto</a:t>
            </a:r>
            <a:r>
              <a:rPr lang="en-US">
                <a:ea typeface="Calibri"/>
                <a:cs typeface="Calibri"/>
              </a:rPr>
              <a:t> on </a:t>
            </a:r>
            <a:r>
              <a:rPr lang="en-US" err="1">
                <a:ea typeface="Calibri"/>
                <a:cs typeface="Calibri"/>
              </a:rPr>
              <a:t>alaston</a:t>
            </a:r>
            <a:r>
              <a:rPr lang="en-US">
                <a:ea typeface="Calibri"/>
                <a:cs typeface="Calibri"/>
              </a:rPr>
              <a:t>- tai </a:t>
            </a:r>
            <a:r>
              <a:rPr lang="en-US" err="1">
                <a:ea typeface="Calibri"/>
                <a:cs typeface="Calibri"/>
              </a:rPr>
              <a:t>seksuaalissävytteinen</a:t>
            </a:r>
            <a:r>
              <a:rPr lang="en-US">
                <a:ea typeface="Calibri"/>
                <a:cs typeface="Calibri"/>
              </a:rPr>
              <a:t> </a:t>
            </a:r>
            <a:r>
              <a:rPr lang="en-US" err="1">
                <a:ea typeface="Calibri"/>
                <a:cs typeface="Calibri"/>
              </a:rPr>
              <a:t>kuvasi</a:t>
            </a:r>
            <a:r>
              <a:rPr lang="en-US">
                <a:ea typeface="Calibri"/>
                <a:cs typeface="Calibri"/>
              </a:rPr>
              <a:t>, </a:t>
            </a:r>
            <a:r>
              <a:rPr lang="en-US" err="1">
                <a:ea typeface="Calibri"/>
                <a:cs typeface="Calibri"/>
              </a:rPr>
              <a:t>kerro</a:t>
            </a:r>
            <a:r>
              <a:rPr lang="en-US">
                <a:ea typeface="Calibri"/>
                <a:cs typeface="Calibri"/>
              </a:rPr>
              <a:t> </a:t>
            </a:r>
            <a:r>
              <a:rPr lang="en-US" err="1">
                <a:ea typeface="Calibri"/>
                <a:cs typeface="Calibri"/>
              </a:rPr>
              <a:t>asiasta</a:t>
            </a:r>
            <a:r>
              <a:rPr lang="en-US">
                <a:ea typeface="Calibri"/>
                <a:cs typeface="Calibri"/>
              </a:rPr>
              <a:t> </a:t>
            </a:r>
            <a:r>
              <a:rPr lang="en-US" err="1">
                <a:ea typeface="Calibri"/>
                <a:cs typeface="Calibri"/>
              </a:rPr>
              <a:t>luotettavalle</a:t>
            </a:r>
            <a:r>
              <a:rPr lang="en-US">
                <a:ea typeface="Calibri"/>
                <a:cs typeface="Calibri"/>
              </a:rPr>
              <a:t> </a:t>
            </a:r>
            <a:r>
              <a:rPr lang="en-US" err="1">
                <a:ea typeface="Calibri"/>
                <a:cs typeface="Calibri"/>
              </a:rPr>
              <a:t>aikuiselle</a:t>
            </a:r>
            <a:r>
              <a:rPr lang="en-US">
                <a:ea typeface="Calibri"/>
                <a:cs typeface="Calibri"/>
              </a:rPr>
              <a:t> ja </a:t>
            </a:r>
            <a:r>
              <a:rPr lang="en-US" err="1">
                <a:ea typeface="Calibri"/>
                <a:cs typeface="Calibri"/>
              </a:rPr>
              <a:t>ilmoittakaa</a:t>
            </a:r>
            <a:r>
              <a:rPr lang="en-US">
                <a:ea typeface="Calibri"/>
                <a:cs typeface="Calibri"/>
              </a:rPr>
              <a:t> </a:t>
            </a:r>
            <a:r>
              <a:rPr lang="en-US" err="1">
                <a:ea typeface="Calibri"/>
                <a:cs typeface="Calibri"/>
              </a:rPr>
              <a:t>asiasta</a:t>
            </a:r>
            <a:r>
              <a:rPr lang="en-US">
                <a:ea typeface="Calibri"/>
                <a:cs typeface="Calibri"/>
              </a:rPr>
              <a:t> </a:t>
            </a:r>
            <a:r>
              <a:rPr lang="en-US" err="1">
                <a:ea typeface="Calibri"/>
                <a:cs typeface="Calibri"/>
              </a:rPr>
              <a:t>esimerkiksi</a:t>
            </a:r>
            <a:r>
              <a:rPr lang="en-US">
                <a:ea typeface="Calibri"/>
                <a:cs typeface="Calibri"/>
              </a:rPr>
              <a:t> </a:t>
            </a:r>
            <a:r>
              <a:rPr lang="en-US" err="1">
                <a:ea typeface="Calibri"/>
                <a:cs typeface="Calibri"/>
              </a:rPr>
              <a:t>Pelastakaa</a:t>
            </a:r>
            <a:r>
              <a:rPr lang="en-US">
                <a:ea typeface="Calibri"/>
                <a:cs typeface="Calibri"/>
              </a:rPr>
              <a:t> </a:t>
            </a:r>
            <a:r>
              <a:rPr lang="en-US" err="1">
                <a:ea typeface="Calibri"/>
                <a:cs typeface="Calibri"/>
              </a:rPr>
              <a:t>Lapset</a:t>
            </a:r>
            <a:r>
              <a:rPr lang="en-US">
                <a:ea typeface="Calibri"/>
                <a:cs typeface="Calibri"/>
              </a:rPr>
              <a:t> </a:t>
            </a:r>
            <a:r>
              <a:rPr lang="en-US" err="1">
                <a:ea typeface="Calibri"/>
                <a:cs typeface="Calibri"/>
              </a:rPr>
              <a:t>ry:n</a:t>
            </a:r>
            <a:r>
              <a:rPr lang="en-US">
                <a:ea typeface="Calibri"/>
                <a:cs typeface="Calibri"/>
              </a:rPr>
              <a:t> Nettivihje-</a:t>
            </a:r>
            <a:r>
              <a:rPr lang="en-US" err="1">
                <a:ea typeface="Calibri"/>
                <a:cs typeface="Calibri"/>
              </a:rPr>
              <a:t>palveluun</a:t>
            </a:r>
            <a:r>
              <a:rPr lang="en-US">
                <a:ea typeface="Calibri"/>
                <a:cs typeface="Calibri"/>
              </a:rPr>
              <a:t> tai </a:t>
            </a:r>
            <a:r>
              <a:rPr lang="en-US" err="1">
                <a:ea typeface="Calibri"/>
                <a:cs typeface="Calibri"/>
              </a:rPr>
              <a:t>suoraan</a:t>
            </a:r>
            <a:r>
              <a:rPr lang="en-US">
                <a:ea typeface="Calibri"/>
                <a:cs typeface="Calibri"/>
              </a:rPr>
              <a:t> </a:t>
            </a:r>
            <a:r>
              <a:rPr lang="en-US" err="1">
                <a:ea typeface="Calibri"/>
                <a:cs typeface="Calibri"/>
              </a:rPr>
              <a:t>poliisille</a:t>
            </a:r>
            <a:r>
              <a:rPr lang="en-US">
                <a:ea typeface="Calibri"/>
                <a:cs typeface="Calibri"/>
              </a:rPr>
              <a:t>. Voit </a:t>
            </a:r>
            <a:r>
              <a:rPr lang="en-US" err="1">
                <a:ea typeface="Calibri"/>
                <a:cs typeface="Calibri"/>
              </a:rPr>
              <a:t>tehdä</a:t>
            </a:r>
            <a:r>
              <a:rPr lang="en-US">
                <a:ea typeface="Calibri"/>
                <a:cs typeface="Calibri"/>
              </a:rPr>
              <a:t> </a:t>
            </a:r>
            <a:r>
              <a:rPr lang="en-US" err="1">
                <a:ea typeface="Calibri"/>
                <a:cs typeface="Calibri"/>
              </a:rPr>
              <a:t>ilmoituksen</a:t>
            </a:r>
            <a:r>
              <a:rPr lang="en-US">
                <a:ea typeface="Calibri"/>
                <a:cs typeface="Calibri"/>
              </a:rPr>
              <a:t> </a:t>
            </a:r>
            <a:r>
              <a:rPr lang="en-US" err="1">
                <a:ea typeface="Calibri"/>
                <a:cs typeface="Calibri"/>
              </a:rPr>
              <a:t>myös</a:t>
            </a:r>
            <a:r>
              <a:rPr lang="en-US">
                <a:ea typeface="Calibri"/>
                <a:cs typeface="Calibri"/>
              </a:rPr>
              <a:t> </a:t>
            </a:r>
            <a:r>
              <a:rPr lang="en-US" err="1">
                <a:ea typeface="Calibri"/>
                <a:cs typeface="Calibri"/>
              </a:rPr>
              <a:t>ilman</a:t>
            </a:r>
            <a:r>
              <a:rPr lang="en-US">
                <a:ea typeface="Calibri"/>
                <a:cs typeface="Calibri"/>
              </a:rPr>
              <a:t> </a:t>
            </a:r>
            <a:r>
              <a:rPr lang="en-US" err="1">
                <a:ea typeface="Calibri"/>
                <a:cs typeface="Calibri"/>
              </a:rPr>
              <a:t>aikuista</a:t>
            </a:r>
            <a:r>
              <a:rPr lang="en-US">
                <a:ea typeface="Calibri"/>
                <a:cs typeface="Calibri"/>
              </a:rPr>
              <a:t>.</a:t>
            </a:r>
          </a:p>
          <a:p>
            <a:pPr marL="285750" indent="-285750">
              <a:lnSpc>
                <a:spcPct val="90000"/>
              </a:lnSpc>
              <a:spcBef>
                <a:spcPts val="1000"/>
              </a:spcBef>
              <a:buFont typeface="Arial" panose="020B0604020202020204" pitchFamily="34" charset="0"/>
              <a:buChar char="•"/>
            </a:pPr>
            <a:r>
              <a:rPr lang="en-US">
                <a:ea typeface="Calibri"/>
                <a:cs typeface="Calibri"/>
              </a:rPr>
              <a:t>Ota </a:t>
            </a:r>
            <a:r>
              <a:rPr lang="en-US" err="1">
                <a:ea typeface="Calibri"/>
                <a:cs typeface="Calibri"/>
              </a:rPr>
              <a:t>tarvittaessa</a:t>
            </a:r>
            <a:r>
              <a:rPr lang="en-US">
                <a:ea typeface="Calibri"/>
                <a:cs typeface="Calibri"/>
              </a:rPr>
              <a:t> </a:t>
            </a:r>
            <a:r>
              <a:rPr lang="en-US" err="1">
                <a:ea typeface="Calibri"/>
                <a:cs typeface="Calibri"/>
              </a:rPr>
              <a:t>yhteys</a:t>
            </a:r>
            <a:r>
              <a:rPr lang="en-US">
                <a:ea typeface="Calibri"/>
                <a:cs typeface="Calibri"/>
              </a:rPr>
              <a:t> </a:t>
            </a:r>
            <a:r>
              <a:rPr lang="en-US" err="1">
                <a:ea typeface="Calibri"/>
                <a:cs typeface="Calibri"/>
              </a:rPr>
              <a:t>Rikosuhripäivystykseen</a:t>
            </a:r>
            <a:r>
              <a:rPr lang="en-US">
                <a:ea typeface="Calibri"/>
                <a:cs typeface="Calibri"/>
              </a:rPr>
              <a:t> (RIKU). </a:t>
            </a:r>
            <a:r>
              <a:rPr lang="en-US" err="1">
                <a:ea typeface="Calibri"/>
                <a:cs typeface="Calibri"/>
              </a:rPr>
              <a:t>Ilmoita</a:t>
            </a:r>
            <a:r>
              <a:rPr lang="en-US">
                <a:ea typeface="Calibri"/>
                <a:cs typeface="Calibri"/>
              </a:rPr>
              <a:t> </a:t>
            </a:r>
            <a:r>
              <a:rPr lang="en-US" err="1">
                <a:ea typeface="Calibri"/>
                <a:cs typeface="Calibri"/>
              </a:rPr>
              <a:t>asiasta</a:t>
            </a:r>
            <a:r>
              <a:rPr lang="en-US">
                <a:ea typeface="Calibri"/>
                <a:cs typeface="Calibri"/>
              </a:rPr>
              <a:t> </a:t>
            </a:r>
            <a:r>
              <a:rPr lang="en-US" err="1">
                <a:ea typeface="Calibri"/>
                <a:cs typeface="Calibri"/>
              </a:rPr>
              <a:t>tarvittaessa</a:t>
            </a:r>
            <a:r>
              <a:rPr lang="en-US">
                <a:ea typeface="Calibri"/>
                <a:cs typeface="Calibri"/>
              </a:rPr>
              <a:t> </a:t>
            </a:r>
            <a:r>
              <a:rPr lang="en-US" err="1">
                <a:ea typeface="Calibri"/>
                <a:cs typeface="Calibri"/>
              </a:rPr>
              <a:t>myös</a:t>
            </a:r>
            <a:r>
              <a:rPr lang="en-US">
                <a:ea typeface="Calibri"/>
                <a:cs typeface="Calibri"/>
              </a:rPr>
              <a:t> </a:t>
            </a:r>
            <a:r>
              <a:rPr lang="en-US" err="1">
                <a:ea typeface="Calibri"/>
                <a:cs typeface="Calibri"/>
              </a:rPr>
              <a:t>poliisille</a:t>
            </a:r>
            <a:r>
              <a:rPr lang="en-US">
                <a:ea typeface="Calibri"/>
                <a:cs typeface="Calibri"/>
              </a:rPr>
              <a:t>.</a:t>
            </a:r>
          </a:p>
          <a:p>
            <a:pPr marL="342900" indent="-342900">
              <a:buFont typeface="Arial"/>
              <a:buChar char="•"/>
            </a:pPr>
            <a:endParaRPr lang="en-US" sz="2000">
              <a:ea typeface="Calibri"/>
              <a:cs typeface="Calibri"/>
            </a:endParaRPr>
          </a:p>
          <a:p>
            <a:r>
              <a:rPr lang="en-US" sz="1600">
                <a:ea typeface="Calibri"/>
                <a:cs typeface="Calibri"/>
              </a:rPr>
              <a:t>Lähde: </a:t>
            </a:r>
            <a:r>
              <a:rPr lang="en-US" sz="1600" err="1">
                <a:ea typeface="+mn-lt"/>
                <a:cs typeface="+mn-lt"/>
              </a:rPr>
              <a:t>Nuoren</a:t>
            </a:r>
            <a:r>
              <a:rPr lang="en-US" sz="1600">
                <a:ea typeface="+mn-lt"/>
                <a:cs typeface="+mn-lt"/>
              </a:rPr>
              <a:t> </a:t>
            </a:r>
            <a:r>
              <a:rPr lang="en-US" sz="1600" err="1">
                <a:ea typeface="+mn-lt"/>
                <a:cs typeface="+mn-lt"/>
              </a:rPr>
              <a:t>digiturvataidot</a:t>
            </a:r>
            <a:endParaRPr lang="en-US" sz="1600" err="1">
              <a:ea typeface="Calibri"/>
              <a:cs typeface="Calibri"/>
            </a:endParaRPr>
          </a:p>
          <a:p>
            <a:endParaRPr lang="en-US" sz="2000">
              <a:ea typeface="Calibri"/>
              <a:cs typeface="Calibri"/>
            </a:endParaRPr>
          </a:p>
        </p:txBody>
      </p:sp>
    </p:spTree>
    <p:extLst>
      <p:ext uri="{BB962C8B-B14F-4D97-AF65-F5344CB8AC3E}">
        <p14:creationId xmlns:p14="http://schemas.microsoft.com/office/powerpoint/2010/main" val="395923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0044AA5B-A083-0DF8-2E77-FF2F125D0393}"/>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192256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87945399-7798-C6BC-CAC1-D6264AA4A379}"/>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2A93079-4C24-6B71-52A6-B17D2AF719C0}"/>
              </a:ext>
            </a:extLst>
          </p:cNvPr>
          <p:cNvSpPr txBox="1"/>
          <p:nvPr/>
        </p:nvSpPr>
        <p:spPr>
          <a:xfrm>
            <a:off x="868907" y="257487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u="sng">
                <a:solidFill>
                  <a:srgbClr val="0F4861"/>
                </a:solidFill>
                <a:cs typeface="Segoe UI"/>
                <a:hlinkClick r:id="rId3"/>
              </a:rPr>
              <a:t>Turvaverkko</a:t>
            </a:r>
            <a:endParaRPr lang="en-US"/>
          </a:p>
        </p:txBody>
      </p:sp>
    </p:spTree>
    <p:extLst>
      <p:ext uri="{BB962C8B-B14F-4D97-AF65-F5344CB8AC3E}">
        <p14:creationId xmlns:p14="http://schemas.microsoft.com/office/powerpoint/2010/main" val="3592872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B0A5025-8897-315A-E6BB-9F704AD317EB}"/>
              </a:ext>
            </a:extLst>
          </p:cNvPr>
          <p:cNvSpPr>
            <a:spLocks noGrp="1"/>
          </p:cNvSpPr>
          <p:nvPr>
            <p:ph type="ctrTitle"/>
          </p:nvPr>
        </p:nvSpPr>
        <p:spPr/>
        <p:txBody>
          <a:bodyPr/>
          <a:lstStyle/>
          <a:p>
            <a:r>
              <a:rPr lang="fi-FI"/>
              <a:t>Kiitos! </a:t>
            </a:r>
            <a:r>
              <a:rPr lang="fi-FI">
                <a:sym typeface="Wingdings" panose="05000000000000000000" pitchFamily="2" charset="2"/>
              </a:rPr>
              <a:t></a:t>
            </a:r>
            <a:endParaRPr lang="fi-FI"/>
          </a:p>
        </p:txBody>
      </p:sp>
    </p:spTree>
    <p:extLst>
      <p:ext uri="{BB962C8B-B14F-4D97-AF65-F5344CB8AC3E}">
        <p14:creationId xmlns:p14="http://schemas.microsoft.com/office/powerpoint/2010/main" val="1416729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0AA4-3B3D-B4F4-BA53-E56899281C45}"/>
              </a:ext>
            </a:extLst>
          </p:cNvPr>
          <p:cNvSpPr>
            <a:spLocks noGrp="1"/>
          </p:cNvSpPr>
          <p:nvPr>
            <p:ph type="title"/>
          </p:nvPr>
        </p:nvSpPr>
        <p:spPr/>
        <p:txBody>
          <a:bodyPr/>
          <a:lstStyle/>
          <a:p>
            <a:r>
              <a:rPr lang="en-US" err="1">
                <a:ea typeface="Calibri Light"/>
                <a:cs typeface="Calibri Light"/>
              </a:rPr>
              <a:t>Lähteet</a:t>
            </a:r>
            <a:r>
              <a:rPr lang="en-US">
                <a:ea typeface="Calibri Light"/>
                <a:cs typeface="Calibri Light"/>
              </a:rPr>
              <a:t>:</a:t>
            </a:r>
          </a:p>
        </p:txBody>
      </p:sp>
      <p:sp>
        <p:nvSpPr>
          <p:cNvPr id="3" name="Content Placeholder 2">
            <a:extLst>
              <a:ext uri="{FF2B5EF4-FFF2-40B4-BE49-F238E27FC236}">
                <a16:creationId xmlns:a16="http://schemas.microsoft.com/office/drawing/2014/main" id="{052C4587-78E4-7062-B45D-0334D919AD2A}"/>
              </a:ext>
            </a:extLst>
          </p:cNvPr>
          <p:cNvSpPr>
            <a:spLocks noGrp="1"/>
          </p:cNvSpPr>
          <p:nvPr>
            <p:ph idx="1"/>
          </p:nvPr>
        </p:nvSpPr>
        <p:spPr/>
        <p:txBody>
          <a:bodyPr vert="horz" lIns="91440" tIns="45720" rIns="91440" bIns="45720" rtlCol="0" anchor="t">
            <a:normAutofit/>
          </a:bodyPr>
          <a:lstStyle/>
          <a:p>
            <a:pPr marL="285750" indent="-285750"/>
            <a:r>
              <a:rPr lang="en-US" sz="1800" err="1">
                <a:ea typeface="Calibri"/>
                <a:cs typeface="Calibri"/>
              </a:rPr>
              <a:t>Hyvän</a:t>
            </a:r>
            <a:r>
              <a:rPr lang="en-US" sz="1800">
                <a:ea typeface="Calibri"/>
                <a:cs typeface="Calibri"/>
              </a:rPr>
              <a:t> </a:t>
            </a:r>
            <a:r>
              <a:rPr lang="en-US" sz="1800" err="1">
                <a:ea typeface="Calibri"/>
                <a:cs typeface="Calibri"/>
              </a:rPr>
              <a:t>mielen</a:t>
            </a:r>
            <a:r>
              <a:rPr lang="en-US" sz="1800">
                <a:ea typeface="Calibri"/>
                <a:cs typeface="Calibri"/>
              </a:rPr>
              <a:t> </a:t>
            </a:r>
            <a:r>
              <a:rPr lang="en-US" sz="1800" err="1">
                <a:ea typeface="Calibri"/>
                <a:cs typeface="Calibri"/>
              </a:rPr>
              <a:t>taitomerkit</a:t>
            </a:r>
            <a:r>
              <a:rPr lang="en-US" sz="1800">
                <a:ea typeface="Calibri"/>
                <a:cs typeface="Calibri"/>
              </a:rPr>
              <a:t>. </a:t>
            </a:r>
            <a:r>
              <a:rPr lang="en-US" sz="1800" err="1">
                <a:ea typeface="Calibri"/>
                <a:cs typeface="Calibri"/>
              </a:rPr>
              <a:t>Opettajalle</a:t>
            </a:r>
            <a:r>
              <a:rPr lang="en-US" sz="1800">
                <a:ea typeface="Calibri"/>
                <a:cs typeface="Calibri"/>
              </a:rPr>
              <a:t> </a:t>
            </a:r>
            <a:r>
              <a:rPr lang="en-US" sz="1800" err="1">
                <a:ea typeface="Calibri"/>
                <a:cs typeface="Calibri"/>
              </a:rPr>
              <a:t>turvataidot</a:t>
            </a:r>
            <a:r>
              <a:rPr lang="en-US" sz="1800">
                <a:ea typeface="Calibri"/>
                <a:cs typeface="Calibri"/>
              </a:rPr>
              <a:t>. </a:t>
            </a:r>
            <a:r>
              <a:rPr lang="en-US" sz="1800">
                <a:ea typeface="Calibri"/>
                <a:cs typeface="Calibri"/>
                <a:hlinkClick r:id="rId2"/>
              </a:rPr>
              <a:t>https://oppi.mieli.fi/mod/book/tool/print/index.php?id=17530</a:t>
            </a:r>
            <a:endParaRPr lang="fi-FI" sz="1800">
              <a:ea typeface="Calibri"/>
              <a:cs typeface="Calibri"/>
            </a:endParaRPr>
          </a:p>
          <a:p>
            <a:pPr marL="285750" indent="-285750"/>
            <a:r>
              <a:rPr lang="en-US" sz="1800" err="1">
                <a:ea typeface="Calibri"/>
                <a:cs typeface="Calibri"/>
              </a:rPr>
              <a:t>Tunne</a:t>
            </a:r>
            <a:r>
              <a:rPr lang="en-US" sz="1800">
                <a:ea typeface="Calibri"/>
                <a:cs typeface="Calibri"/>
              </a:rPr>
              <a:t> ja </a:t>
            </a:r>
            <a:r>
              <a:rPr lang="en-US" sz="1800" err="1">
                <a:ea typeface="Calibri"/>
                <a:cs typeface="Calibri"/>
              </a:rPr>
              <a:t>turvataitokasvatus</a:t>
            </a:r>
            <a:r>
              <a:rPr lang="en-US" sz="1800">
                <a:ea typeface="Calibri"/>
                <a:cs typeface="Calibri"/>
              </a:rPr>
              <a:t>. </a:t>
            </a:r>
            <a:r>
              <a:rPr lang="en-US" sz="1800">
                <a:ea typeface="+mn-lt"/>
                <a:cs typeface="+mn-lt"/>
                <a:hlinkClick r:id="rId3"/>
              </a:rPr>
              <a:t>Tunne- ja turvataitokasvatus | Oulun kaupunki</a:t>
            </a:r>
            <a:endParaRPr lang="en-US" sz="1800">
              <a:ea typeface="Calibri"/>
              <a:cs typeface="Calibri"/>
            </a:endParaRPr>
          </a:p>
          <a:p>
            <a:pPr marL="285750" indent="-285750"/>
            <a:r>
              <a:rPr lang="en-US" sz="1800" err="1">
                <a:ea typeface="Calibri"/>
                <a:cs typeface="Calibri"/>
              </a:rPr>
              <a:t>Turvataidot</a:t>
            </a:r>
            <a:r>
              <a:rPr lang="en-US" sz="1800">
                <a:ea typeface="Calibri"/>
                <a:cs typeface="Calibri"/>
              </a:rPr>
              <a:t>, </a:t>
            </a:r>
            <a:r>
              <a:rPr lang="en-US" sz="1800">
                <a:ea typeface="Calibri"/>
                <a:cs typeface="Calibri"/>
                <a:hlinkClick r:id="rId4"/>
              </a:rPr>
              <a:t>https://peda.net/jyvaskyla/poske/opspedagogisetmateriaalit/hyvinvoinnin-vuosikello/turvataitojen-ooppimateriaalit</a:t>
            </a:r>
            <a:endParaRPr lang="en-US" sz="1800">
              <a:ea typeface="Calibri"/>
              <a:cs typeface="Calibri"/>
            </a:endParaRPr>
          </a:p>
          <a:p>
            <a:pPr marL="285750" indent="-285750"/>
            <a:r>
              <a:rPr lang="en-US" sz="1800" err="1">
                <a:ea typeface="Calibri"/>
                <a:cs typeface="Calibri"/>
              </a:rPr>
              <a:t>Nuoren</a:t>
            </a:r>
            <a:r>
              <a:rPr lang="en-US" sz="1800">
                <a:ea typeface="Calibri"/>
                <a:cs typeface="Calibri"/>
              </a:rPr>
              <a:t> </a:t>
            </a:r>
            <a:r>
              <a:rPr lang="en-US" sz="1800" err="1">
                <a:ea typeface="Calibri"/>
                <a:cs typeface="Calibri"/>
              </a:rPr>
              <a:t>digiturvataidot</a:t>
            </a:r>
            <a:r>
              <a:rPr lang="en-US" sz="1800">
                <a:ea typeface="Calibri"/>
                <a:cs typeface="Calibri"/>
              </a:rPr>
              <a:t>. </a:t>
            </a:r>
            <a:r>
              <a:rPr lang="en-US" sz="1800" err="1">
                <a:ea typeface="Calibri"/>
                <a:cs typeface="Calibri"/>
              </a:rPr>
              <a:t>Mediakasvatusseura</a:t>
            </a:r>
            <a:r>
              <a:rPr lang="en-US" sz="1800">
                <a:ea typeface="Calibri"/>
                <a:cs typeface="Calibri"/>
              </a:rPr>
              <a:t>. </a:t>
            </a:r>
            <a:r>
              <a:rPr lang="en-US" sz="1800">
                <a:ea typeface="+mn-lt"/>
                <a:cs typeface="+mn-lt"/>
                <a:hlinkClick r:id="rId5"/>
              </a:rPr>
              <a:t>Digitaalinen media sosiaalisena ympäristönä | Nuoren digiturvataidot - Mediakasvatusseura ry</a:t>
            </a:r>
            <a:endParaRPr lang="en-US" sz="1800">
              <a:ea typeface="+mn-lt"/>
              <a:cs typeface="+mn-lt"/>
            </a:endParaRPr>
          </a:p>
          <a:p>
            <a:r>
              <a:rPr lang="en-US" sz="1800" err="1">
                <a:ea typeface="Calibri"/>
                <a:cs typeface="Calibri"/>
              </a:rPr>
              <a:t>Nuortenexit</a:t>
            </a:r>
            <a:r>
              <a:rPr lang="en-US" sz="1800">
                <a:ea typeface="Calibri"/>
                <a:cs typeface="Calibri"/>
              </a:rPr>
              <a:t>. </a:t>
            </a:r>
            <a:r>
              <a:rPr lang="en-US" sz="1800" err="1">
                <a:ea typeface="Calibri"/>
                <a:cs typeface="Calibri"/>
              </a:rPr>
              <a:t>Millainen</a:t>
            </a:r>
            <a:r>
              <a:rPr lang="en-US" sz="1800">
                <a:ea typeface="Calibri"/>
                <a:cs typeface="Calibri"/>
              </a:rPr>
              <a:t> on sun </a:t>
            </a:r>
            <a:r>
              <a:rPr lang="en-US" sz="1800" err="1">
                <a:ea typeface="Calibri"/>
                <a:cs typeface="Calibri"/>
              </a:rPr>
              <a:t>turvaverkkosi</a:t>
            </a:r>
            <a:r>
              <a:rPr lang="en-US" sz="1800">
                <a:ea typeface="Calibri"/>
                <a:cs typeface="Calibri"/>
              </a:rPr>
              <a:t>? </a:t>
            </a:r>
            <a:r>
              <a:rPr lang="en-US" sz="1800">
                <a:ea typeface="+mn-lt"/>
                <a:cs typeface="+mn-lt"/>
                <a:hlinkClick r:id="rId6"/>
              </a:rPr>
              <a:t>Millainen on sun turvaverkkosi? - Nuortenexit</a:t>
            </a:r>
            <a:endParaRPr lang="en-US" sz="1800">
              <a:ea typeface="Calibri"/>
              <a:cs typeface="Calibri"/>
            </a:endParaRPr>
          </a:p>
          <a:p>
            <a:pPr marL="285750" indent="-285750"/>
            <a:endParaRPr lang="en-US" sz="1800">
              <a:ea typeface="Calibri"/>
              <a:cs typeface="Calibri"/>
            </a:endParaRPr>
          </a:p>
          <a:p>
            <a:pPr marL="285750" indent="-285750"/>
            <a:endParaRPr lang="en-US" sz="1800">
              <a:ea typeface="Calibri"/>
              <a:cs typeface="Calibri"/>
            </a:endParaRPr>
          </a:p>
          <a:p>
            <a:pPr marL="285750" indent="-285750"/>
            <a:r>
              <a:rPr lang="en-US" sz="1800" err="1">
                <a:ea typeface="Calibri"/>
                <a:cs typeface="Calibri"/>
              </a:rPr>
              <a:t>Turvatietoa</a:t>
            </a:r>
            <a:r>
              <a:rPr lang="en-US" sz="1800">
                <a:ea typeface="Calibri"/>
                <a:cs typeface="Calibri"/>
              </a:rPr>
              <a:t> </a:t>
            </a:r>
            <a:r>
              <a:rPr lang="en-US" sz="1800" err="1">
                <a:ea typeface="Calibri"/>
                <a:cs typeface="Calibri"/>
              </a:rPr>
              <a:t>nuorille</a:t>
            </a:r>
            <a:r>
              <a:rPr lang="en-US" sz="1800">
                <a:ea typeface="Calibri"/>
                <a:cs typeface="Calibri"/>
              </a:rPr>
              <a:t>, </a:t>
            </a:r>
            <a:r>
              <a:rPr lang="en-US" sz="1800" err="1">
                <a:ea typeface="Calibri"/>
                <a:cs typeface="Calibri"/>
              </a:rPr>
              <a:t>tulostettava</a:t>
            </a:r>
            <a:r>
              <a:rPr lang="en-US" sz="1800">
                <a:ea typeface="Calibri"/>
                <a:cs typeface="Calibri"/>
              </a:rPr>
              <a:t> </a:t>
            </a:r>
            <a:r>
              <a:rPr lang="en-US" sz="1800" err="1">
                <a:ea typeface="Calibri"/>
                <a:cs typeface="Calibri"/>
              </a:rPr>
              <a:t>opas</a:t>
            </a:r>
            <a:r>
              <a:rPr lang="en-US" sz="1800">
                <a:ea typeface="Calibri"/>
                <a:cs typeface="Calibri"/>
              </a:rPr>
              <a:t>: </a:t>
            </a:r>
            <a:r>
              <a:rPr lang="en-US" sz="1800">
                <a:ea typeface="Calibri"/>
                <a:cs typeface="Calibri"/>
                <a:hlinkClick r:id="rId7"/>
              </a:rPr>
              <a:t>Opas_21 _verkko.pdf (julkari.fi)</a:t>
            </a:r>
            <a:endParaRPr lang="en-US" sz="1800">
              <a:ea typeface="Calibri"/>
              <a:cs typeface="Calibri"/>
            </a:endParaRPr>
          </a:p>
          <a:p>
            <a:pPr marL="285750" indent="-285750"/>
            <a:r>
              <a:rPr lang="en-US" sz="1800" err="1">
                <a:ea typeface="Calibri"/>
                <a:cs typeface="Calibri"/>
              </a:rPr>
              <a:t>Turvallinen</a:t>
            </a:r>
            <a:r>
              <a:rPr lang="en-US" sz="1800">
                <a:ea typeface="Calibri"/>
                <a:cs typeface="Calibri"/>
              </a:rPr>
              <a:t> Oulu- </a:t>
            </a:r>
            <a:r>
              <a:rPr lang="en-US" sz="1800" err="1">
                <a:ea typeface="Calibri"/>
                <a:cs typeface="Calibri"/>
              </a:rPr>
              <a:t>oppimateriaali</a:t>
            </a:r>
            <a:r>
              <a:rPr lang="en-US" sz="1800">
                <a:ea typeface="Calibri"/>
                <a:cs typeface="Calibri"/>
              </a:rPr>
              <a:t>: </a:t>
            </a:r>
            <a:r>
              <a:rPr lang="en-US" sz="1800">
                <a:ea typeface="Calibri"/>
                <a:cs typeface="Calibri"/>
                <a:hlinkClick r:id="rId8"/>
              </a:rPr>
              <a:t>Tunne- ja turvataitokasvatuksen opetusmateriaali – Yläkoulu</a:t>
            </a:r>
            <a:endParaRPr lang="en-US" sz="1800">
              <a:ea typeface="Calibri" panose="020F0502020204030204"/>
              <a:cs typeface="Calibri" panose="020F0502020204030204"/>
            </a:endParaRPr>
          </a:p>
        </p:txBody>
      </p:sp>
    </p:spTree>
    <p:extLst>
      <p:ext uri="{BB962C8B-B14F-4D97-AF65-F5344CB8AC3E}">
        <p14:creationId xmlns:p14="http://schemas.microsoft.com/office/powerpoint/2010/main" val="416098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7C08D57C-93BB-73B8-F463-2C8571DBCF05}"/>
              </a:ext>
            </a:extLst>
          </p:cNvPr>
          <p:cNvSpPr txBox="1"/>
          <p:nvPr/>
        </p:nvSpPr>
        <p:spPr>
          <a:xfrm>
            <a:off x="1136249" y="4521843"/>
            <a:ext cx="95915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p>
          <a:p>
            <a:endParaRPr lang="en-US"/>
          </a:p>
          <a:p>
            <a:endParaRPr lang="en-US"/>
          </a:p>
        </p:txBody>
      </p:sp>
      <p:sp>
        <p:nvSpPr>
          <p:cNvPr id="4" name="Tekstiruutu 3">
            <a:extLst>
              <a:ext uri="{FF2B5EF4-FFF2-40B4-BE49-F238E27FC236}">
                <a16:creationId xmlns:a16="http://schemas.microsoft.com/office/drawing/2014/main" id="{D7D1F9FD-50BC-FCF5-DC43-9C1017A0B3BC}"/>
              </a:ext>
            </a:extLst>
          </p:cNvPr>
          <p:cNvSpPr txBox="1"/>
          <p:nvPr/>
        </p:nvSpPr>
        <p:spPr>
          <a:xfrm>
            <a:off x="1132282" y="284732"/>
            <a:ext cx="9003173"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000">
                <a:latin typeface="Calibri"/>
                <a:ea typeface="Calibri"/>
                <a:cs typeface="Calibri"/>
              </a:rPr>
              <a:t>Mielitunti: Turvataidot</a:t>
            </a:r>
          </a:p>
          <a:p>
            <a:endParaRPr lang="fi-FI" sz="2000">
              <a:latin typeface="Calibri"/>
              <a:ea typeface="Calibri"/>
              <a:cs typeface="Calibri"/>
            </a:endParaRPr>
          </a:p>
          <a:p>
            <a:r>
              <a:rPr lang="fi-FI" sz="2000">
                <a:latin typeface="Calibri"/>
                <a:ea typeface="Calibri"/>
                <a:cs typeface="Calibri"/>
              </a:rPr>
              <a:t>Tietopaketti aikuiselle (Ohjaajan valkoiset sivut)</a:t>
            </a:r>
          </a:p>
          <a:p>
            <a:r>
              <a:rPr lang="fi-FI" sz="2000">
                <a:latin typeface="Calibri"/>
                <a:ea typeface="Calibri"/>
                <a:cs typeface="Calibri"/>
              </a:rPr>
              <a:t>Tuntimateriaali nuorille (värisivut)</a:t>
            </a:r>
          </a:p>
          <a:p>
            <a:endParaRPr lang="fi-FI" sz="2000">
              <a:latin typeface="Calibri"/>
              <a:ea typeface="Calibri"/>
              <a:cs typeface="Calibri"/>
            </a:endParaRPr>
          </a:p>
          <a:p>
            <a:pPr marL="285750" indent="-285750">
              <a:buFont typeface="Calibri"/>
              <a:buChar char="-"/>
            </a:pPr>
            <a:r>
              <a:rPr lang="fi-FI" sz="2000">
                <a:latin typeface="Calibri"/>
                <a:ea typeface="Calibri"/>
                <a:cs typeface="Calibri"/>
              </a:rPr>
              <a:t>Mitä ovat turvataidot? </a:t>
            </a:r>
          </a:p>
          <a:p>
            <a:pPr marL="285750" indent="-285750">
              <a:buFont typeface="Calibri"/>
              <a:buChar char="-"/>
            </a:pPr>
            <a:r>
              <a:rPr lang="fi-FI" sz="2000">
                <a:latin typeface="Calibri"/>
                <a:ea typeface="Calibri"/>
                <a:cs typeface="Calibri"/>
              </a:rPr>
              <a:t>Kieltäytymisharjoitus pareittain</a:t>
            </a:r>
          </a:p>
          <a:p>
            <a:pPr marL="285750" indent="-285750">
              <a:buFont typeface="Calibri"/>
              <a:buChar char="-"/>
            </a:pPr>
            <a:r>
              <a:rPr lang="fi-FI" sz="2000">
                <a:latin typeface="Calibri"/>
                <a:ea typeface="Calibri"/>
                <a:cs typeface="Calibri"/>
              </a:rPr>
              <a:t>Ryhmätehtävä</a:t>
            </a:r>
          </a:p>
          <a:p>
            <a:pPr marL="285750" indent="-285750">
              <a:buFont typeface="Calibri"/>
              <a:buChar char="-"/>
            </a:pPr>
            <a:r>
              <a:rPr lang="fi-FI" sz="2000">
                <a:latin typeface="Calibri"/>
                <a:ea typeface="Calibri"/>
                <a:cs typeface="Calibri"/>
              </a:rPr>
              <a:t>Turvalliset ihmissuhteet, verkostokartan teko</a:t>
            </a:r>
          </a:p>
          <a:p>
            <a:endParaRPr lang="fi-FI" sz="2000">
              <a:latin typeface="Calibri"/>
              <a:ea typeface="Calibri"/>
              <a:cs typeface="Calibri"/>
            </a:endParaRPr>
          </a:p>
          <a:p>
            <a:r>
              <a:rPr lang="fi-FI" sz="2000">
                <a:latin typeface="Calibri"/>
                <a:cs typeface="Calibri"/>
              </a:rPr>
              <a:t>Tunnilla tarvittavat materiaalit tai muuta huomioitavaa:</a:t>
            </a:r>
            <a:endParaRPr lang="fi-FI" sz="2000">
              <a:latin typeface="Calibri"/>
              <a:ea typeface="Calibri"/>
              <a:cs typeface="Calibri"/>
            </a:endParaRPr>
          </a:p>
          <a:p>
            <a:pPr marL="285750" indent="-285750">
              <a:buFont typeface="Calibri"/>
              <a:buChar char="-"/>
            </a:pPr>
            <a:r>
              <a:rPr lang="fi-FI" sz="2000">
                <a:latin typeface="Calibri"/>
                <a:ea typeface="Calibri"/>
                <a:cs typeface="Calibri"/>
              </a:rPr>
              <a:t>Ryhmätehtävässä kynä ja paperia</a:t>
            </a:r>
          </a:p>
          <a:p>
            <a:pPr marL="285750" indent="-285750">
              <a:buFont typeface="Calibri"/>
              <a:buChar char="-"/>
            </a:pPr>
            <a:r>
              <a:rPr lang="fi-FI" sz="2000">
                <a:latin typeface="Calibri"/>
                <a:cs typeface="Calibri"/>
              </a:rPr>
              <a:t>Jokainen tarvitsee verkostokarttaan paperia ja kynän</a:t>
            </a:r>
            <a:endParaRPr lang="fi-FI" sz="2000">
              <a:latin typeface="Calibri"/>
              <a:ea typeface="Calibri"/>
              <a:cs typeface="Calibri"/>
            </a:endParaRPr>
          </a:p>
          <a:p>
            <a:endParaRPr lang="fi-FI" sz="1400"/>
          </a:p>
          <a:p>
            <a:endParaRPr lang="fi-FI"/>
          </a:p>
          <a:p>
            <a:endParaRPr lang="fi-FI"/>
          </a:p>
        </p:txBody>
      </p:sp>
    </p:spTree>
    <p:extLst>
      <p:ext uri="{BB962C8B-B14F-4D97-AF65-F5344CB8AC3E}">
        <p14:creationId xmlns:p14="http://schemas.microsoft.com/office/powerpoint/2010/main" val="420111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611189"/>
          </a:xfrm>
        </p:spPr>
        <p:txBody>
          <a:bodyPr>
            <a:normAutofit fontScale="90000"/>
          </a:bodyPr>
          <a:lstStyle/>
          <a:p>
            <a:r>
              <a:rPr lang="fi-FI">
                <a:latin typeface="Calibri"/>
                <a:ea typeface="Calibri"/>
                <a:cs typeface="Calibri"/>
              </a:rPr>
              <a:t>Ohjaajan materiaali</a:t>
            </a:r>
            <a:endParaRPr lang="fi-FI"/>
          </a:p>
        </p:txBody>
      </p:sp>
      <p:sp>
        <p:nvSpPr>
          <p:cNvPr id="3" name="Alaotsikko 2"/>
          <p:cNvSpPr>
            <a:spLocks noGrp="1"/>
          </p:cNvSpPr>
          <p:nvPr>
            <p:ph idx="1"/>
          </p:nvPr>
        </p:nvSpPr>
        <p:spPr>
          <a:xfrm>
            <a:off x="838200" y="1099344"/>
            <a:ext cx="10515600" cy="5077619"/>
          </a:xfrm>
        </p:spPr>
        <p:txBody>
          <a:bodyPr vert="horz" lIns="91440" tIns="45720" rIns="91440" bIns="45720" rtlCol="0" anchor="t">
            <a:noAutofit/>
          </a:bodyPr>
          <a:lstStyle/>
          <a:p>
            <a:pPr marL="0" indent="0">
              <a:buNone/>
            </a:pPr>
            <a:r>
              <a:rPr lang="fi" sz="2000" b="1">
                <a:solidFill>
                  <a:srgbClr val="212529"/>
                </a:solidFill>
                <a:latin typeface="Calibri"/>
                <a:ea typeface="+mn-lt"/>
                <a:cs typeface="+mn-lt"/>
              </a:rPr>
              <a:t>Mitä on turvataitokasvatus?</a:t>
            </a:r>
            <a:r>
              <a:rPr lang="fi-FI" sz="2000" b="1">
                <a:solidFill>
                  <a:srgbClr val="212529"/>
                </a:solidFill>
                <a:latin typeface="Calibri"/>
                <a:ea typeface="+mn-lt"/>
                <a:cs typeface="+mn-lt"/>
              </a:rPr>
              <a:t> </a:t>
            </a:r>
            <a:endParaRPr lang="fi-FI" sz="2000">
              <a:latin typeface="Calibri"/>
              <a:ea typeface="Calibri"/>
              <a:cs typeface="Calibri"/>
            </a:endParaRPr>
          </a:p>
          <a:p>
            <a:r>
              <a:rPr lang="fi" sz="2000">
                <a:solidFill>
                  <a:srgbClr val="212529"/>
                </a:solidFill>
                <a:latin typeface="Calibri"/>
                <a:ea typeface="+mn-lt"/>
                <a:cs typeface="+mn-lt"/>
              </a:rPr>
              <a:t>Turvataitokasvatus on sellaisten tietojen ja taitojen vahvistamista, joilla voidaan osaltaan ennaltaehkäistä nuorten kokemaa seksuaalista kaltoinkohtelua, kuten seurusteluväkivaltaa, seksuaalista väkivaltaa ja sukupuolista häirintää. </a:t>
            </a:r>
            <a:endParaRPr lang="fi-FI" sz="2000">
              <a:solidFill>
                <a:srgbClr val="000000"/>
              </a:solidFill>
              <a:latin typeface="Calibri"/>
              <a:ea typeface="+mn-lt"/>
              <a:cs typeface="+mn-lt"/>
            </a:endParaRPr>
          </a:p>
          <a:p>
            <a:r>
              <a:rPr lang="fi" sz="2000">
                <a:solidFill>
                  <a:srgbClr val="212529"/>
                </a:solidFill>
                <a:latin typeface="Calibri"/>
                <a:ea typeface="+mn-lt"/>
                <a:cs typeface="+mn-lt"/>
              </a:rPr>
              <a:t>Turvataitojen avulla nuoret voivat oppia seksuaalioikeuksista sekä harjoitella varovaisuutta ja uhkaavien tilanteiden tunnistamista. Samalla vahvistetaan nuorten kykyä tunnistaa ja puolustaa omia rajojaan sekä kunnioittaa myös toisten asettamia rajoja. </a:t>
            </a:r>
            <a:endParaRPr lang="fi-FI" sz="2000">
              <a:solidFill>
                <a:srgbClr val="000000"/>
              </a:solidFill>
              <a:latin typeface="Calibri"/>
              <a:ea typeface="+mn-lt"/>
              <a:cs typeface="+mn-lt"/>
            </a:endParaRPr>
          </a:p>
          <a:p>
            <a:r>
              <a:rPr lang="fi" sz="2000">
                <a:solidFill>
                  <a:srgbClr val="212529"/>
                </a:solidFill>
                <a:latin typeface="Calibri"/>
                <a:ea typeface="+mn-lt"/>
                <a:cs typeface="+mn-lt"/>
              </a:rPr>
              <a:t>Turvataitokasvatuksella edistetään nuorten itsearvostusta ja itseluottamusta, tunne- ja vuorovaikutustaitoja, hyviä kaverisuhteita ja luottamusta tukipalveluihin. Osana turvataitokasvatusta tuetaan nuorten omanarvontunnon kehittymistä sekä tarjotaan välineitä pohtia vapaasti, kuka olen, mitä haluan ja mitä en halua. </a:t>
            </a:r>
            <a:endParaRPr lang="fi-FI" sz="2000">
              <a:solidFill>
                <a:srgbClr val="000000"/>
              </a:solidFill>
              <a:latin typeface="Calibri"/>
              <a:ea typeface="+mn-lt"/>
              <a:cs typeface="+mn-lt"/>
            </a:endParaRPr>
          </a:p>
          <a:p>
            <a:r>
              <a:rPr lang="fi" sz="2000">
                <a:solidFill>
                  <a:srgbClr val="212529"/>
                </a:solidFill>
                <a:latin typeface="Calibri"/>
                <a:ea typeface="+mn-lt"/>
                <a:cs typeface="+mn-lt"/>
              </a:rPr>
              <a:t>Turvataitokasvatus linkittyy vahvasti mielenterveystaitoihin, kuten tunne- ja ihmissuhdetaitoihin, selviytymistaitoihin ja turvaverkkoon. Niinpä turvataitoja vahvistetaan jokaisessa kohtaamisessa nuorten kanssa.</a:t>
            </a:r>
            <a:r>
              <a:rPr lang="fi-FI" sz="2000">
                <a:solidFill>
                  <a:srgbClr val="212529"/>
                </a:solidFill>
                <a:latin typeface="Calibri"/>
                <a:ea typeface="+mn-lt"/>
                <a:cs typeface="+mn-lt"/>
              </a:rPr>
              <a:t>   </a:t>
            </a:r>
            <a:endParaRPr lang="fi-FI" sz="2000">
              <a:solidFill>
                <a:srgbClr val="000000"/>
              </a:solidFill>
              <a:latin typeface="Calibri"/>
              <a:ea typeface="+mn-lt"/>
              <a:cs typeface="+mn-lt"/>
            </a:endParaRPr>
          </a:p>
          <a:p>
            <a:pPr marL="0" indent="0">
              <a:buNone/>
            </a:pPr>
            <a:r>
              <a:rPr lang="fi-FI" sz="1800">
                <a:solidFill>
                  <a:srgbClr val="212529"/>
                </a:solidFill>
                <a:latin typeface="Calibri"/>
                <a:ea typeface="+mn-lt"/>
                <a:cs typeface="+mn-lt"/>
              </a:rPr>
              <a:t> (Lähde: Hyvän mielen taitomerkit)</a:t>
            </a:r>
            <a:endParaRPr lang="fi-FI" sz="1800">
              <a:latin typeface="Calibri"/>
            </a:endParaRPr>
          </a:p>
          <a:p>
            <a:pPr marL="0" indent="0">
              <a:buNone/>
            </a:pPr>
            <a:endParaRPr lang="fi-FI" sz="1200" b="1">
              <a:solidFill>
                <a:srgbClr val="212529"/>
              </a:solidFill>
            </a:endParaRPr>
          </a:p>
          <a:p>
            <a:endParaRPr lang="fi-FI"/>
          </a:p>
        </p:txBody>
      </p:sp>
    </p:spTree>
    <p:extLst>
      <p:ext uri="{BB962C8B-B14F-4D97-AF65-F5344CB8AC3E}">
        <p14:creationId xmlns:p14="http://schemas.microsoft.com/office/powerpoint/2010/main" val="359516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0407D7-4B9C-5E7F-9A92-CC857988DC66}"/>
              </a:ext>
            </a:extLst>
          </p:cNvPr>
          <p:cNvSpPr>
            <a:spLocks noGrp="1"/>
          </p:cNvSpPr>
          <p:nvPr>
            <p:ph type="title"/>
          </p:nvPr>
        </p:nvSpPr>
        <p:spPr>
          <a:xfrm>
            <a:off x="838200" y="210796"/>
            <a:ext cx="10515600" cy="775766"/>
          </a:xfrm>
        </p:spPr>
        <p:txBody>
          <a:bodyPr>
            <a:normAutofit/>
          </a:bodyPr>
          <a:lstStyle/>
          <a:p>
            <a:r>
              <a:rPr lang="fi-FI" sz="2800">
                <a:latin typeface="Calibri"/>
                <a:ea typeface="Calibri"/>
                <a:cs typeface="Calibri"/>
              </a:rPr>
              <a:t>Turvataitokasvatus vahvistaa turvallisuuden tunnetta</a:t>
            </a:r>
          </a:p>
        </p:txBody>
      </p:sp>
      <p:sp>
        <p:nvSpPr>
          <p:cNvPr id="3" name="Sisällön paikkamerkki 2">
            <a:extLst>
              <a:ext uri="{FF2B5EF4-FFF2-40B4-BE49-F238E27FC236}">
                <a16:creationId xmlns:a16="http://schemas.microsoft.com/office/drawing/2014/main" id="{05A4F4B3-0D9A-2B16-953A-1DA0109517D2}"/>
              </a:ext>
            </a:extLst>
          </p:cNvPr>
          <p:cNvSpPr>
            <a:spLocks noGrp="1"/>
          </p:cNvSpPr>
          <p:nvPr>
            <p:ph idx="1"/>
          </p:nvPr>
        </p:nvSpPr>
        <p:spPr>
          <a:xfrm>
            <a:off x="712808" y="600638"/>
            <a:ext cx="10515600" cy="4351338"/>
          </a:xfrm>
        </p:spPr>
        <p:txBody>
          <a:bodyPr vert="horz" lIns="91440" tIns="45720" rIns="91440" bIns="45720" rtlCol="0" anchor="t">
            <a:noAutofit/>
          </a:bodyPr>
          <a:lstStyle/>
          <a:p>
            <a:endParaRPr lang="fi-FI" sz="2000">
              <a:latin typeface="Calibri"/>
              <a:ea typeface="Calibri"/>
              <a:cs typeface="Calibri"/>
            </a:endParaRPr>
          </a:p>
          <a:p>
            <a:r>
              <a:rPr lang="fi-FI" sz="2000">
                <a:latin typeface="Calibri"/>
                <a:ea typeface="Calibri"/>
                <a:cs typeface="Calibri"/>
              </a:rPr>
              <a:t>Nuorten turvataitojen vahvistaminen on jokaisen nuoren elämään kuuluvan aikuisen vastuulla. Kaikilla nuorilla ei kuitenkaan ole kotona sellaista lähipiiriä, joka vahvistaisi turvallisuuden ja arvokkuuden tunnetta. Koulussa tapahtuvan turvataitokasvatuksen kautta voidaan onneksi mahdollistaa jokaiselle nuorelle tasavertainen tila ja mahdollisuus keskustella asioista, jotka eivät välttämättä kotona nouse puheenaiheeksi. Koulu tarjoaa myös tilan käsitellä herkkiäkin aiheita ja vahvistaa parhaimmillaan nuoren turvallisuuden tunnetta. Jos nuorella ei ole aiempia kokemuksia turvallisuuden tunteesta, hänen voi olla vaikea tunnistaa viestejä, jotka varoittavat vaarallisista tilanteista. Osa nuorista saattaakin tarvita erityistä tukea omien rajojensa vahvistamiseksi. </a:t>
            </a:r>
          </a:p>
          <a:p>
            <a:pPr marL="0" indent="0">
              <a:buNone/>
            </a:pPr>
            <a:endParaRPr lang="fi-FI" sz="2000">
              <a:latin typeface="Calibri"/>
              <a:ea typeface="Calibri"/>
              <a:cs typeface="Calibri"/>
            </a:endParaRPr>
          </a:p>
          <a:p>
            <a:r>
              <a:rPr lang="fi-FI" sz="2000">
                <a:latin typeface="Calibri"/>
                <a:ea typeface="Calibri"/>
                <a:cs typeface="Calibri"/>
              </a:rPr>
              <a:t>Turvallisuuden kokemus on ihmisen perustarve, eikä turvataitokasvatus saa koskaan perustua pelotteluun. Nuorten kasvu- ja oppimisympäristöjen turvallisuudesta huolehtiminen on tärkeää sekä persoonallisuuden kehityksen ja emotionaalisen järjestelmän vakiintumisen että oppimisen kannalta. Kun nuori kokee olonsa turvalliseksi, hänellä on halu ja kyky suuntautua kohti ympäristöä avoimella ja tutkivalla asenteella. Turvattomuutta ja epävarmuutta kokiessaan hänen on oltava jatkuvasti varuillaan turvallisuutensa varmistamiseksi. Tämä varuillaan olo vie voimia, häiritsee tarkkaavaisuuden säätelyä, keskittymiskykyä ja tämän myötä myös oppimista.</a:t>
            </a:r>
          </a:p>
          <a:p>
            <a:pPr marL="0" indent="0">
              <a:buNone/>
            </a:pPr>
            <a:r>
              <a:rPr lang="fi-FI" sz="1800">
                <a:solidFill>
                  <a:srgbClr val="212529"/>
                </a:solidFill>
                <a:latin typeface="Calibri"/>
                <a:ea typeface="Calibri"/>
                <a:cs typeface="Calibri"/>
              </a:rPr>
              <a:t>(Lähde: Hyvän mielen taitomerkit)</a:t>
            </a:r>
            <a:endParaRPr lang="fi-FI" sz="1800">
              <a:latin typeface="Calibri"/>
              <a:ea typeface="Calibri"/>
              <a:cs typeface="Calibri"/>
            </a:endParaRPr>
          </a:p>
          <a:p>
            <a:endParaRPr lang="fi-FI"/>
          </a:p>
        </p:txBody>
      </p:sp>
    </p:spTree>
    <p:extLst>
      <p:ext uri="{BB962C8B-B14F-4D97-AF65-F5344CB8AC3E}">
        <p14:creationId xmlns:p14="http://schemas.microsoft.com/office/powerpoint/2010/main" val="142952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81088E-FAF8-8D87-9F05-7B31EFEFAE99}"/>
              </a:ext>
            </a:extLst>
          </p:cNvPr>
          <p:cNvSpPr>
            <a:spLocks noGrp="1"/>
          </p:cNvSpPr>
          <p:nvPr>
            <p:ph type="title"/>
          </p:nvPr>
        </p:nvSpPr>
        <p:spPr>
          <a:xfrm>
            <a:off x="838200" y="365125"/>
            <a:ext cx="10515600" cy="505690"/>
          </a:xfrm>
        </p:spPr>
        <p:txBody>
          <a:bodyPr>
            <a:normAutofit/>
          </a:bodyPr>
          <a:lstStyle/>
          <a:p>
            <a:r>
              <a:rPr lang="fi" sz="2000" b="1">
                <a:solidFill>
                  <a:srgbClr val="212529"/>
                </a:solidFill>
                <a:latin typeface="Calibri"/>
                <a:ea typeface="Calibri"/>
                <a:cs typeface="Calibri"/>
              </a:rPr>
              <a:t>Miksi turvataitokasvatusta tarvitaan?</a:t>
            </a:r>
            <a:r>
              <a:rPr lang="fi-FI" sz="2000" b="1">
                <a:solidFill>
                  <a:srgbClr val="212529"/>
                </a:solidFill>
                <a:latin typeface="Calibri"/>
                <a:ea typeface="Calibri"/>
                <a:cs typeface="Calibri"/>
              </a:rPr>
              <a:t> </a:t>
            </a:r>
            <a:endParaRPr lang="fi-FI" sz="2000">
              <a:latin typeface="Calibri"/>
              <a:ea typeface="Calibri"/>
              <a:cs typeface="Calibri"/>
            </a:endParaRPr>
          </a:p>
        </p:txBody>
      </p:sp>
      <p:sp>
        <p:nvSpPr>
          <p:cNvPr id="3" name="Sisällön paikkamerkki 2">
            <a:extLst>
              <a:ext uri="{FF2B5EF4-FFF2-40B4-BE49-F238E27FC236}">
                <a16:creationId xmlns:a16="http://schemas.microsoft.com/office/drawing/2014/main" id="{CF37E228-3ECB-F2C9-8C92-78C53B82CAAF}"/>
              </a:ext>
            </a:extLst>
          </p:cNvPr>
          <p:cNvSpPr>
            <a:spLocks noGrp="1"/>
          </p:cNvSpPr>
          <p:nvPr>
            <p:ph idx="1"/>
          </p:nvPr>
        </p:nvSpPr>
        <p:spPr>
          <a:xfrm>
            <a:off x="838200" y="417374"/>
            <a:ext cx="10515600" cy="6020019"/>
          </a:xfrm>
        </p:spPr>
        <p:txBody>
          <a:bodyPr vert="horz" lIns="91440" tIns="45720" rIns="91440" bIns="45720" rtlCol="0" anchor="t">
            <a:noAutofit/>
          </a:bodyPr>
          <a:lstStyle/>
          <a:p>
            <a:pPr marL="0" indent="0">
              <a:buNone/>
            </a:pPr>
            <a:endParaRPr lang="fi-FI" sz="2000">
              <a:latin typeface="Calibri"/>
              <a:ea typeface="Calibri"/>
              <a:cs typeface="Calibri"/>
            </a:endParaRPr>
          </a:p>
          <a:p>
            <a:r>
              <a:rPr lang="fi" sz="2000">
                <a:solidFill>
                  <a:srgbClr val="212529"/>
                </a:solidFill>
                <a:latin typeface="Calibri"/>
                <a:ea typeface="Calibri"/>
                <a:cs typeface="Calibri"/>
              </a:rPr>
              <a:t>Jokaisella nuorella on oikeus kasvaa syrjinnästä vapaassa ympäristössä. Syrjintä koulussa voi olla esimerkiksi sukupuolista häirintää tai kiusaamista. Siihen voivat syyllistyä sekä nuoret että aikuiset. Usein aikuiset syyllistyvät syrjintään tahtomattaan esimerkiksi sallimalla nuorten välisen syrjivän käyttäytymisen. Myös syrjivillä ja ulosjättävillä sukupuolisuuteen tai seksuaalisuuteen liittyvillä sanavalinnoilla tai käytänteillä voidaan aiheuttaa nuorelle haavoittavia kokemuksia. </a:t>
            </a:r>
            <a:r>
              <a:rPr lang="fi-FI" sz="2000">
                <a:solidFill>
                  <a:srgbClr val="212529"/>
                </a:solidFill>
                <a:latin typeface="Calibri"/>
                <a:ea typeface="Calibri"/>
                <a:cs typeface="Calibri"/>
              </a:rPr>
              <a:t> </a:t>
            </a:r>
            <a:endParaRPr lang="fi-FI" sz="2000">
              <a:latin typeface="Calibri"/>
              <a:ea typeface="Calibri"/>
              <a:cs typeface="Calibri"/>
            </a:endParaRPr>
          </a:p>
          <a:p>
            <a:r>
              <a:rPr lang="fi" sz="2000">
                <a:solidFill>
                  <a:srgbClr val="212529"/>
                </a:solidFill>
                <a:latin typeface="Calibri"/>
                <a:ea typeface="Calibri"/>
                <a:cs typeface="Calibri"/>
              </a:rPr>
              <a:t>Siirtyminen kohti aikuisuutta on kehitykselle herkkää aikaa. Siksi nuoret tarvitsevat turvallisen ja kannustavan ympäristön, joka rohkaisee, näkee hyvän nuoressa ja kannustaa. Syrjintä ja haavoittavat kokemukset voivat johtaa huonon itsetunnon syntyyn ja turvattomuuden lisääntymiseen. Esimerkiksi koulukiusaaminen ja häirintä tuottavat usein arvottomuuden kokemuksia, jolloin nuoresta voi tulla alttiimpi esimerkiksi seurusteluväkivallalle: omat rajat voivat hämärtyä nuoren kaivatessa hyväksyntää. Turvataitokasvatuksella vahvistetaan nuorten itsetuntoa, annetaan tietoa nuorten oikeuksista ja tuetaan kykyä selviytyä haastavistakin tilanteista.</a:t>
            </a:r>
            <a:r>
              <a:rPr lang="fi-FI" sz="2000">
                <a:solidFill>
                  <a:srgbClr val="212529"/>
                </a:solidFill>
                <a:latin typeface="Calibri"/>
                <a:ea typeface="Calibri"/>
                <a:cs typeface="Calibri"/>
              </a:rPr>
              <a:t> </a:t>
            </a:r>
            <a:endParaRPr lang="fi-FI" sz="2000">
              <a:solidFill>
                <a:srgbClr val="000000"/>
              </a:solidFill>
              <a:latin typeface="Calibri"/>
              <a:ea typeface="Calibri"/>
              <a:cs typeface="Calibri"/>
            </a:endParaRPr>
          </a:p>
          <a:p>
            <a:r>
              <a:rPr lang="fi-FI" sz="2000">
                <a:solidFill>
                  <a:srgbClr val="212529"/>
                </a:solidFill>
                <a:latin typeface="Calibri"/>
                <a:ea typeface="Calibri"/>
                <a:cs typeface="Calibri"/>
              </a:rPr>
              <a:t> Kasvu nuoruudessa on herkkää aikaa. Nuoren kehityksessä on usein käynnissä päällekkäisiä siirtymävaiheita. Lapsuus on muuttumassa aikuisuudeksi, leikkiminen vähenee, vanhemmista itsenäistymistä opetellaan ja kaverit ovat entistä tärkeämpiä, kouluasteelta siirrytään toiselle muutaman vuoden välein, omaa identiteettiä haetaan ja kaveripiirikin voi vaihtua tyystin toiseksi. Nuori tarvitseekin turvallisen ja kannustavan ympäristön siirtymävaiheisiinsa. </a:t>
            </a:r>
            <a:endParaRPr lang="fi-FI" sz="2000">
              <a:solidFill>
                <a:srgbClr val="000000"/>
              </a:solidFill>
              <a:latin typeface="Calibri"/>
              <a:ea typeface="Calibri"/>
              <a:cs typeface="Calibri"/>
            </a:endParaRPr>
          </a:p>
          <a:p>
            <a:pPr marL="0" indent="0">
              <a:buNone/>
            </a:pPr>
            <a:r>
              <a:rPr lang="fi-FI" sz="2000">
                <a:solidFill>
                  <a:srgbClr val="212529"/>
                </a:solidFill>
                <a:latin typeface="Calibri"/>
                <a:ea typeface="Calibri"/>
                <a:cs typeface="Calibri"/>
              </a:rPr>
              <a:t> </a:t>
            </a:r>
            <a:r>
              <a:rPr lang="fi-FI" sz="1800">
                <a:solidFill>
                  <a:srgbClr val="212529"/>
                </a:solidFill>
                <a:latin typeface="Calibri"/>
                <a:ea typeface="Calibri"/>
                <a:cs typeface="Calibri"/>
              </a:rPr>
              <a:t>(Lähde: Hyvän mielen taitomerkit)</a:t>
            </a:r>
            <a:endParaRPr lang="fi-FI" sz="1800">
              <a:latin typeface="Calibri"/>
              <a:ea typeface="Calibri"/>
              <a:cs typeface="Calibri"/>
            </a:endParaRPr>
          </a:p>
          <a:p>
            <a:endParaRPr lang="fi-FI"/>
          </a:p>
        </p:txBody>
      </p:sp>
    </p:spTree>
    <p:extLst>
      <p:ext uri="{BB962C8B-B14F-4D97-AF65-F5344CB8AC3E}">
        <p14:creationId xmlns:p14="http://schemas.microsoft.com/office/powerpoint/2010/main" val="111452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F9FE95-FE2F-680A-4383-2AE031FE11E5}"/>
              </a:ext>
            </a:extLst>
          </p:cNvPr>
          <p:cNvSpPr>
            <a:spLocks noGrp="1"/>
          </p:cNvSpPr>
          <p:nvPr>
            <p:ph type="title"/>
          </p:nvPr>
        </p:nvSpPr>
        <p:spPr>
          <a:xfrm>
            <a:off x="838200" y="394062"/>
            <a:ext cx="10515600" cy="650374"/>
          </a:xfrm>
        </p:spPr>
        <p:txBody>
          <a:bodyPr/>
          <a:lstStyle/>
          <a:p>
            <a:r>
              <a:rPr lang="fi" sz="2800" b="1">
                <a:solidFill>
                  <a:srgbClr val="212529"/>
                </a:solidFill>
                <a:latin typeface="Calibri"/>
                <a:ea typeface="Calibri"/>
                <a:cs typeface="Calibri"/>
              </a:rPr>
              <a:t>Miten opettajana suhtaudun turvataitoihin?</a:t>
            </a:r>
            <a:r>
              <a:rPr lang="fi-FI" sz="2800" b="1">
                <a:solidFill>
                  <a:srgbClr val="212529"/>
                </a:solidFill>
                <a:latin typeface="Aptos"/>
                <a:ea typeface="Calibri"/>
                <a:cs typeface="Calibri"/>
              </a:rPr>
              <a:t> </a:t>
            </a:r>
            <a:endParaRPr lang="fi-FI" sz="2800">
              <a:latin typeface="Aptos"/>
            </a:endParaRPr>
          </a:p>
        </p:txBody>
      </p:sp>
      <p:sp>
        <p:nvSpPr>
          <p:cNvPr id="3" name="Sisällön paikkamerkki 2">
            <a:extLst>
              <a:ext uri="{FF2B5EF4-FFF2-40B4-BE49-F238E27FC236}">
                <a16:creationId xmlns:a16="http://schemas.microsoft.com/office/drawing/2014/main" id="{7A19C8F3-90F6-AC27-E243-4C920CFDF20E}"/>
              </a:ext>
            </a:extLst>
          </p:cNvPr>
          <p:cNvSpPr>
            <a:spLocks noGrp="1"/>
          </p:cNvSpPr>
          <p:nvPr>
            <p:ph idx="1"/>
          </p:nvPr>
        </p:nvSpPr>
        <p:spPr>
          <a:xfrm>
            <a:off x="838199" y="716385"/>
            <a:ext cx="10515600" cy="5962146"/>
          </a:xfrm>
        </p:spPr>
        <p:txBody>
          <a:bodyPr vert="horz" lIns="91440" tIns="45720" rIns="91440" bIns="45720" rtlCol="0" anchor="t">
            <a:noAutofit/>
          </a:bodyPr>
          <a:lstStyle/>
          <a:p>
            <a:pPr>
              <a:lnSpc>
                <a:spcPct val="120000"/>
              </a:lnSpc>
            </a:pPr>
            <a:endParaRPr lang="fi-FI" sz="1400" b="1">
              <a:solidFill>
                <a:srgbClr val="212529"/>
              </a:solidFill>
              <a:latin typeface="Calibri"/>
              <a:ea typeface="Calibri"/>
              <a:cs typeface="Calibri"/>
            </a:endParaRPr>
          </a:p>
          <a:p>
            <a:pPr>
              <a:lnSpc>
                <a:spcPct val="120000"/>
              </a:lnSpc>
            </a:pPr>
            <a:r>
              <a:rPr lang="fi" sz="1800">
                <a:solidFill>
                  <a:srgbClr val="212529"/>
                </a:solidFill>
                <a:latin typeface="Calibri"/>
                <a:ea typeface="Calibri"/>
                <a:cs typeface="Calibri"/>
              </a:rPr>
              <a:t>Ennen turvataitojen käsittelyä opettajan on hyvä pysähtyä tarkastelemaan kriittisesti itseään, omia toimintatapojaan, arvojaan ja asenteitaan. Syrjivät tai haavoittavat normit ovat usein tiedostamattomia, joten niitä täytyy aktiivisesti tarkastella esimerkiksi seuraavien kysymysten kautta: </a:t>
            </a:r>
            <a:endParaRPr lang="fi-FI" sz="1800">
              <a:solidFill>
                <a:srgbClr val="000000"/>
              </a:solidFill>
              <a:latin typeface="Calibri"/>
              <a:ea typeface="Calibri"/>
              <a:cs typeface="Calibri"/>
            </a:endParaRPr>
          </a:p>
          <a:p>
            <a:pPr lvl="1">
              <a:lnSpc>
                <a:spcPct val="120000"/>
              </a:lnSpc>
              <a:buFont typeface="Courier New" panose="020B0604020202020204" pitchFamily="34" charset="0"/>
              <a:buChar char="o"/>
            </a:pPr>
            <a:r>
              <a:rPr lang="fi" sz="1800">
                <a:solidFill>
                  <a:srgbClr val="212529"/>
                </a:solidFill>
                <a:latin typeface="Calibri"/>
                <a:ea typeface="Calibri"/>
                <a:cs typeface="Calibri"/>
              </a:rPr>
              <a:t>Miten suhtaudun nuoriin ja miten teen kasvatustyötä? </a:t>
            </a:r>
            <a:endParaRPr lang="fi-FI" sz="1800">
              <a:solidFill>
                <a:srgbClr val="212529"/>
              </a:solidFill>
              <a:latin typeface="Calibri"/>
              <a:ea typeface="Calibri"/>
              <a:cs typeface="Calibri"/>
            </a:endParaRPr>
          </a:p>
          <a:p>
            <a:pPr lvl="1">
              <a:lnSpc>
                <a:spcPct val="120000"/>
              </a:lnSpc>
              <a:buFont typeface="Courier New" panose="020B0604020202020204" pitchFamily="34" charset="0"/>
              <a:buChar char="o"/>
            </a:pPr>
            <a:r>
              <a:rPr lang="fi" sz="1800">
                <a:solidFill>
                  <a:srgbClr val="212529"/>
                </a:solidFill>
                <a:latin typeface="Calibri"/>
                <a:ea typeface="Calibri"/>
                <a:cs typeface="Calibri"/>
              </a:rPr>
              <a:t>Sisältävätkö toimintani, asenteeni tai sananvalintani tapoja, jotka kategorisoivat tai ulossulkevat nuoria? </a:t>
            </a:r>
            <a:endParaRPr lang="fi-FI" sz="1800">
              <a:solidFill>
                <a:srgbClr val="212529"/>
              </a:solidFill>
              <a:latin typeface="Calibri"/>
              <a:ea typeface="Calibri"/>
              <a:cs typeface="Calibri"/>
            </a:endParaRPr>
          </a:p>
          <a:p>
            <a:pPr lvl="1">
              <a:lnSpc>
                <a:spcPct val="120000"/>
              </a:lnSpc>
              <a:buFont typeface="Courier New" panose="020B0604020202020204" pitchFamily="34" charset="0"/>
              <a:buChar char="o"/>
            </a:pPr>
            <a:r>
              <a:rPr lang="fi" sz="1800">
                <a:solidFill>
                  <a:srgbClr val="212529"/>
                </a:solidFill>
                <a:latin typeface="Calibri"/>
                <a:ea typeface="Calibri"/>
                <a:cs typeface="Calibri"/>
              </a:rPr>
              <a:t>Toteutanko työtäni sukupuolisensitiivisesti ja nuorten yksilöllisyyden huomioiden? Kunnioitanko jokaista nuorta, vaikka heidän tapansa elää eroavaisivatkin omistani?  Ilman kriittistä itsensä tarkastelua voidaan päätyä tilanteeseen, jossa opetuksessa korostuu huomaamattakin opettajan omat asenteet ja normit faktatiedon sijaan.</a:t>
            </a:r>
            <a:r>
              <a:rPr lang="fi-FI" sz="1800">
                <a:solidFill>
                  <a:srgbClr val="212529"/>
                </a:solidFill>
                <a:latin typeface="Calibri"/>
                <a:ea typeface="Calibri"/>
                <a:cs typeface="Calibri"/>
              </a:rPr>
              <a:t> </a:t>
            </a:r>
          </a:p>
          <a:p>
            <a:pPr>
              <a:lnSpc>
                <a:spcPct val="120000"/>
              </a:lnSpc>
            </a:pPr>
            <a:r>
              <a:rPr lang="fi" sz="1800">
                <a:solidFill>
                  <a:srgbClr val="212529"/>
                </a:solidFill>
                <a:latin typeface="Calibri"/>
                <a:ea typeface="Calibri"/>
                <a:cs typeface="Calibri"/>
              </a:rPr>
              <a:t>Seksuaalisuuteen ja sukupuolisuuteen liittyvistä teemoista puhuminen vaatii oman persoonan likoon laittamista, mutta palkitsee varmasti. Turvataitokasvatus nimittäin lisää parhaimmillaan luottamusta ja kunnioitusta opettajan ja nuoren välille, mikä välittyy jokapäiväiseen kanssakäymiseen.</a:t>
            </a:r>
            <a:r>
              <a:rPr lang="fi-FI" sz="1800">
                <a:solidFill>
                  <a:srgbClr val="212529"/>
                </a:solidFill>
                <a:latin typeface="Calibri"/>
                <a:ea typeface="Calibri"/>
                <a:cs typeface="Calibri"/>
              </a:rPr>
              <a:t> </a:t>
            </a:r>
            <a:endParaRPr lang="en-US" sz="1800">
              <a:latin typeface="Calibri"/>
              <a:ea typeface="Calibri"/>
              <a:cs typeface="Calibri"/>
            </a:endParaRPr>
          </a:p>
          <a:p>
            <a:pPr marL="0" indent="0">
              <a:lnSpc>
                <a:spcPct val="120000"/>
              </a:lnSpc>
              <a:buNone/>
            </a:pPr>
            <a:r>
              <a:rPr lang="fi-FI" sz="1600">
                <a:solidFill>
                  <a:srgbClr val="212529"/>
                </a:solidFill>
                <a:latin typeface="Calibri"/>
                <a:ea typeface="Calibri"/>
                <a:cs typeface="Calibri"/>
              </a:rPr>
              <a:t>(Lähde: Hyvän mielen taitomerkit)</a:t>
            </a:r>
            <a:endParaRPr lang="fi-FI" sz="1600">
              <a:latin typeface="Calibri"/>
              <a:ea typeface="Calibri"/>
              <a:cs typeface="Calibri"/>
            </a:endParaRPr>
          </a:p>
          <a:p>
            <a:pPr marL="0" indent="0">
              <a:buNone/>
            </a:pPr>
            <a:endParaRPr lang="en-US" sz="1600">
              <a:latin typeface="Calibri"/>
              <a:ea typeface="Calibri"/>
              <a:cs typeface="Calibri"/>
            </a:endParaRPr>
          </a:p>
          <a:p>
            <a:pPr marL="0" indent="0">
              <a:buNone/>
            </a:pPr>
            <a:endParaRPr lang="en-US" sz="2000"/>
          </a:p>
        </p:txBody>
      </p:sp>
    </p:spTree>
    <p:extLst>
      <p:ext uri="{BB962C8B-B14F-4D97-AF65-F5344CB8AC3E}">
        <p14:creationId xmlns:p14="http://schemas.microsoft.com/office/powerpoint/2010/main" val="375858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25C4-5267-1C3C-890C-D03A9BDD4D31}"/>
              </a:ext>
            </a:extLst>
          </p:cNvPr>
          <p:cNvSpPr>
            <a:spLocks noGrp="1"/>
          </p:cNvSpPr>
          <p:nvPr>
            <p:ph type="ctrTitle"/>
          </p:nvPr>
        </p:nvSpPr>
        <p:spPr>
          <a:xfrm>
            <a:off x="1234633" y="2057984"/>
            <a:ext cx="9144000" cy="2387600"/>
          </a:xfrm>
        </p:spPr>
        <p:txBody>
          <a:bodyPr>
            <a:normAutofit/>
          </a:bodyPr>
          <a:lstStyle/>
          <a:p>
            <a:endParaRPr lang="fi-FI" sz="1800" b="1">
              <a:latin typeface="Avenir Next LT Pro"/>
              <a:ea typeface="Calibri Light"/>
              <a:cs typeface="Calibri Light"/>
            </a:endParaRPr>
          </a:p>
          <a:p>
            <a:endParaRPr lang="fi-FI" b="1">
              <a:ea typeface="Calibri Light"/>
              <a:cs typeface="Calibri Light"/>
            </a:endParaRPr>
          </a:p>
        </p:txBody>
      </p:sp>
      <p:sp>
        <p:nvSpPr>
          <p:cNvPr id="3" name="Alaotsikko 2">
            <a:extLst>
              <a:ext uri="{FF2B5EF4-FFF2-40B4-BE49-F238E27FC236}">
                <a16:creationId xmlns:a16="http://schemas.microsoft.com/office/drawing/2014/main" id="{7A4C997D-0414-C9A9-08B8-E63DD71C2D95}"/>
              </a:ext>
            </a:extLst>
          </p:cNvPr>
          <p:cNvSpPr>
            <a:spLocks noGrp="1"/>
          </p:cNvSpPr>
          <p:nvPr>
            <p:ph type="subTitle" idx="1"/>
          </p:nvPr>
        </p:nvSpPr>
        <p:spPr>
          <a:xfrm>
            <a:off x="1524000" y="4037467"/>
            <a:ext cx="9144000" cy="1655762"/>
          </a:xfrm>
        </p:spPr>
        <p:txBody>
          <a:bodyPr vert="horz" lIns="91440" tIns="45720" rIns="91440" bIns="45720" rtlCol="0" anchor="t">
            <a:normAutofit/>
          </a:bodyPr>
          <a:lstStyle/>
          <a:p>
            <a:br>
              <a:rPr lang="fi-FI">
                <a:cs typeface="Calibri"/>
              </a:rPr>
            </a:br>
            <a:endParaRPr lang="fi-FI"/>
          </a:p>
        </p:txBody>
      </p:sp>
      <p:sp>
        <p:nvSpPr>
          <p:cNvPr id="4" name="Tekstiruutu 3">
            <a:extLst>
              <a:ext uri="{FF2B5EF4-FFF2-40B4-BE49-F238E27FC236}">
                <a16:creationId xmlns:a16="http://schemas.microsoft.com/office/drawing/2014/main" id="{884B628E-EF42-09E3-2741-DA34F4920B26}"/>
              </a:ext>
            </a:extLst>
          </p:cNvPr>
          <p:cNvSpPr txBox="1"/>
          <p:nvPr/>
        </p:nvSpPr>
        <p:spPr>
          <a:xfrm>
            <a:off x="1211437" y="1180126"/>
            <a:ext cx="1032461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5400">
                <a:cs typeface="Calibri"/>
              </a:rPr>
              <a:t>Mielitunti</a:t>
            </a:r>
            <a:endParaRPr lang="fi-FI" sz="5400">
              <a:ea typeface="Calibri" panose="020F0502020204030204"/>
              <a:cs typeface="Calibri"/>
            </a:endParaRPr>
          </a:p>
          <a:p>
            <a:pPr algn="ctr"/>
            <a:r>
              <a:rPr lang="fi-FI" sz="5400">
                <a:cs typeface="Calibri"/>
              </a:rPr>
              <a:t>turvataidot</a:t>
            </a:r>
            <a:endParaRPr lang="fi-FI" sz="5400">
              <a:ea typeface="Calibri"/>
              <a:cs typeface="Calibri"/>
            </a:endParaRPr>
          </a:p>
          <a:p>
            <a:pPr algn="ctr"/>
            <a:endParaRPr lang="fi-FI" sz="2400">
              <a:ea typeface="Calibri"/>
              <a:cs typeface="Calibri"/>
            </a:endParaRPr>
          </a:p>
          <a:p>
            <a:pPr algn="ctr"/>
            <a:r>
              <a:rPr lang="fi-FI" sz="2800">
                <a:latin typeface="Calibri"/>
                <a:ea typeface="Calibri"/>
                <a:cs typeface="Calibri"/>
              </a:rPr>
              <a:t>Tällä tunnilla vahvistetaan keinoja puolustaa itseä väkivaltaa, häirintää ja seksuaalista kaltoinkohtelua vastaan sekä autetaan tunnistamaan, ehkäisemään ja käsittelemään vaarallisia tai epämukavia tilanteita. </a:t>
            </a:r>
          </a:p>
        </p:txBody>
      </p:sp>
    </p:spTree>
    <p:extLst>
      <p:ext uri="{BB962C8B-B14F-4D97-AF65-F5344CB8AC3E}">
        <p14:creationId xmlns:p14="http://schemas.microsoft.com/office/powerpoint/2010/main" val="197475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99E0EC5B-BC64-EC8A-4372-344868B731A7}"/>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05966AD-B2F0-F1B1-75A8-43CE575F496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Calibri"/>
              <a:cs typeface="Calibri"/>
            </a:endParaRPr>
          </a:p>
        </p:txBody>
      </p:sp>
      <p:sp>
        <p:nvSpPr>
          <p:cNvPr id="2" name="TextBox 1">
            <a:extLst>
              <a:ext uri="{FF2B5EF4-FFF2-40B4-BE49-F238E27FC236}">
                <a16:creationId xmlns:a16="http://schemas.microsoft.com/office/drawing/2014/main" id="{B02271C1-EA78-6495-2182-B282709A6AF4}"/>
              </a:ext>
            </a:extLst>
          </p:cNvPr>
          <p:cNvSpPr txBox="1"/>
          <p:nvPr/>
        </p:nvSpPr>
        <p:spPr>
          <a:xfrm>
            <a:off x="3621207" y="5998192"/>
            <a:ext cx="49382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i-FI">
              <a:ea typeface="Calibri"/>
              <a:cs typeface="Segoe UI"/>
            </a:endParaRPr>
          </a:p>
        </p:txBody>
      </p:sp>
      <p:sp>
        <p:nvSpPr>
          <p:cNvPr id="3" name="TextBox 2">
            <a:extLst>
              <a:ext uri="{FF2B5EF4-FFF2-40B4-BE49-F238E27FC236}">
                <a16:creationId xmlns:a16="http://schemas.microsoft.com/office/drawing/2014/main" id="{4910376B-7FA3-5416-399E-C97615FF0C94}"/>
              </a:ext>
            </a:extLst>
          </p:cNvPr>
          <p:cNvSpPr txBox="1"/>
          <p:nvPr/>
        </p:nvSpPr>
        <p:spPr>
          <a:xfrm>
            <a:off x="3916033" y="6364930"/>
            <a:ext cx="36572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t>(Lähde: Tunne- ja turvataitokasvatus)</a:t>
            </a:r>
            <a:endParaRPr lang="en-US"/>
          </a:p>
        </p:txBody>
      </p:sp>
      <p:sp>
        <p:nvSpPr>
          <p:cNvPr id="6" name="Tekstiruutu 5">
            <a:extLst>
              <a:ext uri="{FF2B5EF4-FFF2-40B4-BE49-F238E27FC236}">
                <a16:creationId xmlns:a16="http://schemas.microsoft.com/office/drawing/2014/main" id="{BEF12662-CE70-A7BB-1D5D-0231C36BF953}"/>
              </a:ext>
            </a:extLst>
          </p:cNvPr>
          <p:cNvSpPr txBox="1"/>
          <p:nvPr/>
        </p:nvSpPr>
        <p:spPr>
          <a:xfrm>
            <a:off x="5521571" y="304799"/>
            <a:ext cx="60725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b="1"/>
              <a:t>Lyhyt video nettiturvallisuudesta</a:t>
            </a:r>
            <a:r>
              <a:rPr lang="fi-FI"/>
              <a:t>; </a:t>
            </a:r>
            <a:r>
              <a:rPr lang="fi-FI" u="sng">
                <a:solidFill>
                  <a:srgbClr val="0F4861"/>
                </a:solidFill>
                <a:cs typeface="Segoe UI"/>
                <a:hlinkClick r:id="rId3"/>
              </a:rPr>
              <a:t>Turvallisesti netissä - Tasaseks &amp; Amaze -mediakasvatusanimaatio</a:t>
            </a:r>
            <a:r>
              <a:rPr lang="fi-FI"/>
              <a:t> </a:t>
            </a:r>
            <a:r>
              <a:rPr lang="fi-FI">
                <a:ea typeface="Calibri"/>
                <a:cs typeface="Calibri"/>
              </a:rPr>
              <a:t>​</a:t>
            </a:r>
            <a:br>
              <a:rPr lang="fi-FI">
                <a:ea typeface="Calibri"/>
                <a:cs typeface="Calibri"/>
              </a:rPr>
            </a:br>
            <a:r>
              <a:rPr lang="fi-FI">
                <a:ea typeface="Calibri"/>
                <a:cs typeface="Calibri"/>
              </a:rPr>
              <a:t>​</a:t>
            </a:r>
            <a:endParaRPr lang="fi-FI"/>
          </a:p>
        </p:txBody>
      </p:sp>
      <p:sp>
        <p:nvSpPr>
          <p:cNvPr id="8" name="Rectangle 7">
            <a:extLst>
              <a:ext uri="{FF2B5EF4-FFF2-40B4-BE49-F238E27FC236}">
                <a16:creationId xmlns:a16="http://schemas.microsoft.com/office/drawing/2014/main" id="{DC3CF9D5-95CA-AA34-FB7F-067B965E5AD9}"/>
              </a:ext>
            </a:extLst>
          </p:cNvPr>
          <p:cNvSpPr/>
          <p:nvPr/>
        </p:nvSpPr>
        <p:spPr>
          <a:xfrm>
            <a:off x="5520488" y="209775"/>
            <a:ext cx="5528737" cy="7811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15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C7C6208B-F08E-E864-8ECC-19A9794AA774}"/>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53851733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Mukautettu 3">
      <a:dk1>
        <a:sysClr val="windowText" lastClr="000000"/>
      </a:dk1>
      <a:lt1>
        <a:sysClr val="window" lastClr="FFFFFF"/>
      </a:lt1>
      <a:dk2>
        <a:srgbClr val="0E2841"/>
      </a:dk2>
      <a:lt2>
        <a:srgbClr val="E8E8E8"/>
      </a:lt2>
      <a:accent1>
        <a:srgbClr val="83CAEB"/>
      </a:accent1>
      <a:accent2>
        <a:srgbClr val="F6C6AC"/>
      </a:accent2>
      <a:accent3>
        <a:srgbClr val="84E291"/>
      </a:accent3>
      <a:accent4>
        <a:srgbClr val="0F9ED5"/>
      </a:accent4>
      <a:accent5>
        <a:srgbClr val="E49EDD"/>
      </a:accent5>
      <a:accent6>
        <a:srgbClr val="4EA72E"/>
      </a:accent6>
      <a:hlink>
        <a:srgbClr val="0F4861"/>
      </a:hlink>
      <a:folHlink>
        <a:srgbClr val="3A7D2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AccentBoxVTI">
  <a:themeElements>
    <a:clrScheme name="AnalogousFromRegularSeedLeftStep">
      <a:dk1>
        <a:srgbClr val="000000"/>
      </a:dk1>
      <a:lt1>
        <a:srgbClr val="FFFFFF"/>
      </a:lt1>
      <a:dk2>
        <a:srgbClr val="293B21"/>
      </a:dk2>
      <a:lt2>
        <a:srgbClr val="E8E4E2"/>
      </a:lt2>
      <a:accent1>
        <a:srgbClr val="29A1E7"/>
      </a:accent1>
      <a:accent2>
        <a:srgbClr val="13B3AB"/>
      </a:accent2>
      <a:accent3>
        <a:srgbClr val="21B972"/>
      </a:accent3>
      <a:accent4>
        <a:srgbClr val="14B927"/>
      </a:accent4>
      <a:accent5>
        <a:srgbClr val="4EB721"/>
      </a:accent5>
      <a:accent6>
        <a:srgbClr val="83B013"/>
      </a:accent6>
      <a:hlink>
        <a:srgbClr val="BF6E3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69A6521CB46E499669D1C5E481C6A2" ma:contentTypeVersion="17" ma:contentTypeDescription="Luo uusi asiakirja." ma:contentTypeScope="" ma:versionID="af70dd8a459ed4a5b6dfa043ae5b0662">
  <xsd:schema xmlns:xsd="http://www.w3.org/2001/XMLSchema" xmlns:xs="http://www.w3.org/2001/XMLSchema" xmlns:p="http://schemas.microsoft.com/office/2006/metadata/properties" xmlns:ns2="82c184f6-8a4b-4c6e-9fe5-f55890e714b2" xmlns:ns3="5f620ebe-4e4e-41f4-9f7b-c37a07498dbb" targetNamespace="http://schemas.microsoft.com/office/2006/metadata/properties" ma:root="true" ma:fieldsID="00860eb0001f9013d02da17c1439c38c" ns2:_="" ns3:_="">
    <xsd:import namespace="82c184f6-8a4b-4c6e-9fe5-f55890e714b2"/>
    <xsd:import namespace="5f620ebe-4e4e-41f4-9f7b-c37a07498d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Tiedostonluonne" minOccurs="0"/>
                <xsd:element ref="ns2:MediaServiceDateTaken" minOccurs="0"/>
                <xsd:element ref="ns2:MediaServiceSearchProperties" minOccurs="0"/>
                <xsd:element ref="ns2:Siirtoesitykse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184f6-8a4b-4c6e-9fe5-f55890e71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64b60abb-ae65-4666-86fa-ffebd4072f7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Tiedostonluonne" ma:index="20" nillable="true" ma:displayName="Tiedoston luonne" ma:description="Tähän sarakkeeseen kuvataan, millaisesta tiedostosta on kyse tai mihin se liittyy" ma:format="Dropdown" ma:internalName="Tiedostonluonne">
      <xsd:simpleType>
        <xsd:restriction base="dms:Choice">
          <xsd:enumeration value="Hanketyön työpaperi"/>
          <xsd:enumeration value="KKKtiimin organisoituminen"/>
          <xsd:enumeration value="Ohjeistusmateriaalia"/>
          <xsd:enumeration value="Kehittämisen organisoituminen"/>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Siirtoesitykseen" ma:index="23" nillable="true" ma:displayName="Siirto esitykseen" ma:description="Outin kommentti esitykseen siirrosta" ma:format="Dropdown" ma:internalName="Siirtoesitykseen">
      <xsd:simpleType>
        <xsd:restriction base="dms:Choice">
          <xsd:enumeration value="OK"/>
          <xsd:enumeration value="Täydennettävä"/>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620ebe-4e4e-41f4-9f7b-c37a07498dbb"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66903b26-8fee-433d-8ec2-904650eec2bd}" ma:internalName="TaxCatchAll" ma:showField="CatchAllData" ma:web="5f620ebe-4e4e-41f4-9f7b-c37a07498d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620ebe-4e4e-41f4-9f7b-c37a07498dbb" xsi:nil="true"/>
    <Siirtoesitykseen xmlns="82c184f6-8a4b-4c6e-9fe5-f55890e714b2" xsi:nil="true"/>
    <lcf76f155ced4ddcb4097134ff3c332f xmlns="82c184f6-8a4b-4c6e-9fe5-f55890e714b2">
      <Terms xmlns="http://schemas.microsoft.com/office/infopath/2007/PartnerControls"/>
    </lcf76f155ced4ddcb4097134ff3c332f>
    <Tiedostonluonne xmlns="82c184f6-8a4b-4c6e-9fe5-f55890e714b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336044-8E01-4A96-BCEC-615E7CA20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184f6-8a4b-4c6e-9fe5-f55890e714b2"/>
    <ds:schemaRef ds:uri="5f620ebe-4e4e-41f4-9f7b-c37a07498d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C743A4-1F8E-4CF0-A7E5-B8F5D73CB716}">
  <ds:schemaRefs>
    <ds:schemaRef ds:uri="http://schemas.microsoft.com/office/2006/metadata/properties"/>
    <ds:schemaRef ds:uri="http://schemas.microsoft.com/office/infopath/2007/PartnerControls"/>
    <ds:schemaRef ds:uri="5f620ebe-4e4e-41f4-9f7b-c37a07498dbb"/>
    <ds:schemaRef ds:uri="82c184f6-8a4b-4c6e-9fe5-f55890e714b2"/>
  </ds:schemaRefs>
</ds:datastoreItem>
</file>

<file path=customXml/itemProps3.xml><?xml version="1.0" encoding="utf-8"?>
<ds:datastoreItem xmlns:ds="http://schemas.openxmlformats.org/officeDocument/2006/customXml" ds:itemID="{6E90E7C1-B219-484A-BAFF-E895629887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19</Slides>
  <Notes>0</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Office-teema</vt:lpstr>
      <vt:lpstr>Office-teema</vt:lpstr>
      <vt:lpstr>AccentBoxVTI</vt:lpstr>
      <vt:lpstr>Mielitunti turvataidot</vt:lpstr>
      <vt:lpstr>PowerPoint Presentation</vt:lpstr>
      <vt:lpstr>Ohjaajan materiaali</vt:lpstr>
      <vt:lpstr>Turvataitokasvatus vahvistaa turvallisuuden tunnetta</vt:lpstr>
      <vt:lpstr>Miksi turvataitokasvatusta tarvitaan? </vt:lpstr>
      <vt:lpstr>Miten opettajana suhtaudun turvataitoihin? </vt:lpstr>
      <vt:lpstr> </vt:lpstr>
      <vt:lpstr>PowerPoint Presentation</vt:lpstr>
      <vt:lpstr>PowerPoint Presentation</vt:lpstr>
      <vt:lpstr>PowerPoint Presentation</vt:lpstr>
      <vt:lpstr>PowerPoint Presentation</vt:lpstr>
      <vt:lpstr>Ryhmätehtävä</vt:lpstr>
      <vt:lpstr>Ratkaisuja tilanteisiin:</vt:lpstr>
      <vt:lpstr>PowerPoint Presentation</vt:lpstr>
      <vt:lpstr>PowerPoint Presentation</vt:lpstr>
      <vt:lpstr>PowerPoint Presentation</vt:lpstr>
      <vt:lpstr>PowerPoint Presentation</vt:lpstr>
      <vt:lpstr>Kiitos! </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2025-09-01T06:24:37Z</dcterms:created>
  <dcterms:modified xsi:type="dcterms:W3CDTF">2025-09-01T06:25:00Z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0x0101008469A6521CB46E499669D1C5E481C6A2</vt:lpwstr>
  </property>
  <property fmtid="{D5CDD505-2E9C-101B-9397-08002B2CF9AE}" pid="3" name="MediaServiceImageTags">
    <vt:lpwstr/>
  </property>
</Properties>
</file>