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sldIdLst>
    <p:sldId id="266" r:id="rId5"/>
    <p:sldId id="276" r:id="rId6"/>
    <p:sldId id="271" r:id="rId7"/>
    <p:sldId id="293" r:id="rId8"/>
    <p:sldId id="272" r:id="rId9"/>
    <p:sldId id="287" r:id="rId10"/>
    <p:sldId id="285" r:id="rId11"/>
    <p:sldId id="269" r:id="rId12"/>
    <p:sldId id="270" r:id="rId13"/>
    <p:sldId id="291" r:id="rId14"/>
    <p:sldId id="292" r:id="rId15"/>
    <p:sldId id="268" r:id="rId1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äsänen Merja" initials="NM" lastIdx="1" clrIdx="0">
    <p:extLst>
      <p:ext uri="{19B8F6BF-5375-455C-9EA6-DF929625EA0E}">
        <p15:presenceInfo xmlns:p15="http://schemas.microsoft.com/office/powerpoint/2012/main" userId="S-1-5-21-3233515526-3070676249-3238801300-4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E01453"/>
    <a:srgbClr val="D6301E"/>
    <a:srgbClr val="45B664"/>
    <a:srgbClr val="EBF1E9"/>
    <a:srgbClr val="FFFFFF"/>
    <a:srgbClr val="F8FFE7"/>
    <a:srgbClr val="ECFFE5"/>
    <a:srgbClr val="EAF4E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F51C-D08A-4F8B-8D68-5E986C3E6E2A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747E-4FBA-4356-A170-93064E953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3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4.11.2025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nlex.fi/fi/lainsaadanto/2010/1326#entryIntoForce_202205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AEDE3-3898-F7AB-01FA-5B434182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104958"/>
            <a:ext cx="9144000" cy="985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Raportoitava ajanjakso</a:t>
            </a:r>
          </a:p>
          <a:p>
            <a:r>
              <a:rPr lang="fi-FI" dirty="0">
                <a:solidFill>
                  <a:schemeClr val="bg1"/>
                </a:solidFill>
              </a:rPr>
              <a:t>___________________1.1.-30.9.2025_____________________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5D97CBE-2850-4D3F-D939-F4090B06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2163920"/>
            <a:ext cx="10363200" cy="117824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Poliklinikkapalveluiden omavalvonnan osavuosiraportti 2025</a:t>
            </a:r>
          </a:p>
        </p:txBody>
      </p:sp>
    </p:spTree>
    <p:extLst>
      <p:ext uri="{BB962C8B-B14F-4D97-AF65-F5344CB8AC3E}">
        <p14:creationId xmlns:p14="http://schemas.microsoft.com/office/powerpoint/2010/main" val="255467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85" y="249113"/>
            <a:ext cx="8485121" cy="59372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Henkilöstö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57375"/>
              </p:ext>
            </p:extLst>
          </p:nvPr>
        </p:nvGraphicFramePr>
        <p:xfrm>
          <a:off x="524786" y="1009816"/>
          <a:ext cx="11080823" cy="53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379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496244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03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QWL-indeksi ja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vastaus %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QWL työhyvinvointi-indeksi 63,3 (-1,8 edelliseen arvioon nähden) </a:t>
                      </a: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Fyysinen ja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emotiaalinen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turvallisuus 80,6 (-1,1)</a:t>
                      </a: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Yhteenkuuluvuus ja identiteetti 78,0 (-2,5)</a:t>
                      </a: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Päämäärät ja luovuus 72,5 (-1,1)</a:t>
                      </a: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Vastaajat 105 </a:t>
                      </a: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NPS (suositeltavuusindeksi)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Asteikko 1-10, suositteluindeksi välillä -100-100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Ei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NESplus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-tuloksia käytettävissä.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Työhyvinvointia ja osaamisen kehittämistä edistävät 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Osaamisen kehittämisen suunnitelma on laadittu.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Työn vaarojen arviointeja tehty.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9757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Onnistumiset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-ilmoitusten määrä 21 kpl (v. 1-6/2024 7 kpl) </a:t>
                      </a: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Onnistumisten välittömät vaikutukset</a:t>
                      </a: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Täydennyskoulutuspäivät (pv/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2 koulutuspäivää/työntekijä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CE2F4FD-900E-4322-AAD5-C581D202D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1" y="4527176"/>
            <a:ext cx="3431958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F4247-8D2F-4D7B-B01C-BF18B7A0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94" y="353627"/>
            <a:ext cx="10373128" cy="1325563"/>
          </a:xfrm>
        </p:spPr>
        <p:txBody>
          <a:bodyPr>
            <a:normAutofit/>
          </a:bodyPr>
          <a:lstStyle/>
          <a:p>
            <a:r>
              <a:rPr lang="fi-FI" b="1"/>
              <a:t>Omavalvonnan toteutumisen seuranta ja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6B598-36F8-4F68-A024-C558EE9C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0311"/>
            <a:ext cx="9711084" cy="4351338"/>
          </a:xfrm>
          <a:ln>
            <a:solidFill>
              <a:srgbClr val="00A65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b="1" dirty="0"/>
              <a:t>Omavalvontasuunnitelmassa kuvatun toiminnan toteutumisen havainnot ja toteutetut kehittämistoimenpiteet: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sz="1600" dirty="0"/>
              <a:t>Kirurgian osalta </a:t>
            </a:r>
            <a:r>
              <a:rPr lang="fi-FI" sz="1600" dirty="0" err="1"/>
              <a:t>hoitojonoja</a:t>
            </a:r>
            <a:r>
              <a:rPr lang="fi-FI" sz="1600" dirty="0"/>
              <a:t> on purettu ns. </a:t>
            </a:r>
            <a:r>
              <a:rPr lang="fi-FI" sz="1600" dirty="0" err="1"/>
              <a:t>jononpurkutyönä</a:t>
            </a:r>
            <a:r>
              <a:rPr lang="fi-FI" sz="1600" dirty="0"/>
              <a:t> ja </a:t>
            </a:r>
            <a:r>
              <a:rPr lang="fi-FI" sz="1600" dirty="0" err="1"/>
              <a:t>ostopalveluina</a:t>
            </a:r>
            <a:r>
              <a:rPr lang="fi-FI" sz="1600" dirty="0"/>
              <a:t> tekonivelleikkauksien ja kaihikirurgian osalta. </a:t>
            </a:r>
          </a:p>
          <a:p>
            <a:pPr marL="0" indent="0">
              <a:buNone/>
            </a:pPr>
            <a:r>
              <a:rPr lang="fi-FI" sz="1600" dirty="0"/>
              <a:t>Tilastointien seuranta ja puutteellisten tilastointien korjaaminen viikoittain.</a:t>
            </a:r>
          </a:p>
          <a:p>
            <a:pPr marL="0" indent="0">
              <a:buNone/>
            </a:pPr>
            <a:r>
              <a:rPr lang="fi-FI" sz="1600" dirty="0"/>
              <a:t>Prosessien päivittäminen.</a:t>
            </a:r>
          </a:p>
          <a:p>
            <a:pPr marL="0" indent="0">
              <a:buNone/>
            </a:pPr>
            <a:r>
              <a:rPr lang="fi-FI" sz="1600" dirty="0"/>
              <a:t>Asiakaspalautteiden, </a:t>
            </a:r>
            <a:r>
              <a:rPr lang="fi-FI" sz="1600" dirty="0" err="1"/>
              <a:t>HaiPro-ja</a:t>
            </a:r>
            <a:r>
              <a:rPr lang="fi-FI" sz="1600" dirty="0"/>
              <a:t> </a:t>
            </a:r>
            <a:r>
              <a:rPr lang="fi-FI" sz="1600" dirty="0" err="1"/>
              <a:t>PosiProilmoitusten</a:t>
            </a:r>
            <a:r>
              <a:rPr lang="fi-FI" sz="1600" dirty="0"/>
              <a:t> käsittely työyksiköiden palavereissa, korjaavien toimenpiteiden suunnittelu ja toteuttaminen.</a:t>
            </a:r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3680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098D6-701D-40F6-8E1F-5D643C11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2" y="350005"/>
            <a:ext cx="10363200" cy="1372262"/>
          </a:xfrm>
        </p:spPr>
        <p:txBody>
          <a:bodyPr/>
          <a:lstStyle/>
          <a:p>
            <a:r>
              <a:rPr lang="fi-FI" b="1" dirty="0"/>
              <a:t>Omavalvonnan osavuosiraportti 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C6F595-2D30-41A7-ABCE-BDC55EA7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1941914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Palveluyksikkö:</a:t>
            </a:r>
          </a:p>
          <a:p>
            <a:r>
              <a:rPr lang="fi-FI" dirty="0"/>
              <a:t>Poliklinikkapalvelut </a:t>
            </a:r>
          </a:p>
          <a:p>
            <a:r>
              <a:rPr lang="fi-FI" dirty="0"/>
              <a:t>Raportoitava ajanjakso:</a:t>
            </a:r>
            <a:endParaRPr lang="fi-FI" dirty="0">
              <a:cs typeface="Arial"/>
            </a:endParaRPr>
          </a:p>
          <a:p>
            <a:r>
              <a:rPr lang="fi-FI" dirty="0"/>
              <a:t>1.1.-30.9.2025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C6AD2FD-D53F-4D27-A802-FCCB5699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0844"/>
              </p:ext>
            </p:extLst>
          </p:nvPr>
        </p:nvGraphicFramePr>
        <p:xfrm>
          <a:off x="411892" y="4519750"/>
          <a:ext cx="9341708" cy="198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08">
                  <a:extLst>
                    <a:ext uri="{9D8B030D-6E8A-4147-A177-3AD203B41FA5}">
                      <a16:colId xmlns:a16="http://schemas.microsoft.com/office/drawing/2014/main" val="1999172454"/>
                    </a:ext>
                  </a:extLst>
                </a:gridCol>
              </a:tblGrid>
              <a:tr h="1988245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tx1"/>
                          </a:solidFill>
                        </a:rPr>
                        <a:t>Lyhenteet:</a:t>
                      </a:r>
                    </a:p>
                    <a:p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NPS (Net Promoter Score); Suositteluindeksi (asiakkaat ja henkilöstö)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NSS: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Safety Score)</a:t>
                      </a: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 Henkilöstön turvallisuusindeksi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kokemus organisaation turvallisuudesta)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Haipro: Haitta- ja vaaratapatumien ilmoitusjärjestelmä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Spro: E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päkohdan tai epäkohdan uhan ilmoitusjärjestelmä sosiaalihuollon toteuttamisessa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PosiPro: O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nnistumisten ilmoittamiseen tarkoitettu osio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QWL: 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QWL-kysely on henkilöstökysely, joka tuottaa viidentoista kohdennetun ja validoidun kysymysten avulla työelämän laadun indeksin, eli QWL-indeksin.  </a:t>
                      </a:r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9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04187"/>
            <a:ext cx="9135702" cy="914400"/>
          </a:xfrm>
        </p:spPr>
        <p:txBody>
          <a:bodyPr>
            <a:normAutofit/>
          </a:bodyPr>
          <a:lstStyle/>
          <a:p>
            <a:r>
              <a:rPr lang="fi-FI" sz="3200" b="1"/>
              <a:t>Palvelujen saatavuus ja jatkuvuus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28085"/>
              </p:ext>
            </p:extLst>
          </p:nvPr>
        </p:nvGraphicFramePr>
        <p:xfrm>
          <a:off x="286247" y="1224986"/>
          <a:ext cx="11682888" cy="53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376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94152254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5334839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Hoitoon pääsy, jonot/ odotusaika vs. tavoiteaika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rgbClr val="252627"/>
                          </a:solidFill>
                          <a:effectLst/>
                          <a:latin typeface="__Open_Sans_9c011f"/>
                        </a:rPr>
                        <a:t>Hoidon tarpeen arviointi on aloitettava kolmen viikon kuluessa siitä, kun lähete on saapunut hyvinvointialueen sairaalaan tai muuhun erikoissairaanhoitoa toteuttavaan toimintayksikköön. Jos hoidon tarpeen arviointi edellyttää erikoislääkärin arviointia tai erityisiä kuvantamis- tai laboratoriotutkimuksia, on arviointi ja tarvittavat tutkimukset </a:t>
                      </a:r>
                      <a:r>
                        <a:rPr lang="fi-FI" sz="1200" b="1" i="0" dirty="0">
                          <a:solidFill>
                            <a:srgbClr val="252627"/>
                          </a:solidFill>
                          <a:effectLst/>
                          <a:latin typeface="__Open_Sans_9c011f"/>
                        </a:rPr>
                        <a:t>toteutettava kolmen kuukauden (90 vrk) kuluessa siitä, kun lähete on saapunut</a:t>
                      </a:r>
                      <a:r>
                        <a:rPr lang="fi-FI" sz="1200" b="0" i="0" dirty="0">
                          <a:solidFill>
                            <a:srgbClr val="252627"/>
                          </a:solidFill>
                          <a:effectLst/>
                          <a:latin typeface="__Open_Sans_9c011f"/>
                        </a:rPr>
                        <a:t> hyvinvointialueen sairaalaan tai muuhun erikoissairaanhoitoa toteuttavaan toimintayksikköön. </a:t>
                      </a:r>
                      <a:r>
                        <a:rPr lang="fi-FI" sz="1200" b="0" i="0" u="sng" dirty="0">
                          <a:solidFill>
                            <a:srgbClr val="0C6FC0"/>
                          </a:solidFill>
                          <a:effectLst/>
                          <a:latin typeface="__Open_Sans_9c011f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(8.7.2022/581)</a:t>
                      </a:r>
                      <a:r>
                        <a:rPr lang="fi-FI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ettava kolmen viikon kuluessa siitä, kun lähete on saapunut sairaalaan tai tutkimukset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Poliklinikkapalvelut/lähetejonotilanne ja </a:t>
                      </a:r>
                      <a:r>
                        <a:rPr lang="fi-FI" sz="1600" b="1" i="0" dirty="0" err="1">
                          <a:solidFill>
                            <a:schemeClr val="tx1"/>
                          </a:solidFill>
                        </a:rPr>
                        <a:t>hoitoonpääsy</a:t>
                      </a:r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 30.9.2025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Jatkuvuus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Hoidon/palvelun jatkuvuuteen liittyvät havainnot : </a:t>
                      </a: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Hoitoonpääsyssä haasteita on erityisesti kirurgialla ja vatsataudeilla. </a:t>
                      </a: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Kirurgian osalta hoitojonoja on purettu ns.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jononpurkutyönä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ostopalveluina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tekonivelleikkauksien ja kaihikirurgian osalta.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</a:tbl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A67BB6F1-C061-494B-9459-E6E272DD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81" y="2109603"/>
            <a:ext cx="3486637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72DDE-A2CF-6EE1-D8FC-CE1545ED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895650"/>
          </a:xfrm>
        </p:spPr>
        <p:txBody>
          <a:bodyPr>
            <a:normAutofit/>
          </a:bodyPr>
          <a:lstStyle/>
          <a:p>
            <a:r>
              <a:rPr lang="fi-FI" sz="3200" b="1" dirty="0"/>
              <a:t>Asiakaspalautteet </a:t>
            </a:r>
            <a:r>
              <a:rPr lang="fi-FI" sz="3200" b="1" dirty="0" err="1"/>
              <a:t>QPro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07338-2F29-4B55-FDFF-0A0B8308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463041"/>
            <a:ext cx="9424837" cy="4704268"/>
          </a:xfrm>
        </p:spPr>
        <p:txBody>
          <a:bodyPr>
            <a:normAutofit/>
          </a:bodyPr>
          <a:lstStyle/>
          <a:p>
            <a:r>
              <a:rPr lang="fi-FI" sz="1800" dirty="0"/>
              <a:t>Poliklinikkapalveluiden </a:t>
            </a:r>
            <a:r>
              <a:rPr lang="fi-FI" sz="1800" dirty="0" err="1"/>
              <a:t>Qpro</a:t>
            </a:r>
            <a:r>
              <a:rPr lang="fi-FI" sz="1800" dirty="0"/>
              <a:t>-järjestelmään tulleiden hoitotyön asiakaspalautteiden määrä 479 kpl. Tehostettuja asiakaspalautekyselyitä toteutetaan neljä kertaa vuodessa. </a:t>
            </a:r>
            <a:r>
              <a:rPr lang="fi-FI" sz="1800" dirty="0" err="1"/>
              <a:t>Seurantajakson</a:t>
            </a:r>
            <a:r>
              <a:rPr lang="fi-FI" sz="1800" dirty="0"/>
              <a:t> viimeisin asiakaspalautekysely toteutettiin viikolla 34. Suositteluindeksi NPS 80.</a:t>
            </a:r>
          </a:p>
          <a:p>
            <a:endParaRPr lang="fi-FI" sz="1800" b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A20CFEE-8ABA-4CBF-9478-FBC0C737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3" y="2339941"/>
            <a:ext cx="4743173" cy="419738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8F63960-CA16-40AC-A288-20B30AF84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0" y="2339941"/>
            <a:ext cx="4859886" cy="44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9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D4D18-08C1-47C8-867D-10A4E4AE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789034"/>
          </a:xfrm>
        </p:spPr>
        <p:txBody>
          <a:bodyPr>
            <a:normAutofit/>
          </a:bodyPr>
          <a:lstStyle/>
          <a:p>
            <a:r>
              <a:rPr lang="fi-FI" sz="3200" b="1" dirty="0"/>
              <a:t>Asiakaskokemus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63ABE2-D2DD-41B7-9FBF-FD42BE18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42" y="1272631"/>
            <a:ext cx="10068703" cy="4636512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29E8FEC8-34EE-4B33-B143-761123A84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09938"/>
              </p:ext>
            </p:extLst>
          </p:nvPr>
        </p:nvGraphicFramePr>
        <p:xfrm>
          <a:off x="806442" y="1272632"/>
          <a:ext cx="10068703" cy="462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968">
                  <a:extLst>
                    <a:ext uri="{9D8B030D-6E8A-4147-A177-3AD203B41FA5}">
                      <a16:colId xmlns:a16="http://schemas.microsoft.com/office/drawing/2014/main" val="2030147946"/>
                    </a:ext>
                  </a:extLst>
                </a:gridCol>
                <a:gridCol w="5530735">
                  <a:extLst>
                    <a:ext uri="{9D8B030D-6E8A-4147-A177-3AD203B41FA5}">
                      <a16:colId xmlns:a16="http://schemas.microsoft.com/office/drawing/2014/main" val="3545996338"/>
                    </a:ext>
                  </a:extLst>
                </a:gridCol>
              </a:tblGrid>
              <a:tr h="2472432">
                <a:tc>
                  <a:txBody>
                    <a:bodyPr/>
                    <a:lstStyle/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Asiakkaiden suositteluhalukkuus, NPS </a:t>
                      </a:r>
                    </a:p>
                    <a:p>
                      <a:pPr lvl="0">
                        <a:buNone/>
                      </a:pP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Kuinka todennäköisesti suosittelisit saamaasi palvelua läheisellesi?</a:t>
                      </a:r>
                      <a:endParaRPr lang="en-US" sz="1200" b="1" i="1" u="none" strike="noStrike" noProof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asteikko 1-10, </a:t>
                      </a:r>
                      <a:r>
                        <a:rPr lang="fi-FI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suositteluindeksi</a:t>
                      </a: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välillä –100-100</a:t>
                      </a:r>
                    </a:p>
                    <a:p>
                      <a:pPr lvl="0">
                        <a:buNone/>
                      </a:pPr>
                      <a:endParaRPr lang="fi-FI" sz="1200" b="0" i="1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fi-FI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1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Asiakaspalautteet (mukaan lukien hoitotyön asiakaspalautteet 479 kpl: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Poliklinikkapalvelut 80</a:t>
                      </a:r>
                    </a:p>
                    <a:p>
                      <a:pPr lvl="0">
                        <a:buNone/>
                      </a:pPr>
                      <a:endParaRPr lang="fi-FI" sz="1200" b="0" i="0" u="none" strike="noStrike" noProof="0" dirty="0">
                        <a:solidFill>
                          <a:srgbClr val="000000"/>
                        </a:solidFill>
                        <a:latin typeface="+mn-lt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Positiiviset havainnot:</a:t>
                      </a: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-Ystävällinen kohtelu ja palvelu</a:t>
                      </a: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-Asiantunteva hoito</a:t>
                      </a: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-Turvallinen ja luottavainen olo hoidon aikana</a:t>
                      </a: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-Miellyttävä ja lämmin ilmapiiri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29772"/>
                  </a:ext>
                </a:extLst>
              </a:tr>
              <a:tr h="214802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Hoitoonpääsyn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 parantaminen kirurgian osalta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jononpurkutoimenpitein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 ja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ostopalveluin</a:t>
                      </a:r>
                      <a:r>
                        <a:rPr lang="fi-FI" sz="1200" b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fi-FI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Kehitettävää: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-Pitkä odotusaika, </a:t>
                      </a:r>
                      <a:r>
                        <a:rPr lang="fi-FI" sz="1200" b="0" i="0" dirty="0" err="1">
                          <a:solidFill>
                            <a:schemeClr val="tx1"/>
                          </a:solidFill>
                        </a:rPr>
                        <a:t>hoitojonot</a:t>
                      </a: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, vastaanottoaikojen viivästyminen</a:t>
                      </a: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-Takaisinsoittopalvelu, puheluihin vastaaminen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0795"/>
                  </a:ext>
                </a:extLst>
              </a:tr>
            </a:tbl>
          </a:graphicData>
        </a:graphic>
      </p:graphicFrame>
      <p:pic>
        <p:nvPicPr>
          <p:cNvPr id="5" name="Kuva 4" descr="Peukalo pystyssä">
            <a:extLst>
              <a:ext uri="{FF2B5EF4-FFF2-40B4-BE49-F238E27FC236}">
                <a16:creationId xmlns:a16="http://schemas.microsoft.com/office/drawing/2014/main" id="{CFE67824-0D67-9A28-3A50-FE1AED5C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9087" y="1540525"/>
            <a:ext cx="850676" cy="789034"/>
          </a:xfrm>
          <a:prstGeom prst="rect">
            <a:avLst/>
          </a:prstGeom>
        </p:spPr>
      </p:pic>
      <p:pic>
        <p:nvPicPr>
          <p:cNvPr id="6" name="Kuva 5" descr="Peukalo pystyssä">
            <a:extLst>
              <a:ext uri="{FF2B5EF4-FFF2-40B4-BE49-F238E27FC236}">
                <a16:creationId xmlns:a16="http://schemas.microsoft.com/office/drawing/2014/main" id="{AF0C7FF9-5F56-72DC-47E5-1DF3205F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749087" y="3818036"/>
            <a:ext cx="777486" cy="7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D001D-88E1-481B-82A3-6C47075C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Happy</a:t>
            </a:r>
            <a:r>
              <a:rPr lang="fi-FI" sz="3200" b="1" dirty="0"/>
              <a:t> </a:t>
            </a:r>
            <a:r>
              <a:rPr lang="fi-FI" sz="3200" b="1" dirty="0" err="1"/>
              <a:t>or</a:t>
            </a:r>
            <a:r>
              <a:rPr lang="fi-FI" sz="3200" b="1" dirty="0"/>
              <a:t> </a:t>
            </a:r>
            <a:r>
              <a:rPr lang="fi-FI" sz="3200" b="1" dirty="0" err="1"/>
              <a:t>not</a:t>
            </a:r>
            <a:r>
              <a:rPr lang="fi-FI" sz="3200" b="1" dirty="0"/>
              <a:t>-asiakaspalautekoosteet</a:t>
            </a:r>
            <a:endParaRPr lang="fi-FI" sz="32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8D5AC64-7001-42F9-B25F-F40A2D16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12" y="1875536"/>
            <a:ext cx="5322953" cy="31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001FB-854E-7D9B-80A2-39C73816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39" y="243280"/>
            <a:ext cx="9241817" cy="1325563"/>
          </a:xfrm>
        </p:spPr>
        <p:txBody>
          <a:bodyPr>
            <a:normAutofit/>
          </a:bodyPr>
          <a:lstStyle/>
          <a:p>
            <a:r>
              <a:rPr lang="fi-FI" sz="3200" b="1"/>
              <a:t>Asiakkaiden raportoima turvallisuustieto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8DA43-0DEB-4FEB-C6AF-86B5300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5" y="1349905"/>
            <a:ext cx="10863384" cy="4429685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FD521C-12D5-438E-B01E-4C80EB14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92370"/>
              </p:ext>
            </p:extLst>
          </p:nvPr>
        </p:nvGraphicFramePr>
        <p:xfrm>
          <a:off x="571500" y="1343025"/>
          <a:ext cx="10858854" cy="443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022">
                  <a:extLst>
                    <a:ext uri="{9D8B030D-6E8A-4147-A177-3AD203B41FA5}">
                      <a16:colId xmlns:a16="http://schemas.microsoft.com/office/drawing/2014/main" val="3856587348"/>
                    </a:ext>
                  </a:extLst>
                </a:gridCol>
                <a:gridCol w="5676832">
                  <a:extLst>
                    <a:ext uri="{9D8B030D-6E8A-4147-A177-3AD203B41FA5}">
                      <a16:colId xmlns:a16="http://schemas.microsoft.com/office/drawing/2014/main" val="467338485"/>
                    </a:ext>
                  </a:extLst>
                </a:gridCol>
              </a:tblGrid>
              <a:tr h="178947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Asiakkaiden tekemät vaaratapahtumailmoitukset (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) 0 % osuus, kaikista ilmoituksista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5623"/>
                  </a:ext>
                </a:extLst>
              </a:tr>
              <a:tr h="1186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Yhteydenotot potilasvastaavaan,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Ei käytettävissä olevaa tietoa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6611"/>
                  </a:ext>
                </a:extLst>
              </a:tr>
              <a:tr h="1457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Kantelut ja muistutukset,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Ei käytettävissä olevaa tietoa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9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5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05C16-B0B3-3C62-752C-65091B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306253"/>
            <a:ext cx="9156031" cy="787852"/>
          </a:xfrm>
        </p:spPr>
        <p:txBody>
          <a:bodyPr>
            <a:noAutofit/>
          </a:bodyPr>
          <a:lstStyle/>
          <a:p>
            <a:r>
              <a:rPr lang="fi-FI" sz="3200" b="1" dirty="0"/>
              <a:t>Henkilöstön raportoima turvallisuustieto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30C5F9-B436-4580-B96D-DC1D62D8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75770"/>
              </p:ext>
            </p:extLst>
          </p:nvPr>
        </p:nvGraphicFramePr>
        <p:xfrm>
          <a:off x="485522" y="1197894"/>
          <a:ext cx="11515977" cy="512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195">
                  <a:extLst>
                    <a:ext uri="{9D8B030D-6E8A-4147-A177-3AD203B41FA5}">
                      <a16:colId xmlns:a16="http://schemas.microsoft.com/office/drawing/2014/main" val="3965911283"/>
                    </a:ext>
                  </a:extLst>
                </a:gridCol>
                <a:gridCol w="3083752">
                  <a:extLst>
                    <a:ext uri="{9D8B030D-6E8A-4147-A177-3AD203B41FA5}">
                      <a16:colId xmlns:a16="http://schemas.microsoft.com/office/drawing/2014/main" val="165820102"/>
                    </a:ext>
                  </a:extLst>
                </a:gridCol>
                <a:gridCol w="5022030">
                  <a:extLst>
                    <a:ext uri="{9D8B030D-6E8A-4147-A177-3AD203B41FA5}">
                      <a16:colId xmlns:a16="http://schemas.microsoft.com/office/drawing/2014/main" val="14167372"/>
                    </a:ext>
                  </a:extLst>
                </a:gridCol>
              </a:tblGrid>
              <a:tr h="5126706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Epäkohta- ja vaaratapahtumailmoitukset</a:t>
                      </a:r>
                    </a:p>
                    <a:p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-järjestelmästä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Määrä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200 kpl (1-9/2024 202 kpl)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Käsittelyaika</a:t>
                      </a:r>
                      <a:r>
                        <a:rPr lang="fi-FI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37 päivää (1-9/2024 42 päivää)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Vakavien vaaratapahtumien % osuus kaikista vaaratapahtumailmoituksista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Tapahtuminen luonne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Tapahtumatyyppi</a:t>
                      </a: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Kolme yleisintä</a:t>
                      </a: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Lääke- nestehoitoon, varjo- tai merkkiaineeseen liittyvä 56 kpl (27,9%)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Tiedonkulkuun tai tiedonhallintaan liittyvä 54 kpl (26,9%)</a:t>
                      </a: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3. Hoidon/palvelun järjestelyihin tai saatavuuteen liittyvä 50 kpl (24,9%)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Kehittämistoimenpiteiden % osuus kaikista ilmoituksista</a:t>
                      </a: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Kehittämistoimenpiteet</a:t>
                      </a:r>
                    </a:p>
                    <a:p>
                      <a:r>
                        <a:rPr lang="fi-FI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Järjestetty </a:t>
                      </a:r>
                      <a:r>
                        <a:rPr lang="fi-FI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diatermialaitteen</a:t>
                      </a:r>
                      <a:r>
                        <a:rPr lang="fi-FI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käytöstä koulutus yhteistyössä laitevalmistajan kanssa.</a:t>
                      </a:r>
                    </a:p>
                    <a:p>
                      <a:r>
                        <a:rPr lang="fi-FI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Kehitetty omia toiminta- ja menettelytapoja palautteiden pohjalta.</a:t>
                      </a:r>
                      <a:endParaRPr lang="fi-FI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5456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2EFE0932-BBEE-4EF5-A891-FE6A40C40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3" y="1703294"/>
            <a:ext cx="2777708" cy="11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43" y="133520"/>
            <a:ext cx="8485121" cy="593725"/>
          </a:xfrm>
        </p:spPr>
        <p:txBody>
          <a:bodyPr>
            <a:normAutofit/>
          </a:bodyPr>
          <a:lstStyle/>
          <a:p>
            <a:r>
              <a:rPr lang="fi-FI" sz="3200" b="1" dirty="0"/>
              <a:t>Henkilöstö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666645"/>
              </p:ext>
            </p:extLst>
          </p:nvPr>
        </p:nvGraphicFramePr>
        <p:xfrm>
          <a:off x="535459" y="914401"/>
          <a:ext cx="10914419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823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248564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655032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59277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Henkilöstömäärä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Henkilöstö: 112 (126 vakanssia)</a:t>
                      </a:r>
                    </a:p>
                    <a:p>
                      <a:endParaRPr lang="fi-FI" sz="1200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Avoimet /täyttämättömät vakanssit: 14 (lääkäreiden vakansseja)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Henkilöstömitoitus/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henkilöstön riittävyys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Työturvallisuus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ilmoituksia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-järjestelmän kautta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Ilmoitusten määrä ja luonne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31 kpl (1-9/2024 25 kpl)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Tyyppi 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(yleisimmät)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cs typeface="Arial"/>
                        </a:rPr>
                        <a:t>Henkilöstön rokotekattavuus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Otetut influenssarokotteet suhteessa tavoitteeseen (100% henkilöstöstä)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cs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3249759"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Henkilöstön turvallisuusindeksi (NSS) /tavoite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Minulla olisi turvallinen olo, jos olisin yksikössäni  asiakkaana tai potilaana, asteikko 1-5. Turvallisuusindeksi välillä -100-100</a:t>
                      </a:r>
                    </a:p>
                    <a:p>
                      <a:pPr lvl="0">
                        <a:buNone/>
                      </a:pPr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Turvallisuuskulttuurikyselyä ei ole järjestetty </a:t>
                      </a:r>
                      <a:r>
                        <a:rPr lang="fi-FI" sz="1200" b="0" i="0" dirty="0" err="1">
                          <a:solidFill>
                            <a:schemeClr val="tx1"/>
                          </a:solidFill>
                        </a:rPr>
                        <a:t>seurantajaksolla</a:t>
                      </a:r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Sairauspoissaolot</a:t>
                      </a:r>
                    </a:p>
                    <a:p>
                      <a:endParaRPr lang="fi-FI" sz="1200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i="0" dirty="0">
                          <a:solidFill>
                            <a:schemeClr val="tx1"/>
                          </a:solidFill>
                        </a:rPr>
                        <a:t>9,4 työpäivää/työntekijä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F36ABB8-A5D2-4932-A1FD-1B59DC35E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83" y="3033067"/>
            <a:ext cx="4201103" cy="20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QualityFirst Handbook Library item" ma:contentTypeID="0x010100DB1082CD175B4113BAA831FD9ECCBD5700560857CDE9B9F54DBD99F3565CD00978" ma:contentTypeVersion="52" ma:contentTypeDescription="QualityFirst Handbook Library item" ma:contentTypeScope="" ma:versionID="bf009de4024fd2e7ec5177498cd5f662">
  <xsd:schema xmlns:xsd="http://www.w3.org/2001/XMLSchema" xmlns:xs="http://www.w3.org/2001/XMLSchema" xmlns:p="http://schemas.microsoft.com/office/2006/metadata/properties" xmlns:ns2="57774dac-5171-47f4-8925-8bec5173786e" xmlns:ns3="bb6d859f-7529-4784-9e62-bbc119a138f2" xmlns:ns4="7075b817-c215-4363-a115-bd0ab826d931" targetNamespace="http://schemas.microsoft.com/office/2006/metadata/properties" ma:root="true" ma:fieldsID="ed07a0e0e5e5d9cf57381ddbf771b8e5" ns2:_="" ns3:_="" ns4:_="">
    <xsd:import namespace="57774dac-5171-47f4-8925-8bec5173786e"/>
    <xsd:import namespace="bb6d859f-7529-4784-9e62-bbc119a138f2"/>
    <xsd:import namespace="7075b817-c215-4363-a115-bd0ab826d931"/>
    <xsd:element name="properties">
      <xsd:complexType>
        <xsd:sequence>
          <xsd:element name="documentManagement">
            <xsd:complexType>
              <xsd:all>
                <xsd:element ref="ns2:HB_DocTitle" minOccurs="0"/>
                <xsd:element ref="ns2:HB_Author" minOccurs="0"/>
                <xsd:element ref="ns2:HB_Reviewer" minOccurs="0"/>
                <xsd:element ref="ns2:HB_ApprovedBy" minOccurs="0"/>
                <xsd:element ref="ns2:HB_CreateDate" minOccurs="0"/>
                <xsd:element ref="ns2:HB_ValidBegin" minOccurs="0"/>
                <xsd:element ref="ns2:HB_ValidEnd" minOccurs="0"/>
                <xsd:element ref="ns2:HB_ReviewDate" minOccurs="0"/>
                <xsd:element ref="ns2:HB_ApproversGroupDate" minOccurs="0"/>
                <xsd:element ref="ns2:HB_InspectionDate" minOccurs="0"/>
                <xsd:element ref="ns2:HB_DocCode" minOccurs="0"/>
                <xsd:element ref="ns2:HB_DocType" minOccurs="0"/>
                <xsd:element ref="ns2:HB_ParentID" minOccurs="0"/>
                <xsd:element ref="ns2:HB_ParentID_FullPath" minOccurs="0"/>
                <xsd:element ref="ns2:HB_OrganizationIDs" minOccurs="0"/>
                <xsd:element ref="ns2:HB_OrganizationIDs_FullPath" minOccurs="0"/>
                <xsd:element ref="ns2:HB_ProcessIDs" minOccurs="0"/>
                <xsd:element ref="ns2:HB_ProcessIDs_FullPath" minOccurs="0"/>
                <xsd:element ref="ns2:HB_RefStdIDs" minOccurs="0"/>
                <xsd:element ref="ns2:HB_RefStdIDs_FullPath" minOccurs="0"/>
                <xsd:element ref="ns2:HB_DocumentVersionSystem" minOccurs="0"/>
                <xsd:element ref="ns2:HB_ApproversGroup" minOccurs="0"/>
                <xsd:element ref="ns2:HB_SourceWorkspace" minOccurs="0"/>
                <xsd:element ref="ns2:HB_Inspector" minOccurs="0"/>
                <xsd:element ref="ns2:HB_VersionComments" minOccurs="0"/>
                <xsd:element ref="ns2:HB_References" minOccurs="0"/>
                <xsd:element ref="ns2:HB_DocumentSigned" minOccurs="0"/>
                <xsd:element ref="ns3:HB_MetaData" minOccurs="0"/>
                <xsd:element ref="ns3:HB_MajorVersionNumber" minOccurs="0"/>
                <xsd:element ref="ns3:URL" minOccurs="0"/>
                <xsd:element ref="ns3:b3cdd1ba41c647e2920555d9302ce4a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HB_ReadReceipts" minOccurs="0"/>
                <xsd:element ref="ns3:HB_ReviewStatusID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assEditTimestamp" minOccurs="0"/>
                <xsd:element ref="ns3:MassRun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74dac-5171-47f4-8925-8bec5173786e" elementFormDefault="qualified">
    <xsd:import namespace="http://schemas.microsoft.com/office/2006/documentManagement/types"/>
    <xsd:import namespace="http://schemas.microsoft.com/office/infopath/2007/PartnerControls"/>
    <xsd:element name="HB_DocTitle" ma:index="8" nillable="true" ma:displayName="HB Otsikko" ma:indexed="true" ma:internalName="HB_DocTitle">
      <xsd:simpleType>
        <xsd:restriction base="dms:Text"/>
      </xsd:simpleType>
    </xsd:element>
    <xsd:element name="HB_Author" ma:index="9" nillable="true" ma:displayName="HB Laatija" ma:internalName="HB_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Reviewer" ma:index="10" nillable="true" ma:displayName="HB Katselmoija" ma:internalName="HB_Review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ApprovedBy" ma:index="11" nillable="true" ma:displayName="HB_ApprovedBy" ma:internalName="HB_Approv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CreateDate" ma:index="12" nillable="true" ma:displayName="HB Luotu" ma:format="DateOnly" ma:internalName="HB_CreateDate">
      <xsd:simpleType>
        <xsd:restriction base="dms:DateTime"/>
      </xsd:simpleType>
    </xsd:element>
    <xsd:element name="HB_ValidBegin" ma:index="13" nillable="true" ma:displayName="HB Voimassa alkaen" ma:format="DateOnly" ma:internalName="HB_ValidBegin">
      <xsd:simpleType>
        <xsd:restriction base="dms:DateTime"/>
      </xsd:simpleType>
    </xsd:element>
    <xsd:element name="HB_ValidEnd" ma:index="14" nillable="true" ma:displayName="HB Voimassa päättyy" ma:format="DateOnly" ma:internalName="HB_ValidEnd">
      <xsd:simpleType>
        <xsd:restriction base="dms:DateTime"/>
      </xsd:simpleType>
    </xsd:element>
    <xsd:element name="HB_ReviewDate" ma:index="15" nillable="true" ma:displayName="HB Katselmointi pvm" ma:format="DateOnly" ma:internalName="HB_ReviewDate">
      <xsd:simpleType>
        <xsd:restriction base="dms:DateTime"/>
      </xsd:simpleType>
    </xsd:element>
    <xsd:element name="HB_ApproversGroupDate" ma:index="16" nillable="true" ma:displayName="HB Hyväksytty" ma:format="DateOnly" ma:internalName="HB_ApproversGroupDate">
      <xsd:simpleType>
        <xsd:restriction base="dms:DateTime"/>
      </xsd:simpleType>
    </xsd:element>
    <xsd:element name="HB_InspectionDate" ma:index="17" nillable="true" ma:displayName="HB Tarkastettu" ma:format="DateOnly" ma:internalName="HB_InspectionDate">
      <xsd:simpleType>
        <xsd:restriction base="dms:DateTime"/>
      </xsd:simpleType>
    </xsd:element>
    <xsd:element name="HB_DocCode" ma:index="18" nillable="true" ma:displayName="HB Tunniste" ma:indexed="true" ma:internalName="HB_DocCode">
      <xsd:simpleType>
        <xsd:restriction base="dms:Text"/>
      </xsd:simpleType>
    </xsd:element>
    <xsd:element name="HB_DocType" ma:index="19" nillable="true" ma:displayName="HB Tyyppi" ma:internalName="HB_DocType">
      <xsd:simpleType>
        <xsd:restriction base="dms:Text"/>
      </xsd:simpleType>
    </xsd:element>
    <xsd:element name="HB_ParentID" ma:index="20" nillable="true" ma:displayName="HB_ParentID" ma:internalName="HB_ParentID">
      <xsd:simpleType>
        <xsd:restriction base="dms:Text"/>
      </xsd:simpleType>
    </xsd:element>
    <xsd:element name="HB_ParentID_FullPath" ma:index="21" nillable="true" ma:displayName="HB_ParentID_FullPath" ma:internalName="HB_ParentID_FullPath">
      <xsd:simpleType>
        <xsd:restriction base="dms:Note"/>
      </xsd:simpleType>
    </xsd:element>
    <xsd:element name="HB_OrganizationIDs" ma:index="22" nillable="true" ma:displayName="HB_OrganizationIDs" ma:internalName="HB_OrganizationIDs">
      <xsd:simpleType>
        <xsd:restriction base="dms:Text"/>
      </xsd:simpleType>
    </xsd:element>
    <xsd:element name="HB_OrganizationIDs_FullPath" ma:index="23" nillable="true" ma:displayName="HB_OrganizationIDs_FullPath" ma:internalName="HB_OrganizationIDs_FullPath">
      <xsd:simpleType>
        <xsd:restriction base="dms:Note"/>
      </xsd:simpleType>
    </xsd:element>
    <xsd:element name="HB_ProcessIDs" ma:index="24" nillable="true" ma:displayName="HB_ProcessIDs" ma:internalName="HB_ProcessIDs">
      <xsd:simpleType>
        <xsd:restriction base="dms:Text"/>
      </xsd:simpleType>
    </xsd:element>
    <xsd:element name="HB_ProcessIDs_FullPath" ma:index="25" nillable="true" ma:displayName="HB_ProcessIDs_FullPath" ma:internalName="HB_ProcessIDs_FullPath">
      <xsd:simpleType>
        <xsd:restriction base="dms:Note"/>
      </xsd:simpleType>
    </xsd:element>
    <xsd:element name="HB_RefStdIDs" ma:index="26" nillable="true" ma:displayName="HB_RefStdIDs" ma:internalName="HB_RefStdIDs">
      <xsd:simpleType>
        <xsd:restriction base="dms:Text"/>
      </xsd:simpleType>
    </xsd:element>
    <xsd:element name="HB_RefStdIDs_FullPath" ma:index="27" nillable="true" ma:displayName="HB_RefStdIDs_FullPath" ma:internalName="HB_RefStdIDs_FullPath">
      <xsd:simpleType>
        <xsd:restriction base="dms:Note"/>
      </xsd:simpleType>
    </xsd:element>
    <xsd:element name="HB_DocumentVersionSystem" ma:index="28" nillable="true" ma:displayName="HB Versio" ma:internalName="HB_DocumentVersionSystem">
      <xsd:simpleType>
        <xsd:restriction base="dms:Text"/>
      </xsd:simpleType>
    </xsd:element>
    <xsd:element name="HB_ApproversGroup" ma:index="29" nillable="true" ma:displayName="HB Hyväksyjä" ma:internalName="HB_ApproversGroup">
      <xsd:simpleType>
        <xsd:restriction base="dms:Text"/>
      </xsd:simpleType>
    </xsd:element>
    <xsd:element name="HB_SourceWorkspace" ma:index="30" nillable="true" ma:displayName="HB Lähdetyötila" ma:internalName="HB_SourceWorkspace">
      <xsd:simpleType>
        <xsd:restriction base="dms:Text"/>
      </xsd:simpleType>
    </xsd:element>
    <xsd:element name="HB_Inspector" ma:index="31" nillable="true" ma:displayName="HB Tarkastaja" ma:internalName="HB_Inspector">
      <xsd:simpleType>
        <xsd:restriction base="dms:Text"/>
      </xsd:simpleType>
    </xsd:element>
    <xsd:element name="HB_VersionComments" ma:index="32" nillable="true" ma:displayName="HB Version kommentit" ma:internalName="HB_VersionComments">
      <xsd:simpleType>
        <xsd:restriction base="dms:Note"/>
      </xsd:simpleType>
    </xsd:element>
    <xsd:element name="HB_References" ma:index="33" nillable="true" ma:displayName="HB_References" ma:internalName="HB_References">
      <xsd:simpleType>
        <xsd:restriction base="dms:Note"/>
      </xsd:simpleType>
    </xsd:element>
    <xsd:element name="HB_DocumentSigned" ma:index="34" nillable="true" ma:displayName="HB Asiakirja allekirjoitettu" ma:internalName="HB_DocumentSigned">
      <xsd:simpleType>
        <xsd:restriction base="dms:Boolean"/>
      </xsd:simpleType>
    </xsd:element>
    <xsd:element name="TaxCatchAll" ma:index="41" nillable="true" ma:displayName="Taxonomy Catch All Column" ma:hidden="true" ma:list="{8432e53c-ef81-4e10-bfc3-ee7399345f87}" ma:internalName="TaxCatchAll" ma:showField="CatchAllData" ma:web="57774dac-5171-47f4-8925-8bec51737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d859f-7529-4784-9e62-bbc119a138f2" elementFormDefault="qualified">
    <xsd:import namespace="http://schemas.microsoft.com/office/2006/documentManagement/types"/>
    <xsd:import namespace="http://schemas.microsoft.com/office/infopath/2007/PartnerControls"/>
    <xsd:element name="HB_MetaData" ma:index="35" nillable="true" ma:displayName="HB_MetaData" ma:indexed="true" ma:list="b3888174-fae7-41a9-9251-8ab9e602b7a9" ma:internalName="HB_MetaData" ma:showField="HB_DocTitle">
      <xsd:simpleType>
        <xsd:restriction base="dms:Lookup"/>
      </xsd:simpleType>
    </xsd:element>
    <xsd:element name="HB_MajorVersionNumber" ma:index="36" nillable="true" ma:displayName="HB_MajorVersionNumber" ma:internalName="HB_MajorVersionNumber">
      <xsd:simpleType>
        <xsd:restriction base="dms:Number"/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3cdd1ba41c647e2920555d9302ce4a9" ma:index="40" nillable="true" ma:taxonomy="true" ma:internalName="b3cdd1ba41c647e2920555d9302ce4a9" ma:taxonomyFieldName="Publish_To_ExtSite" ma:displayName="Publish_To_ExtSite" ma:default="4;#Ei julkaista ulkoisella verkkosivulla|e9166925-b574-4edf-8436-6361d014d391" ma:fieldId="{b3cdd1ba-41c6-47e2-9205-55d9302ce4a9}" ma:sspId="64b60abb-ae65-4666-86fa-ffebd4072f79" ma:termSetId="8278df5a-1f46-47fa-832a-fcf057da3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5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HB_ReadReceipts" ma:index="49" nillable="true" ma:displayName="HB_ReadReceipts" ma:internalName="HB_ReadReceipts">
      <xsd:simpleType>
        <xsd:restriction base="dms:Text"/>
      </xsd:simpleType>
    </xsd:element>
    <xsd:element name="HB_ReviewStatusID" ma:index="50" nillable="true" ma:displayName="HB_ReviewStatusID" ma:internalName="HB_ReviewStatusID">
      <xsd:simpleType>
        <xsd:restriction base="dms:Text"/>
      </xsd:simple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ssEditTimestamp" ma:index="57" nillable="true" ma:displayName="MassEditTimestamp" ma:format="DateTime" ma:internalName="MassEditTimestamp">
      <xsd:simpleType>
        <xsd:restriction base="dms:DateTime"/>
      </xsd:simpleType>
    </xsd:element>
    <xsd:element name="MassRunTimestamp" ma:index="58" nillable="true" ma:displayName="MassRunTimestamp" ma:format="DateTime" ma:internalName="MassRunTimestamp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5b817-c215-4363-a115-bd0ab826d931" elementFormDefault="qualified">
    <xsd:import namespace="http://schemas.microsoft.com/office/2006/documentManagement/types"/>
    <xsd:import namespace="http://schemas.microsoft.com/office/infopath/2007/PartnerControls"/>
    <xsd:element name="SharedWithUsers" ma:index="5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_ApprovedBy xmlns="57774dac-5171-47f4-8925-8bec5173786e">
      <UserInfo>
        <DisplayName/>
        <AccountId xsi:nil="true"/>
        <AccountType/>
      </UserInfo>
    </HB_ApprovedBy>
    <HB_ReviewDate xmlns="57774dac-5171-47f4-8925-8bec5173786e">2027-01-14T22:00:00+00:00</HB_ReviewDate>
    <HB_OrganizationIDs_FullPath xmlns="57774dac-5171-47f4-8925-8bec5173786e" xsi:nil="true"/>
    <HB_ParentID_FullPath xmlns="57774dac-5171-47f4-8925-8bec5173786e">Järjestämisen tuki/Laadunhallinta ja valvonta
</HB_ParentID_FullPath>
    <HB_RefStdIDs xmlns="57774dac-5171-47f4-8925-8bec5173786e" xsi:nil="true"/>
    <HB_ApproversGroup xmlns="57774dac-5171-47f4-8925-8bec5173786e">Korhonen Virpi</HB_ApproversGroup>
    <HB_ValidEnd xmlns="57774dac-5171-47f4-8925-8bec5173786e" xsi:nil="true"/>
    <HB_RefStdIDs_FullPath xmlns="57774dac-5171-47f4-8925-8bec5173786e" xsi:nil="true"/>
    <HB_DocCode xmlns="57774dac-5171-47f4-8925-8bec5173786e">21857</HB_DocCode>
    <HB_ParentID xmlns="57774dac-5171-47f4-8925-8bec5173786e">73</HB_ParentID>
    <HB_ProcessIDs xmlns="57774dac-5171-47f4-8925-8bec5173786e" xsi:nil="true"/>
    <HB_DocumentSigned xmlns="57774dac-5171-47f4-8925-8bec5173786e" xsi:nil="true"/>
    <HB_ValidBegin xmlns="57774dac-5171-47f4-8925-8bec5173786e" xsi:nil="true"/>
    <HB_DocumentVersionSystem xmlns="57774dac-5171-47f4-8925-8bec5173786e">1</HB_DocumentVersionSystem>
    <HB_CreateDate xmlns="57774dac-5171-47f4-8925-8bec5173786e">2025-01-15T13:33:46+00:00</HB_CreateDate>
    <HB_ProcessIDs_FullPath xmlns="57774dac-5171-47f4-8925-8bec5173786e" xsi:nil="true"/>
    <HB_VersionComments xmlns="57774dac-5171-47f4-8925-8bec5173786e" xsi:nil="true"/>
    <HB_OrganizationIDs xmlns="57774dac-5171-47f4-8925-8bec5173786e" xsi:nil="true"/>
    <TaxCatchAll xmlns="57774dac-5171-47f4-8925-8bec5173786e">
      <Value>4</Value>
    </TaxCatchAll>
    <HB_ApproversGroupDate xmlns="57774dac-5171-47f4-8925-8bec5173786e">2025-01-15T13:50:25+00:00</HB_ApproversGroupDate>
    <HB_Reviewer xmlns="57774dac-5171-47f4-8925-8bec5173786e">
      <UserInfo>
        <DisplayName>Suomalainen Tarja</DisplayName>
        <AccountId>19</AccountId>
        <AccountType/>
      </UserInfo>
    </HB_Reviewer>
    <HB_Author xmlns="57774dac-5171-47f4-8925-8bec5173786e">
      <UserInfo>
        <DisplayName>Näsänen Merja</DisplayName>
        <AccountId>39</AccountId>
        <AccountType/>
      </UserInfo>
    </HB_Author>
    <HB_DocType xmlns="57774dac-5171-47f4-8925-8bec5173786e">Hallinnollinen lomake</HB_DocType>
    <HB_InspectionDate xmlns="57774dac-5171-47f4-8925-8bec5173786e" xsi:nil="true"/>
    <HB_Inspector xmlns="57774dac-5171-47f4-8925-8bec5173786e" xsi:nil="true"/>
    <HB_References xmlns="57774dac-5171-47f4-8925-8bec5173786e" xsi:nil="true"/>
    <HB_SourceWorkspace xmlns="57774dac-5171-47f4-8925-8bec5173786e">handbook</HB_SourceWorkspace>
    <HB_DocTitle xmlns="57774dac-5171-47f4-8925-8bec5173786e">Palvelyksikkö Omavalvonnan osavuosiraportti pohja 3 kk jakso</HB_DocTitle>
    <SharedWithUsers xmlns="7075b817-c215-4363-a115-bd0ab826d931">
      <UserInfo>
        <DisplayName>Kanervo Ritva</DisplayName>
        <AccountId>36</AccountId>
        <AccountType/>
      </UserInfo>
      <UserInfo>
        <DisplayName>Mäklin Jaana</DisplayName>
        <AccountId>48</AccountId>
        <AccountType/>
      </UserInfo>
    </SharedWithUsers>
    <lcf76f155ced4ddcb4097134ff3c332f xmlns="bb6d859f-7529-4784-9e62-bbc119a138f2">
      <Terms xmlns="http://schemas.microsoft.com/office/infopath/2007/PartnerControls"/>
    </lcf76f155ced4ddcb4097134ff3c332f>
    <MassRunTimestamp xmlns="bb6d859f-7529-4784-9e62-bbc119a138f2" xsi:nil="true"/>
    <HB_MajorVersionNumber xmlns="bb6d859f-7529-4784-9e62-bbc119a138f2">1</HB_MajorVersionNumber>
    <MassEditTimestamp xmlns="bb6d859f-7529-4784-9e62-bbc119a138f2" xsi:nil="true"/>
    <URL xmlns="bb6d859f-7529-4784-9e62-bbc119a138f2">
      <Url xsi:nil="true"/>
      <Description xsi:nil="true"/>
    </URL>
    <HB_MetaData xmlns="bb6d859f-7529-4784-9e62-bbc119a138f2">22758</HB_MetaData>
    <HB_ReviewStatusID xmlns="bb6d859f-7529-4784-9e62-bbc119a138f2" xsi:nil="true"/>
    <b3cdd1ba41c647e2920555d9302ce4a9 xmlns="bb6d859f-7529-4784-9e62-bbc119a138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 ulkoisella verkkosivulla</TermName>
          <TermId xmlns="http://schemas.microsoft.com/office/infopath/2007/PartnerControls">e9166925-b574-4edf-8436-6361d014d391</TermId>
        </TermInfo>
      </Terms>
    </b3cdd1ba41c647e2920555d9302ce4a9>
    <HB_ReadReceipts xmlns="bb6d859f-7529-4784-9e62-bbc119a138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A422BC-61D4-47A9-AEB4-12CB01EDF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74dac-5171-47f4-8925-8bec5173786e"/>
    <ds:schemaRef ds:uri="bb6d859f-7529-4784-9e62-bbc119a138f2"/>
    <ds:schemaRef ds:uri="7075b817-c215-4363-a115-bd0ab826d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1CFE66-BFAD-4FD8-9D18-4AF4A853F65B}">
  <ds:schemaRefs>
    <ds:schemaRef ds:uri="http://purl.org/dc/terms/"/>
    <ds:schemaRef ds:uri="http://www.w3.org/XML/1998/namespace"/>
    <ds:schemaRef ds:uri="http://purl.org/dc/dcmitype/"/>
    <ds:schemaRef ds:uri="57774dac-5171-47f4-8925-8bec5173786e"/>
    <ds:schemaRef ds:uri="bb6d859f-7529-4784-9e62-bbc119a138f2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075b817-c215-4363-a115-bd0ab826d931"/>
  </ds:schemaRefs>
</ds:datastoreItem>
</file>

<file path=customXml/itemProps3.xml><?xml version="1.0" encoding="utf-8"?>
<ds:datastoreItem xmlns:ds="http://schemas.openxmlformats.org/officeDocument/2006/customXml" ds:itemID="{442E3BBB-A058-4002-9FD3-5FF36B0CD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1984</TotalTime>
  <Words>722</Words>
  <Application>Microsoft Office PowerPoint</Application>
  <PresentationFormat>Laajakuva</PresentationFormat>
  <Paragraphs>181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__Open_Sans_9c011f</vt:lpstr>
      <vt:lpstr>Arial</vt:lpstr>
      <vt:lpstr>Calibri</vt:lpstr>
      <vt:lpstr>Office-teema</vt:lpstr>
      <vt:lpstr>Poliklinikkapalveluiden omavalvonnan osavuosiraportti 2025</vt:lpstr>
      <vt:lpstr>Omavalvonnan osavuosiraportti 2025</vt:lpstr>
      <vt:lpstr>Palvelujen saatavuus ja jatkuvuus</vt:lpstr>
      <vt:lpstr>Asiakaspalautteet QPro</vt:lpstr>
      <vt:lpstr>Asiakaskokemus</vt:lpstr>
      <vt:lpstr>Happy or not-asiakaspalautekoosteet</vt:lpstr>
      <vt:lpstr>Asiakkaiden raportoima turvallisuustieto</vt:lpstr>
      <vt:lpstr>Henkilöstön raportoima turvallisuustieto </vt:lpstr>
      <vt:lpstr>Henkilöstö</vt:lpstr>
      <vt:lpstr>Henkilöstö</vt:lpstr>
      <vt:lpstr>Omavalvonnan toteutumisen seuranta ja arviointi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Palvelyksikkö Omavalvonnan osavuosiraportti pohja 3 kk jakso</dc:title>
  <dc:creator>Kainuun hyvinvointialue</dc:creator>
  <cp:lastModifiedBy>Häyrinen Jaana</cp:lastModifiedBy>
  <cp:revision>89</cp:revision>
  <cp:lastPrinted>2024-12-02T06:03:38Z</cp:lastPrinted>
  <dcterms:created xsi:type="dcterms:W3CDTF">2021-11-02T08:16:43Z</dcterms:created>
  <dcterms:modified xsi:type="dcterms:W3CDTF">2025-11-04T10:30:13Z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0x010100DB1082CD175B4113BAA831FD9ECCBD5700560857CDE9B9F54DBD99F3565CD00978</vt:lpwstr>
  </property>
  <property fmtid="{D5CDD505-2E9C-101B-9397-08002B2CF9AE}" pid="4" name="Order">
    <vt:r8>29800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Publish_To_ExtSite">
    <vt:lpwstr>4;#Ei julkaista ulkoisella verkkosivulla|e9166925-b574-4edf-8436-6361d014d391</vt:lpwstr>
  </property>
</Properties>
</file>