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7"/>
  </p:notesMasterIdLst>
  <p:sldIdLst>
    <p:sldId id="266" r:id="rId5"/>
    <p:sldId id="276" r:id="rId6"/>
    <p:sldId id="271" r:id="rId7"/>
    <p:sldId id="281" r:id="rId8"/>
    <p:sldId id="272" r:id="rId9"/>
    <p:sldId id="287" r:id="rId10"/>
    <p:sldId id="285" r:id="rId11"/>
    <p:sldId id="269" r:id="rId12"/>
    <p:sldId id="270" r:id="rId13"/>
    <p:sldId id="291" r:id="rId14"/>
    <p:sldId id="292" r:id="rId15"/>
    <p:sldId id="268" r:id="rId16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äsänen Merja" initials="NM" lastIdx="1" clrIdx="0">
    <p:extLst>
      <p:ext uri="{19B8F6BF-5375-455C-9EA6-DF929625EA0E}">
        <p15:presenceInfo xmlns:p15="http://schemas.microsoft.com/office/powerpoint/2012/main" userId="S-1-5-21-3233515526-3070676249-3238801300-40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1453"/>
    <a:srgbClr val="D6301E"/>
    <a:srgbClr val="45B664"/>
    <a:srgbClr val="EBF1E9"/>
    <a:srgbClr val="FFFFFF"/>
    <a:srgbClr val="F8FFE7"/>
    <a:srgbClr val="ECFFE5"/>
    <a:srgbClr val="EAF4E4"/>
    <a:srgbClr val="CCFFCC"/>
    <a:srgbClr val="00A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34" autoAdjust="0"/>
  </p:normalViewPr>
  <p:slideViewPr>
    <p:cSldViewPr snapToGrid="0">
      <p:cViewPr varScale="1">
        <p:scale>
          <a:sx n="83" d="100"/>
          <a:sy n="83" d="100"/>
        </p:scale>
        <p:origin x="4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AF51C-D08A-4F8B-8D68-5E986C3E6E2A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2747E-4FBA-4356-A170-93064E9530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21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747E-4FBA-4356-A170-93064E9530A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30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747E-4FBA-4356-A170-93064E9530A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966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2747E-4FBA-4356-A170-93064E9530A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992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12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085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3129" y="838427"/>
            <a:ext cx="7824322" cy="2852737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3129" y="4065030"/>
            <a:ext cx="782432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2233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8" y="1825625"/>
            <a:ext cx="366656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5944" y="1825625"/>
            <a:ext cx="4038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71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576" y="365127"/>
            <a:ext cx="8961812" cy="1325563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2821" y="1681163"/>
            <a:ext cx="360400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2823" y="2505075"/>
            <a:ext cx="360400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57247" y="1681163"/>
            <a:ext cx="37981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64823" y="2505075"/>
            <a:ext cx="3690565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02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319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030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8051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CB3D5-8FA8-4EFE-A963-7A914E9D2A59}" type="datetimeFigureOut">
              <a:rPr lang="fi-FI" smtClean="0"/>
              <a:t>27.1.2026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34C8DEF-DD0B-4351-9488-A8B40C7F67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33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01E51EC6-65A7-4AFD-B9BC-440CC785375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21" y="4845418"/>
            <a:ext cx="1905000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4202" y="320675"/>
            <a:ext cx="78204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4202" y="1760311"/>
            <a:ext cx="86912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34202" y="64136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CB3D5-8FA8-4EFE-A963-7A914E9D2A59}" type="datetimeFigureOut">
              <a:rPr lang="fi-FI" smtClean="0"/>
              <a:pPr/>
              <a:t>27.1.2026</a:t>
            </a:fld>
            <a:endParaRPr lang="fi-FI"/>
          </a:p>
        </p:txBody>
      </p:sp>
      <p:pic>
        <p:nvPicPr>
          <p:cNvPr id="7" name="Kuva 6" descr="Kuva, joka sisältää kohteen kevyt&#10;&#10;Kuvaus luotu automaattisesti">
            <a:extLst>
              <a:ext uri="{FF2B5EF4-FFF2-40B4-BE49-F238E27FC236}">
                <a16:creationId xmlns:a16="http://schemas.microsoft.com/office/drawing/2014/main" id="{0F142469-9CCE-4C7E-B880-AA2E2FEE6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0" t="11900" b="11900"/>
          <a:stretch/>
        </p:blipFill>
        <p:spPr>
          <a:xfrm>
            <a:off x="0" y="0"/>
            <a:ext cx="222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04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AC5AEDE3-3898-F7AB-01FA-5B4341829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320" y="4104958"/>
            <a:ext cx="9144000" cy="9852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Raportoitava ajanjakso</a:t>
            </a:r>
          </a:p>
          <a:p>
            <a:r>
              <a:rPr lang="fi-FI" dirty="0">
                <a:solidFill>
                  <a:schemeClr val="bg1"/>
                </a:solidFill>
              </a:rPr>
              <a:t>1.1.- 31.12.2025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35D97CBE-2850-4D3F-D939-F4090B069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320" y="2163920"/>
            <a:ext cx="10363200" cy="1178243"/>
          </a:xfrm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bg1"/>
                </a:solidFill>
              </a:rPr>
              <a:t>Osastohoito ESH omavalvonnan osavuosiraportti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Q4</a:t>
            </a:r>
            <a:br>
              <a:rPr lang="fi-FI" dirty="0">
                <a:solidFill>
                  <a:schemeClr val="bg1"/>
                </a:solidFill>
              </a:rPr>
            </a:b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671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ACF7F-2A69-4131-A79C-4DDC89B2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485" y="249113"/>
            <a:ext cx="8485121" cy="593725"/>
          </a:xfrm>
        </p:spPr>
        <p:txBody>
          <a:bodyPr>
            <a:normAutofit fontScale="90000"/>
          </a:bodyPr>
          <a:lstStyle/>
          <a:p>
            <a:r>
              <a:rPr lang="fi-FI" b="1"/>
              <a:t>Henkilöstö 2)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E0609A3-706F-43AB-A75F-69F106DBD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062695"/>
              </p:ext>
            </p:extLst>
          </p:nvPr>
        </p:nvGraphicFramePr>
        <p:xfrm>
          <a:off x="671332" y="1009816"/>
          <a:ext cx="10934277" cy="6328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371">
                  <a:extLst>
                    <a:ext uri="{9D8B030D-6E8A-4147-A177-3AD203B41FA5}">
                      <a16:colId xmlns:a16="http://schemas.microsoft.com/office/drawing/2014/main" val="3426697825"/>
                    </a:ext>
                  </a:extLst>
                </a:gridCol>
                <a:gridCol w="3321662">
                  <a:extLst>
                    <a:ext uri="{9D8B030D-6E8A-4147-A177-3AD203B41FA5}">
                      <a16:colId xmlns:a16="http://schemas.microsoft.com/office/drawing/2014/main" val="89208379"/>
                    </a:ext>
                  </a:extLst>
                </a:gridCol>
                <a:gridCol w="4496244">
                  <a:extLst>
                    <a:ext uri="{9D8B030D-6E8A-4147-A177-3AD203B41FA5}">
                      <a16:colId xmlns:a16="http://schemas.microsoft.com/office/drawing/2014/main" val="1378372563"/>
                    </a:ext>
                  </a:extLst>
                </a:gridCol>
              </a:tblGrid>
              <a:tr h="24031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QWL-indeksi ja 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cs typeface="Arial"/>
                        </a:rPr>
                        <a:t>vastaus %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400" dirty="0" err="1">
                          <a:solidFill>
                            <a:schemeClr val="tx1"/>
                          </a:solidFill>
                          <a:cs typeface="Arial"/>
                        </a:rPr>
                        <a:t>Os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cs typeface="Arial"/>
                        </a:rPr>
                        <a:t> B 67.7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400" dirty="0" err="1">
                          <a:solidFill>
                            <a:schemeClr val="tx1"/>
                          </a:solidFill>
                          <a:cs typeface="Arial"/>
                        </a:rPr>
                        <a:t>Os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cs typeface="Arial"/>
                        </a:rPr>
                        <a:t> A  53,4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>
                          <a:solidFill>
                            <a:schemeClr val="tx1"/>
                          </a:solidFill>
                          <a:cs typeface="Arial"/>
                        </a:rPr>
                        <a:t>Suositteluindeksi (1-10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>
                          <a:solidFill>
                            <a:schemeClr val="tx1"/>
                          </a:solidFill>
                          <a:cs typeface="Arial"/>
                        </a:rPr>
                        <a:t>Oa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cs typeface="Arial"/>
                        </a:rPr>
                        <a:t> B 8,45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>
                          <a:solidFill>
                            <a:schemeClr val="tx1"/>
                          </a:solidFill>
                          <a:cs typeface="Arial"/>
                        </a:rPr>
                        <a:t>Os</a:t>
                      </a:r>
                      <a:r>
                        <a:rPr lang="fi-FI" sz="1400">
                          <a:solidFill>
                            <a:schemeClr val="tx1"/>
                          </a:solidFill>
                          <a:cs typeface="Arial"/>
                        </a:rPr>
                        <a:t> A  7,77</a:t>
                      </a:r>
                      <a:endParaRPr lang="fi-FI" sz="1400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600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err="1">
                          <a:solidFill>
                            <a:schemeClr val="tx1"/>
                          </a:solidFill>
                          <a:cs typeface="Arial"/>
                        </a:rPr>
                        <a:t>Rafaela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cs typeface="Arial"/>
                        </a:rPr>
                        <a:t> hoitoisuusmittarin avulla seurataan henkilöstö mitoitusta suhteessa hoitoisuuteen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cs typeface="Arial"/>
                        </a:rPr>
                        <a:t>Osasto A – pääsääntöisesti optimissa, heinäkuussa yli optimin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cs typeface="Arial"/>
                        </a:rPr>
                        <a:t>Osasto B – pääsääntöisesti optimissa, heinäkuussa yli optimin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NPS (suositeltavuusindeksi)</a:t>
                      </a:r>
                    </a:p>
                    <a:p>
                      <a:pPr lvl="0">
                        <a:buNone/>
                      </a:pP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Asteikko 1-10, suositteluindeksi välillä -100-100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Työhyvinvointia ja osaamisen kehittämistä edistävät toimenpiteet: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i-FI" sz="1600" b="1" i="1" dirty="0" err="1">
                          <a:solidFill>
                            <a:schemeClr val="tx1"/>
                          </a:solidFill>
                        </a:rPr>
                        <a:t>Tyhypäivät</a:t>
                      </a: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  4 h keväällä ja  4 h syksyllä  kaikille  järjestetty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Opiskelijaohjausrahaa käytetty ruokailuihin yhdessä ja eri aktiviteetteihin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Osaamisen kehittämisen suunnitelma tehty ja suunniteltuja koulutuksia pidetty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verkkokursseja tarpeenmukaisista aiheista  velvoitettu suorittamaan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Laitepassien suorituksia tehty ja ne jatkuvat vielä v 2026 aikana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12888"/>
                  </a:ext>
                </a:extLst>
              </a:tr>
              <a:tr h="2975799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Onnistumiset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PosiPro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-ilmoitusten määrä (yhteensä </a:t>
                      </a:r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os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A ja B)</a:t>
                      </a:r>
                      <a:endParaRPr lang="fi-FI" sz="1600" b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- 44 onnistumisilmoitusta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Täydennyskoulutuspäivät (pv/</a:t>
                      </a:r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tt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i-FI" sz="1600" b="1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Osasto B 2,68 </a:t>
                      </a:r>
                      <a:r>
                        <a:rPr lang="fi-FI" sz="1600" b="1" i="1" dirty="0" err="1">
                          <a:solidFill>
                            <a:schemeClr val="tx1"/>
                          </a:solidFill>
                        </a:rPr>
                        <a:t>Työpv</a:t>
                      </a: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i-FI" sz="1600" b="1" i="1" dirty="0" err="1">
                          <a:solidFill>
                            <a:schemeClr val="tx1"/>
                          </a:solidFill>
                        </a:rPr>
                        <a:t>tt</a:t>
                      </a:r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Osasto A 2,28 </a:t>
                      </a:r>
                      <a:r>
                        <a:rPr lang="fi-FI" sz="1600" b="1" i="1" dirty="0" err="1">
                          <a:solidFill>
                            <a:schemeClr val="tx1"/>
                          </a:solidFill>
                        </a:rPr>
                        <a:t>työpv</a:t>
                      </a:r>
                      <a:r>
                        <a:rPr lang="fi-FI" sz="1600" b="1" i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i-FI" sz="1600" b="1" i="1" dirty="0" err="1">
                          <a:solidFill>
                            <a:schemeClr val="tx1"/>
                          </a:solidFill>
                        </a:rPr>
                        <a:t>tt</a:t>
                      </a:r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0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820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FF4247-8D2F-4D7B-B01C-BF18B7A0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94" y="353627"/>
            <a:ext cx="10373128" cy="1325563"/>
          </a:xfrm>
        </p:spPr>
        <p:txBody>
          <a:bodyPr>
            <a:normAutofit/>
          </a:bodyPr>
          <a:lstStyle/>
          <a:p>
            <a:r>
              <a:rPr lang="fi-FI" b="1"/>
              <a:t>Omavalvonnan toteutumisen seuranta ja arviointi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C6B598-36F8-4F68-A024-C558EE9CC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60311"/>
            <a:ext cx="9711084" cy="4351338"/>
          </a:xfrm>
          <a:ln>
            <a:solidFill>
              <a:srgbClr val="00A65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b="1" dirty="0"/>
              <a:t>Omavalvontasuunnitelmassa kuvatun toiminnan toteutumisen havainnot ja toteutetut kehittämistoimenpiteet:</a:t>
            </a:r>
          </a:p>
          <a:p>
            <a:pPr marL="0" indent="0">
              <a:buNone/>
            </a:pPr>
            <a:r>
              <a:rPr lang="fi-FI" sz="1200" dirty="0"/>
              <a:t>Käsihygieniahavainnot pidetty suunnitellusti ja palautteet käsitelty </a:t>
            </a:r>
          </a:p>
          <a:p>
            <a:pPr marL="0" indent="0">
              <a:buNone/>
            </a:pPr>
            <a:r>
              <a:rPr lang="fi-FI" sz="1200" dirty="0"/>
              <a:t>Turvallisuuskävelyjä / poistumisturvallisuusharjoituksia  pidetty </a:t>
            </a:r>
          </a:p>
          <a:p>
            <a:pPr marL="0" indent="0">
              <a:buNone/>
            </a:pPr>
            <a:r>
              <a:rPr lang="fi-FI" sz="1200" dirty="0"/>
              <a:t>Lääkeluvat kunnossa tehtävän mukaisesti </a:t>
            </a:r>
          </a:p>
          <a:p>
            <a:pPr marL="0" indent="0">
              <a:buNone/>
            </a:pPr>
            <a:r>
              <a:rPr lang="fi-FI" sz="1200" dirty="0"/>
              <a:t>Laitepasseja tehty</a:t>
            </a:r>
          </a:p>
          <a:p>
            <a:pPr marL="0" indent="0">
              <a:buNone/>
            </a:pPr>
            <a:r>
              <a:rPr lang="fi-FI" sz="1200" dirty="0"/>
              <a:t>Alkusammutuskoulutuksia pidetty </a:t>
            </a:r>
          </a:p>
          <a:p>
            <a:pPr marL="0" indent="0">
              <a:buNone/>
            </a:pPr>
            <a:r>
              <a:rPr lang="fi-FI" sz="1200" dirty="0"/>
              <a:t>Elvytyskoulutukset toteutettu</a:t>
            </a:r>
          </a:p>
          <a:p>
            <a:pPr marL="0" indent="0">
              <a:buNone/>
            </a:pPr>
            <a:r>
              <a:rPr lang="fi-FI" sz="1200" dirty="0"/>
              <a:t>Lääkehoitoon liittyvät </a:t>
            </a:r>
            <a:r>
              <a:rPr lang="fi-FI" sz="1200" dirty="0" err="1"/>
              <a:t>HaiPro</a:t>
            </a:r>
            <a:r>
              <a:rPr lang="fi-FI" sz="1200" dirty="0"/>
              <a:t> ilmoituksia katsotaan jatkossa yhdessä osastojen osastofarmaseuttien, lääkevastaavien ja esihenkilöiden kanssa.  </a:t>
            </a:r>
          </a:p>
          <a:p>
            <a:pPr>
              <a:buFontTx/>
              <a:buChar char="-"/>
            </a:pPr>
            <a:r>
              <a:rPr lang="fi-FI" sz="1200" dirty="0"/>
              <a:t>Opaali </a:t>
            </a:r>
            <a:r>
              <a:rPr lang="fi-FI" sz="1200" dirty="0" err="1"/>
              <a:t>virtuaali</a:t>
            </a:r>
            <a:r>
              <a:rPr lang="fi-FI" sz="1200" dirty="0"/>
              <a:t> lääkekaappi otettu käyttöön molemmilla osastoilla. </a:t>
            </a:r>
          </a:p>
          <a:p>
            <a:pPr>
              <a:buFontTx/>
              <a:buChar char="-"/>
            </a:pPr>
            <a:r>
              <a:rPr lang="fi-FI" sz="1200" dirty="0"/>
              <a:t>Erilaisista syistä johtuen vierihoitoa tarvitsevia potilaita on osastolla usein. Pääasiallisesti muistisairauksista johtuen, mutta myös muusta syystä omahoitajaa tarvitsevia. </a:t>
            </a:r>
            <a:r>
              <a:rPr lang="fi-FI" sz="1400" b="1" dirty="0"/>
              <a:t>Yhteensä </a:t>
            </a:r>
            <a:r>
              <a:rPr lang="fi-FI" sz="1400" b="1" dirty="0" err="1"/>
              <a:t>hoitorinkityövuoroja</a:t>
            </a:r>
            <a:r>
              <a:rPr lang="fi-FI" sz="1400" b="1" dirty="0"/>
              <a:t> osastolla B 259 työvuoroa ja osastolla A 247 </a:t>
            </a:r>
            <a:r>
              <a:rPr lang="fi-FI" sz="1400" b="1" dirty="0" err="1"/>
              <a:t>hoitorinkityövuoroa</a:t>
            </a:r>
            <a:endParaRPr lang="fi-FI" sz="1400" b="1" dirty="0"/>
          </a:p>
          <a:p>
            <a:pPr>
              <a:buFontTx/>
              <a:buChar char="-"/>
            </a:pPr>
            <a:endParaRPr lang="fi-FI" sz="16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680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960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7098D6-701D-40F6-8E1F-5D643C11D8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602" y="350005"/>
            <a:ext cx="10363200" cy="1372262"/>
          </a:xfrm>
        </p:spPr>
        <p:txBody>
          <a:bodyPr/>
          <a:lstStyle/>
          <a:p>
            <a:r>
              <a:rPr lang="fi-FI" b="1"/>
              <a:t>Omavalvonnan osavuosiraportti 3 kk jakso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3C6F595-2D30-41A7-ABCE-BDC55EA760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526" y="1941914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/>
              <a:t>Palveluyksikkö:</a:t>
            </a:r>
          </a:p>
          <a:p>
            <a:r>
              <a:rPr lang="fi-FI" dirty="0"/>
              <a:t>________ESH osastohoito osastot A ja B_______________ </a:t>
            </a:r>
          </a:p>
          <a:p>
            <a:r>
              <a:rPr lang="fi-FI" dirty="0"/>
              <a:t>Raportoitava ajanjakso:</a:t>
            </a:r>
            <a:endParaRPr lang="fi-FI" dirty="0">
              <a:cs typeface="Arial"/>
            </a:endParaRPr>
          </a:p>
          <a:p>
            <a:r>
              <a:rPr lang="fi-FI" dirty="0"/>
              <a:t>_______1.1.2025- 31.12.2025____________</a:t>
            </a:r>
          </a:p>
          <a:p>
            <a:endParaRPr lang="fi-FI" dirty="0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5C6AD2FD-D53F-4D27-A802-FCCB56996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70844"/>
              </p:ext>
            </p:extLst>
          </p:nvPr>
        </p:nvGraphicFramePr>
        <p:xfrm>
          <a:off x="411892" y="4519750"/>
          <a:ext cx="9341708" cy="1988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1708">
                  <a:extLst>
                    <a:ext uri="{9D8B030D-6E8A-4147-A177-3AD203B41FA5}">
                      <a16:colId xmlns:a16="http://schemas.microsoft.com/office/drawing/2014/main" val="1999172454"/>
                    </a:ext>
                  </a:extLst>
                </a:gridCol>
              </a:tblGrid>
              <a:tr h="1988245">
                <a:tc>
                  <a:txBody>
                    <a:bodyPr/>
                    <a:lstStyle/>
                    <a:p>
                      <a:r>
                        <a:rPr lang="fi-FI" sz="1300" b="1">
                          <a:solidFill>
                            <a:schemeClr val="tx1"/>
                          </a:solidFill>
                        </a:rPr>
                        <a:t>Lyhenteet:</a:t>
                      </a:r>
                    </a:p>
                    <a:p>
                      <a:endParaRPr lang="fi-FI" sz="13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NPS (Net Promoter Score); Suositteluindeksi (asiakkaat ja henkilöstö)</a:t>
                      </a: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NSS: (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Safety Score)</a:t>
                      </a:r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 Henkilöstön turvallisuusindeksi (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henkilöstön kokemus organisaation turvallisuudesta)</a:t>
                      </a: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Haipro: Haitta- ja vaaratapatumien ilmoitusjärjestelmä</a:t>
                      </a: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Spro: E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päkohdan tai epäkohdan uhan ilmoitusjärjestelmä sosiaalihuollon toteuttamisessa</a:t>
                      </a: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PosiPro: O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nnistumisten ilmoittamiseen tarkoitettu osio</a:t>
                      </a:r>
                      <a:endParaRPr lang="fi-FI" sz="1400" b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>
                          <a:solidFill>
                            <a:schemeClr val="tx1"/>
                          </a:solidFill>
                        </a:rPr>
                        <a:t>QWL: </a:t>
                      </a:r>
                      <a:r>
                        <a:rPr lang="fi-FI" sz="14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QWL-kysely on henkilöstökysely, joka tuottaa viidentoista kohdennetun ja validoidun kysymysten avulla työelämän laadun indeksin, eli QWL-indeksin.  </a:t>
                      </a:r>
                      <a:endParaRPr lang="fi-FI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59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5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6418D7-C862-4FE0-8E0C-391FDFC96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204187"/>
            <a:ext cx="9135702" cy="914400"/>
          </a:xfrm>
        </p:spPr>
        <p:txBody>
          <a:bodyPr>
            <a:normAutofit/>
          </a:bodyPr>
          <a:lstStyle/>
          <a:p>
            <a:r>
              <a:rPr lang="fi-FI" sz="3200" b="1"/>
              <a:t>Palvelujen saatavuus ja jatkuvuus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062CD00-10B8-4C96-A876-2A9968162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728425"/>
              </p:ext>
            </p:extLst>
          </p:nvPr>
        </p:nvGraphicFramePr>
        <p:xfrm>
          <a:off x="405114" y="1224986"/>
          <a:ext cx="11564021" cy="5334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7509">
                  <a:extLst>
                    <a:ext uri="{9D8B030D-6E8A-4147-A177-3AD203B41FA5}">
                      <a16:colId xmlns:a16="http://schemas.microsoft.com/office/drawing/2014/main" val="2209970846"/>
                    </a:ext>
                  </a:extLst>
                </a:gridCol>
                <a:gridCol w="3893256">
                  <a:extLst>
                    <a:ext uri="{9D8B030D-6E8A-4147-A177-3AD203B41FA5}">
                      <a16:colId xmlns:a16="http://schemas.microsoft.com/office/drawing/2014/main" val="94152254"/>
                    </a:ext>
                  </a:extLst>
                </a:gridCol>
                <a:gridCol w="3893256">
                  <a:extLst>
                    <a:ext uri="{9D8B030D-6E8A-4147-A177-3AD203B41FA5}">
                      <a16:colId xmlns:a16="http://schemas.microsoft.com/office/drawing/2014/main" val="1323570505"/>
                    </a:ext>
                  </a:extLst>
                </a:gridCol>
              </a:tblGrid>
              <a:tr h="5334839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Hoitoon/palveluun pääsy, jonot/ odotusaika vs. tavoiteaika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Lakisääteinen hoitoon/palveluun pääsy/palvelutarpeen arviointi</a:t>
                      </a:r>
                    </a:p>
                    <a:p>
                      <a:r>
                        <a:rPr lang="fi-FI" sz="1600" b="0" i="0" dirty="0">
                          <a:solidFill>
                            <a:schemeClr val="tx1"/>
                          </a:solidFill>
                        </a:rPr>
                        <a:t>Potilaat ohjautuvat osastohoitoon päivystyksen kautta tai </a:t>
                      </a:r>
                      <a:r>
                        <a:rPr lang="fi-FI" sz="1600" b="0" i="0" dirty="0" err="1">
                          <a:solidFill>
                            <a:schemeClr val="tx1"/>
                          </a:solidFill>
                        </a:rPr>
                        <a:t>elektiivisinä</a:t>
                      </a:r>
                      <a:r>
                        <a:rPr lang="fi-FI" sz="1600" b="0" i="0" dirty="0">
                          <a:solidFill>
                            <a:schemeClr val="tx1"/>
                          </a:solidFill>
                        </a:rPr>
                        <a:t> potilaina. </a:t>
                      </a:r>
                    </a:p>
                    <a:p>
                      <a:endParaRPr lang="fi-FI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Toiminnan keskeiset tunnusluvut/suoritteet</a:t>
                      </a:r>
                    </a:p>
                    <a:p>
                      <a:endParaRPr lang="fi-FI" sz="140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Keskeiset tunnusluvut</a:t>
                      </a:r>
                    </a:p>
                    <a:p>
                      <a:pPr algn="l"/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Osasto A: </a:t>
                      </a:r>
                      <a:r>
                        <a:rPr lang="fi-FI" sz="16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Osastojaksot</a:t>
                      </a:r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lkm 2252. </a:t>
                      </a:r>
                      <a:r>
                        <a:rPr lang="fi-FI" sz="16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Hoitojaksot</a:t>
                      </a:r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2159. Bruttohoitopäivät 11514. </a:t>
                      </a:r>
                      <a:r>
                        <a:rPr lang="fi-FI" sz="16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Keskim</a:t>
                      </a:r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i-FI" sz="16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hoitojakson</a:t>
                      </a:r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pituus nettopäivät 4,42 ja bruttopäivät 5,33</a:t>
                      </a:r>
                    </a:p>
                    <a:p>
                      <a:pPr algn="l"/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Osasto B: </a:t>
                      </a:r>
                      <a:r>
                        <a:rPr lang="fi-FI" sz="16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Osastojaksot</a:t>
                      </a:r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lkm 3100.Hoitojaksot 2943. Bruttohoitopäivät 12411. </a:t>
                      </a:r>
                      <a:r>
                        <a:rPr lang="fi-FI" sz="16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Keskim</a:t>
                      </a:r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fi-FI" sz="1600" b="0" i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hoitojakson</a:t>
                      </a:r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pituus nettopäivät 3,27, bruttohoitopäivät 4,22</a:t>
                      </a:r>
                    </a:p>
                    <a:p>
                      <a:pPr algn="l"/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Osasto A Bruttokuormitus 80 %</a:t>
                      </a:r>
                    </a:p>
                    <a:p>
                      <a:pPr algn="l"/>
                      <a:r>
                        <a:rPr lang="fi-FI" sz="16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Osasto B Bruttokuormitus 88%</a:t>
                      </a:r>
                    </a:p>
                    <a:p>
                      <a:endParaRPr lang="fi-FI" sz="14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1" i="0" dirty="0">
                          <a:solidFill>
                            <a:schemeClr val="tx1"/>
                          </a:solidFill>
                        </a:rPr>
                        <a:t>Jatkuvuus</a:t>
                      </a:r>
                    </a:p>
                    <a:p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Hoidon/palvelun jatkuvuuteen liittyvät havainnot </a:t>
                      </a:r>
                    </a:p>
                    <a:p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UOMA –järjestelmän avulla siirtoviiveaikoja jatkohoitoon on saatu lyhennettyä. Raportointi onnistuu hyvin </a:t>
                      </a:r>
                      <a:r>
                        <a:rPr lang="fi-FI" sz="1400" b="0" i="0" dirty="0" err="1">
                          <a:solidFill>
                            <a:schemeClr val="tx1"/>
                          </a:solidFill>
                        </a:rPr>
                        <a:t>ko</a:t>
                      </a: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 järjestelmän avulla, mikä osaltaan on sujuvoittanut toimintaa ja vähentänyt puhelintyöaikaa siirtoihin liittyen </a:t>
                      </a:r>
                    </a:p>
                    <a:p>
                      <a:endParaRPr lang="fi-FI" sz="1400" b="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</a:rPr>
                        <a:t>Korjaavat toimenpiteet</a:t>
                      </a:r>
                    </a:p>
                    <a:p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UOMA –järjestelmän avulla siirtoviiveaikoja jatkohoitoon on saatu lyhennettyä. </a:t>
                      </a:r>
                    </a:p>
                    <a:p>
                      <a:endParaRPr lang="fi-FI" sz="1400" b="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Kotisairaala tukee potilaan jatkohoitoa kotona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Kotisairaalan käyttö osastopotilailla on lisääntynyt.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Osastolla tärkeää tunnistaa ne potilaat ja hoidot, joita pystytään toteuttamaan kotisairaalan turvin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Henkilöstön koulutus </a:t>
                      </a:r>
                      <a:endParaRPr lang="fi-FI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486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200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772DDE-A2CF-6EE1-D8FC-CE1545ED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320676"/>
            <a:ext cx="7820426" cy="593724"/>
          </a:xfrm>
        </p:spPr>
        <p:txBody>
          <a:bodyPr>
            <a:normAutofit/>
          </a:bodyPr>
          <a:lstStyle/>
          <a:p>
            <a:r>
              <a:rPr lang="fi-FI" sz="1800" b="1" dirty="0"/>
              <a:t>Asiakaskokemus 1)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507338-2F29-4B55-FDFF-0A0B83086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914400"/>
            <a:ext cx="9424837" cy="5252909"/>
          </a:xfrm>
        </p:spPr>
        <p:txBody>
          <a:bodyPr>
            <a:normAutofit/>
          </a:bodyPr>
          <a:lstStyle/>
          <a:p>
            <a:r>
              <a:rPr lang="fi-FI" sz="1400" b="1" dirty="0" err="1"/>
              <a:t>Qpro</a:t>
            </a:r>
            <a:r>
              <a:rPr lang="fi-FI" sz="1400" b="1" dirty="0"/>
              <a:t>-järjestelmä kaaviokuva väittämistä raportoitavalta ajanjaksolta ja vertailu edellisen vuoden vastaavaan ajanjaksoon</a:t>
            </a:r>
          </a:p>
          <a:p>
            <a:r>
              <a:rPr lang="fi-FI" sz="1400" b="1" dirty="0"/>
              <a:t>Palautteiden määrä 2025 kpl 166. Palautteiden määrä 2024 kpl 131 </a:t>
            </a:r>
          </a:p>
          <a:p>
            <a:endParaRPr lang="fi-FI" sz="1800" b="1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C191DA2-19F6-40D7-B892-09B20E90F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1725929"/>
            <a:ext cx="9660213" cy="503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27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0D4D18-08C1-47C8-867D-10A4E4AE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320676"/>
            <a:ext cx="7820426" cy="789034"/>
          </a:xfrm>
        </p:spPr>
        <p:txBody>
          <a:bodyPr>
            <a:normAutofit/>
          </a:bodyPr>
          <a:lstStyle/>
          <a:p>
            <a:r>
              <a:rPr lang="fi-FI" sz="3200" b="1"/>
              <a:t>Asiakaskokemus 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B63ABE2-D2DD-41B7-9FBF-FD42BE18C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42" y="1272631"/>
            <a:ext cx="10550562" cy="5265738"/>
          </a:xfrm>
        </p:spPr>
        <p:txBody>
          <a:bodyPr/>
          <a:lstStyle/>
          <a:p>
            <a:endParaRPr lang="fi-FI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29E8FEC8-34EE-4B33-B143-761123A84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032129"/>
              </p:ext>
            </p:extLst>
          </p:nvPr>
        </p:nvGraphicFramePr>
        <p:xfrm>
          <a:off x="794197" y="1272631"/>
          <a:ext cx="10550562" cy="5420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5143">
                  <a:extLst>
                    <a:ext uri="{9D8B030D-6E8A-4147-A177-3AD203B41FA5}">
                      <a16:colId xmlns:a16="http://schemas.microsoft.com/office/drawing/2014/main" val="2030147946"/>
                    </a:ext>
                  </a:extLst>
                </a:gridCol>
                <a:gridCol w="5795419">
                  <a:extLst>
                    <a:ext uri="{9D8B030D-6E8A-4147-A177-3AD203B41FA5}">
                      <a16:colId xmlns:a16="http://schemas.microsoft.com/office/drawing/2014/main" val="3545996338"/>
                    </a:ext>
                  </a:extLst>
                </a:gridCol>
              </a:tblGrid>
              <a:tr h="2159444">
                <a:tc>
                  <a:txBody>
                    <a:bodyPr/>
                    <a:lstStyle/>
                    <a:p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Asiakkaiden suositteluhalukkuus, NPS </a:t>
                      </a:r>
                    </a:p>
                    <a:p>
                      <a:pPr lvl="0">
                        <a:buNone/>
                      </a:pPr>
                      <a:r>
                        <a:rPr lang="fi-FI" sz="1200" b="0" i="1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Kuinka todennäköisesti suosittelisit saamaasi palvelua läheisellesi?</a:t>
                      </a:r>
                      <a:endParaRPr lang="en-US" sz="1200" b="1" i="1" u="none" strike="noStrike" noProof="0" dirty="0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fi-FI" sz="1200" b="0" i="1" u="none" strike="noStrike" noProof="0" dirty="0">
                          <a:solidFill>
                            <a:srgbClr val="000000"/>
                          </a:solidFill>
                          <a:latin typeface="Arial"/>
                        </a:rPr>
                        <a:t>asteikko 1-10, suositteluindeksi välillä –100-100</a:t>
                      </a:r>
                      <a:endParaRPr lang="fi-FI" sz="1200" i="1" dirty="0"/>
                    </a:p>
                    <a:p>
                      <a:r>
                        <a:rPr lang="fi-FI" sz="1600" i="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NPS 82</a:t>
                      </a:r>
                    </a:p>
                    <a:p>
                      <a:endParaRPr lang="fi-FI" sz="1600" i="0" dirty="0"/>
                    </a:p>
                    <a:p>
                      <a:r>
                        <a:rPr lang="fi-FI" sz="1600" i="0" dirty="0"/>
                        <a:t>Esim. 5</a:t>
                      </a:r>
                    </a:p>
                    <a:p>
                      <a:endParaRPr lang="fi-FI" sz="1600" i="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Positiiviset havainnot: </a:t>
                      </a:r>
                    </a:p>
                    <a:p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Ystävällinen, ammattitaitoinen henkilökunta</a:t>
                      </a:r>
                    </a:p>
                    <a:p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Turvallinen olo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929772"/>
                  </a:ext>
                </a:extLst>
              </a:tr>
              <a:tr h="3106294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Palautteiden perusteella toteutetut kehittämistoimenpiteet:</a:t>
                      </a:r>
                    </a:p>
                    <a:p>
                      <a:r>
                        <a:rPr lang="fi-FI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Lääkkeiden sivuvaikutuksista kertominen potilaalle, kun aloitetaan uusi lääke</a:t>
                      </a:r>
                    </a:p>
                    <a:p>
                      <a:endParaRPr lang="fi-FI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Tulostetaan potilaalle mukaan lääkeohje (potilasversio) uudesta aloitetusta lääkkeestä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  <a:p>
                      <a:endParaRPr lang="fi-FI" sz="16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Kehitettävää: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Ruoan laadussa olisi parannettavaa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30795"/>
                  </a:ext>
                </a:extLst>
              </a:tr>
            </a:tbl>
          </a:graphicData>
        </a:graphic>
      </p:graphicFrame>
      <p:pic>
        <p:nvPicPr>
          <p:cNvPr id="5" name="Kuva 4" descr="Peukalo pystyssä">
            <a:extLst>
              <a:ext uri="{FF2B5EF4-FFF2-40B4-BE49-F238E27FC236}">
                <a16:creationId xmlns:a16="http://schemas.microsoft.com/office/drawing/2014/main" id="{CFE67824-0D67-9A28-3A50-FE1AED5C9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0662" y="1516672"/>
            <a:ext cx="850676" cy="789034"/>
          </a:xfrm>
          <a:prstGeom prst="rect">
            <a:avLst/>
          </a:prstGeom>
        </p:spPr>
      </p:pic>
      <p:pic>
        <p:nvPicPr>
          <p:cNvPr id="6" name="Kuva 5" descr="Peukalo pystyssä">
            <a:extLst>
              <a:ext uri="{FF2B5EF4-FFF2-40B4-BE49-F238E27FC236}">
                <a16:creationId xmlns:a16="http://schemas.microsoft.com/office/drawing/2014/main" id="{AF0C7FF9-5F56-72DC-47E5-1DF3205F3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5743852" y="3777428"/>
            <a:ext cx="777486" cy="77748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55251124-5037-46A6-9BE5-99224AC7D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41" y="2305706"/>
            <a:ext cx="4673450" cy="94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8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5D001D-88E1-481B-82A3-6C47075C3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202" y="240665"/>
            <a:ext cx="7820426" cy="227965"/>
          </a:xfrm>
        </p:spPr>
        <p:txBody>
          <a:bodyPr>
            <a:noAutofit/>
          </a:bodyPr>
          <a:lstStyle/>
          <a:p>
            <a:r>
              <a:rPr lang="fi-FI" sz="1800" dirty="0"/>
              <a:t>Hoitotyön asiakaspalaute (HUS)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069FCFC-1302-48DF-899B-FCE0E4F5C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756" y="468631"/>
            <a:ext cx="10872144" cy="63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7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3001FB-854E-7D9B-80A2-39C73816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39" y="243280"/>
            <a:ext cx="9241817" cy="1325563"/>
          </a:xfrm>
        </p:spPr>
        <p:txBody>
          <a:bodyPr>
            <a:normAutofit/>
          </a:bodyPr>
          <a:lstStyle/>
          <a:p>
            <a:r>
              <a:rPr lang="fi-FI" sz="3200" b="1"/>
              <a:t>Asiakkaiden raportoima turvallisuustieto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E8DA43-0DEB-4FEB-C6AF-86B5300F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85" y="1349905"/>
            <a:ext cx="10863384" cy="4429685"/>
          </a:xfrm>
        </p:spPr>
        <p:txBody>
          <a:bodyPr/>
          <a:lstStyle/>
          <a:p>
            <a:endParaRPr lang="fi-FI"/>
          </a:p>
        </p:txBody>
      </p:sp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ACFD521C-12D5-438E-B01E-4C80EB1409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837993"/>
              </p:ext>
            </p:extLst>
          </p:nvPr>
        </p:nvGraphicFramePr>
        <p:xfrm>
          <a:off x="96253" y="1343023"/>
          <a:ext cx="11928107" cy="483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7273">
                  <a:extLst>
                    <a:ext uri="{9D8B030D-6E8A-4147-A177-3AD203B41FA5}">
                      <a16:colId xmlns:a16="http://schemas.microsoft.com/office/drawing/2014/main" val="3856587348"/>
                    </a:ext>
                  </a:extLst>
                </a:gridCol>
                <a:gridCol w="4730834">
                  <a:extLst>
                    <a:ext uri="{9D8B030D-6E8A-4147-A177-3AD203B41FA5}">
                      <a16:colId xmlns:a16="http://schemas.microsoft.com/office/drawing/2014/main" val="467338485"/>
                    </a:ext>
                  </a:extLst>
                </a:gridCol>
              </a:tblGrid>
              <a:tr h="1517289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Asiakkaiden tekemät vaaratapahtumailmoitukset (</a:t>
                      </a:r>
                      <a:r>
                        <a:rPr lang="fi-FI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dirty="0">
                          <a:solidFill>
                            <a:schemeClr val="tx1"/>
                          </a:solidFill>
                        </a:rPr>
                        <a:t>) % osuus, kaikista ilmoituksista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Asiakkaiden tekemiä ilmoituksia </a:t>
                      </a:r>
                      <a:r>
                        <a:rPr lang="fi-FI" b="0" dirty="0" err="1">
                          <a:solidFill>
                            <a:schemeClr val="tx1"/>
                          </a:solidFill>
                        </a:rPr>
                        <a:t>ko</a:t>
                      </a:r>
                      <a:r>
                        <a:rPr lang="fi-FI" b="0" dirty="0">
                          <a:solidFill>
                            <a:schemeClr val="tx1"/>
                          </a:solidFill>
                        </a:rPr>
                        <a:t> jaksolla ei ole ollut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Palautteiden perusteella toteutetut kehittämistoimenpiteet: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Jatkohoitoon liittyen tehty kotiutuksen tueksi kansio, jossa selvitetty erilaisten  hoitokotien ja asumispalvelujen kohdalta </a:t>
                      </a:r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esim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onko yksikössä  yövalvontaa yms.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Lääkehoidon ohjaukseen kiinnitetään huomiota </a:t>
                      </a:r>
                      <a:r>
                        <a:rPr lang="fi-FI" sz="1600" b="1" dirty="0" err="1">
                          <a:solidFill>
                            <a:schemeClr val="tx1"/>
                          </a:solidFill>
                        </a:rPr>
                        <a:t>osastojakson</a:t>
                      </a:r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 aikana sekä kotiutuessa</a:t>
                      </a:r>
                    </a:p>
                    <a:p>
                      <a:endParaRPr lang="fi-FI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425623"/>
                  </a:ext>
                </a:extLst>
              </a:tr>
              <a:tr h="1126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</a:rPr>
                        <a:t>Yhteydenotot potilas- ja sosiaaliasiavastaavaan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400" b="1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Osasto B 127 kpl</a:t>
                      </a:r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400" b="1" dirty="0">
                          <a:solidFill>
                            <a:schemeClr val="tx1"/>
                          </a:solidFill>
                          <a:highlight>
                            <a:srgbClr val="00FF00"/>
                          </a:highlight>
                        </a:rPr>
                        <a:t>Osasto A 13 kpl</a:t>
                      </a:r>
                    </a:p>
                    <a:p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836611"/>
                  </a:ext>
                </a:extLst>
              </a:tr>
              <a:tr h="1936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</a:rPr>
                        <a:t>Osasto B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</a:rPr>
                        <a:t>- Yhteydenoton syy: hoidon laatu 9 kpl, Kohtelu, 3 kpl, Hoitoon pääsy 8 kpl, vahinkoasiat 101 kpl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</a:rPr>
                        <a:t>Toimenpiteet: potilasvahinkoilmoitus 48 kpl, muistutus 19 kpl, Kantelu 1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i-FI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</a:rPr>
                        <a:t>Osasto 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</a:rPr>
                        <a:t>Yhteydenoton syy: Hoidon laatu 5 kpl, Kohtelu 1 kpl, Vahinkoasiat 7 kpl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</a:rPr>
                        <a:t>Toimenpiteet: Potilasvahinkoilmoitus 6 kpl, Muistutus 7 kpl, Kantelu 1 kpl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i-FI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290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057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405C16-B0B3-3C62-752C-65091B9D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347" y="306253"/>
            <a:ext cx="9156031" cy="787852"/>
          </a:xfrm>
        </p:spPr>
        <p:txBody>
          <a:bodyPr>
            <a:noAutofit/>
          </a:bodyPr>
          <a:lstStyle/>
          <a:p>
            <a:r>
              <a:rPr lang="fi-FI" sz="3200" b="1"/>
              <a:t>Henkilöstön raportoima turvallisuustieto (1) 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9130C5F9-B436-4580-B96D-DC1D62D8FD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867446"/>
              </p:ext>
            </p:extLst>
          </p:nvPr>
        </p:nvGraphicFramePr>
        <p:xfrm>
          <a:off x="485522" y="1197894"/>
          <a:ext cx="11371416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387">
                  <a:extLst>
                    <a:ext uri="{9D8B030D-6E8A-4147-A177-3AD203B41FA5}">
                      <a16:colId xmlns:a16="http://schemas.microsoft.com/office/drawing/2014/main" val="3965911283"/>
                    </a:ext>
                  </a:extLst>
                </a:gridCol>
                <a:gridCol w="3045041">
                  <a:extLst>
                    <a:ext uri="{9D8B030D-6E8A-4147-A177-3AD203B41FA5}">
                      <a16:colId xmlns:a16="http://schemas.microsoft.com/office/drawing/2014/main" val="165820102"/>
                    </a:ext>
                  </a:extLst>
                </a:gridCol>
                <a:gridCol w="4958988">
                  <a:extLst>
                    <a:ext uri="{9D8B030D-6E8A-4147-A177-3AD203B41FA5}">
                      <a16:colId xmlns:a16="http://schemas.microsoft.com/office/drawing/2014/main" val="14167372"/>
                    </a:ext>
                  </a:extLst>
                </a:gridCol>
              </a:tblGrid>
              <a:tr h="5353853">
                <a:tc>
                  <a:txBody>
                    <a:bodyPr/>
                    <a:lstStyle/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Epäkohta- ja vaaratapahtumailmoitukset</a:t>
                      </a:r>
                    </a:p>
                    <a:p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Spro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-järjestelmästä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Määrä yhteensä 464 kpl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389 potilasturvallisuus ilmoitusta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35 työturvallisuusilmoitusta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4 tietoturvailmoitusta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44 onnistumisilmoitusta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i-FI" sz="16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Käsittelyaika</a:t>
                      </a:r>
                      <a:r>
                        <a:rPr lang="fi-FI" sz="1600" i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b="0" i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Vakavien vaaratapahtumien % osuus kaikista vaaratapahtumailmoituksista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i="0" dirty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fi-FI" sz="1600" b="0" i="0" dirty="0">
                          <a:solidFill>
                            <a:schemeClr val="tx1"/>
                          </a:solidFill>
                        </a:rPr>
                        <a:t>Ei vakavia haittatapahtumia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Tapahtuminen luonne </a:t>
                      </a:r>
                    </a:p>
                    <a:p>
                      <a:r>
                        <a:rPr lang="fi-FI" sz="1600" b="0" i="1" dirty="0" err="1">
                          <a:solidFill>
                            <a:schemeClr val="tx1"/>
                          </a:solidFill>
                        </a:rPr>
                        <a:t>Läheltäpiti</a:t>
                      </a:r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 135 kpl (34.7 %)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Tapahtui asiakkaalle 197 kpl (50,6 %)</a:t>
                      </a:r>
                    </a:p>
                    <a:p>
                      <a:r>
                        <a:rPr lang="fi-FI" sz="1600" b="0" i="1" dirty="0">
                          <a:solidFill>
                            <a:schemeClr val="tx1"/>
                          </a:solidFill>
                        </a:rPr>
                        <a:t>Muu havainto ja kehittämisehdotus 57kpl (14,7%)</a:t>
                      </a: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Tapahtumatyyppi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Kolme yleisintä</a:t>
                      </a: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Lääke- ja nestehoitoon liittyvä135 kpl (34,7%)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2. Tapaturma, onnettomuus 47 kpl ( 12,1%)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3. Tiedonkulkuun ja tiedonhallintaan  liittyvä 46kpl (11,8%)</a:t>
                      </a:r>
                    </a:p>
                    <a:p>
                      <a:endParaRPr lang="fi-FI" sz="160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tx1"/>
                          </a:solidFill>
                        </a:rPr>
                        <a:t>Korjaavat toimenpiteet</a:t>
                      </a: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Kehittämistoimenpiteiden % osuus kaikista ilmoituksista</a:t>
                      </a: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-- kehittämistoimenpiteitä 47 kpl (16 %)</a:t>
                      </a: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600" b="1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600" b="1" i="0" dirty="0">
                          <a:solidFill>
                            <a:schemeClr val="tx1"/>
                          </a:solidFill>
                        </a:rPr>
                        <a:t>Kehittämistoimenpiteet yhteensä 65 kpl (16,7 %)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Toimintatapaa ja menettelyä 23 kpl (35,4%)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Tietoteknisiä ja teknisiä järjestelmiä, laitteita </a:t>
                      </a:r>
                      <a:r>
                        <a:rPr lang="fi-FI" sz="1400" b="0" i="0" dirty="0" err="1">
                          <a:solidFill>
                            <a:schemeClr val="tx1"/>
                          </a:solidFill>
                        </a:rPr>
                        <a:t>yms</a:t>
                      </a: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 5 kpl (7,7 %)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Tiedonvälitystä ja yhteydenpitoa 7 kpl (10,8 %)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Koulutusta 29 kpl (44,6%)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Johtamista 1kpl ( 1,5 %)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0" dirty="0">
                          <a:solidFill>
                            <a:schemeClr val="tx1"/>
                          </a:solidFill>
                        </a:rPr>
                        <a:t>Muu kehittämistoimenpide 6 (9,2 %) </a:t>
                      </a:r>
                    </a:p>
                    <a:p>
                      <a:endParaRPr lang="fi-FI" sz="16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805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0219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1ACF7F-2A69-4131-A79C-4DDC89B2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6443" y="133520"/>
            <a:ext cx="8485121" cy="593725"/>
          </a:xfrm>
        </p:spPr>
        <p:txBody>
          <a:bodyPr>
            <a:normAutofit/>
          </a:bodyPr>
          <a:lstStyle/>
          <a:p>
            <a:r>
              <a:rPr lang="fi-FI" sz="1600" b="1" dirty="0"/>
              <a:t>Henkilöstö 1)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E0609A3-706F-43AB-A75F-69F106DBD3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345145"/>
              </p:ext>
            </p:extLst>
          </p:nvPr>
        </p:nvGraphicFramePr>
        <p:xfrm>
          <a:off x="509286" y="509286"/>
          <a:ext cx="10940592" cy="635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996">
                  <a:extLst>
                    <a:ext uri="{9D8B030D-6E8A-4147-A177-3AD203B41FA5}">
                      <a16:colId xmlns:a16="http://schemas.microsoft.com/office/drawing/2014/main" val="3426697825"/>
                    </a:ext>
                  </a:extLst>
                </a:gridCol>
                <a:gridCol w="3329080">
                  <a:extLst>
                    <a:ext uri="{9D8B030D-6E8A-4147-A177-3AD203B41FA5}">
                      <a16:colId xmlns:a16="http://schemas.microsoft.com/office/drawing/2014/main" val="89208379"/>
                    </a:ext>
                  </a:extLst>
                </a:gridCol>
                <a:gridCol w="4574516">
                  <a:extLst>
                    <a:ext uri="{9D8B030D-6E8A-4147-A177-3AD203B41FA5}">
                      <a16:colId xmlns:a16="http://schemas.microsoft.com/office/drawing/2014/main" val="1378372563"/>
                    </a:ext>
                  </a:extLst>
                </a:gridCol>
              </a:tblGrid>
              <a:tr h="3118993"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Henkilöstömäärä</a:t>
                      </a:r>
                      <a:endParaRPr lang="fi-FI" sz="1400" b="1" i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Henkilöstö: Hoitohenkilöstö yhteensä </a:t>
                      </a:r>
                    </a:p>
                    <a:p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Vakinaiset: sh 77, </a:t>
                      </a:r>
                      <a:r>
                        <a:rPr lang="fi-FI" sz="1400" b="0" i="1" dirty="0" err="1">
                          <a:solidFill>
                            <a:schemeClr val="tx1"/>
                          </a:solidFill>
                        </a:rPr>
                        <a:t>lh</a:t>
                      </a:r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 7, apulaispalveluesihenkilö 2, palveluesihenkilö 1, palveluyksikköpäällikkö 1</a:t>
                      </a:r>
                    </a:p>
                    <a:p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Lisäksi lääkärit </a:t>
                      </a:r>
                    </a:p>
                    <a:p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ja sihteerit (sihteeripalveluyksiköstä)</a:t>
                      </a:r>
                    </a:p>
                    <a:p>
                      <a:endParaRPr lang="fi-FI" sz="1400" b="0" i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Avoimet /täyttämättömät vakanssit: Kaikki vakanssit on täytetty 100 % Palveluesihenkilön määräaikaiseen poissaoloon osastolla A ei ole saatu sijaista kesäkuun- joulukuu ajalle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Henkilöstömitoitus/</a:t>
                      </a:r>
                    </a:p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henkilöstön riittävyys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Henkilöstömitoitusta seurataan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rafaela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mittarilla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Varahenkilöstöä käytetään lyhytaikaisiin poissaoloihin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Kaikkiin vuoroihin ei saada tekijää, joten oma henkilöstö joustaa tarpeen mukaisesti eri tilanteissa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Sisäisiä keikkailijoita ja lyhytaikaisia sijaisia on käytetty hoitorinkeihin ja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poissaloihin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Lisäksi apua on järjestetty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huddlen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avulla myös muista yksiköistä huomioiden potilastilanne ja hoitoisuus eri yksiköissä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Työturvallisuus 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ilmoituksia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Haipro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-järjestelmän kautta</a:t>
                      </a:r>
                    </a:p>
                    <a:p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Ilmoitusten määrä 34 kpl</a:t>
                      </a:r>
                    </a:p>
                    <a:p>
                      <a:r>
                        <a:rPr lang="fi-FI" sz="1400" b="1" dirty="0" err="1">
                          <a:solidFill>
                            <a:schemeClr val="tx1"/>
                          </a:solidFill>
                        </a:rPr>
                        <a:t>Läheltäpiti</a:t>
                      </a:r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 9 kpl</a:t>
                      </a:r>
                    </a:p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Työtapaturma 15 kpl </a:t>
                      </a:r>
                    </a:p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Muu turvallisuushavainto 10 kpl</a:t>
                      </a:r>
                    </a:p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Tyyppi </a:t>
                      </a:r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(yleisimmät)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Putoaminen ja kaatuminen, liukastuminen 10 kpl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Pisto, viilto, hankauma, leikkautuminen 9 kpl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i-FI" sz="1400" b="0" i="1" dirty="0">
                          <a:solidFill>
                            <a:schemeClr val="tx1"/>
                          </a:solidFill>
                        </a:rPr>
                        <a:t>Muu 10 kpl </a:t>
                      </a:r>
                      <a:endParaRPr lang="fi-FI" sz="1400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dirty="0">
                          <a:solidFill>
                            <a:schemeClr val="tx1"/>
                          </a:solidFill>
                          <a:cs typeface="Arial"/>
                        </a:rPr>
                        <a:t>Henkilöstön rokotekattavuus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1" dirty="0">
                          <a:solidFill>
                            <a:schemeClr val="tx1"/>
                          </a:solidFill>
                          <a:cs typeface="Arial"/>
                        </a:rPr>
                        <a:t>Otetut influenssarokotteet suhteessa tavoitteeseen (100% henkilöstöstä)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cs typeface="Arial"/>
                        </a:rPr>
                        <a:t>Osasto B 74%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i-FI" sz="1400" b="0" dirty="0">
                          <a:solidFill>
                            <a:schemeClr val="tx1"/>
                          </a:solidFill>
                          <a:cs typeface="Arial"/>
                        </a:rPr>
                        <a:t>Osasto A 70 %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i-FI" sz="1400" b="0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fi-FI" sz="1400" b="0" dirty="0">
                        <a:solidFill>
                          <a:schemeClr val="tx1"/>
                        </a:solidFill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12888"/>
                  </a:ext>
                </a:extLst>
              </a:tr>
              <a:tr h="2455354">
                <a:tc>
                  <a:txBody>
                    <a:bodyPr/>
                    <a:lstStyle/>
                    <a:p>
                      <a:r>
                        <a:rPr lang="fi-FI" sz="1400" b="1" i="0" dirty="0">
                          <a:solidFill>
                            <a:schemeClr val="tx1"/>
                          </a:solidFill>
                        </a:rPr>
                        <a:t>Henkilöstön turvallisuusindeksi (NSS) /tavoite </a:t>
                      </a:r>
                    </a:p>
                    <a:p>
                      <a:pPr lvl="0">
                        <a:buNone/>
                      </a:pPr>
                      <a:r>
                        <a:rPr lang="fi-FI" sz="1100" b="0" i="1" dirty="0">
                          <a:solidFill>
                            <a:schemeClr val="tx1"/>
                          </a:solidFill>
                        </a:rPr>
                        <a:t>Minulla olisi turvallinen olo, jos olisin yksikössäni  asiakkaana tai potilaana, asteikko 1-5. Turvallisuusindeksi välillä -100-100</a:t>
                      </a:r>
                    </a:p>
                    <a:p>
                      <a:pPr lvl="0">
                        <a:buNone/>
                      </a:pPr>
                      <a:r>
                        <a:rPr lang="fi-FI" sz="1100" b="0" i="1" dirty="0">
                          <a:solidFill>
                            <a:schemeClr val="tx1"/>
                          </a:solidFill>
                        </a:rPr>
                        <a:t>Turvallisuuskyselyä ei ole ollut </a:t>
                      </a:r>
                      <a:r>
                        <a:rPr lang="fi-FI" sz="1100" b="0" i="1" dirty="0" err="1">
                          <a:solidFill>
                            <a:schemeClr val="tx1"/>
                          </a:solidFill>
                        </a:rPr>
                        <a:t>ko</a:t>
                      </a:r>
                      <a:r>
                        <a:rPr lang="fi-FI" sz="1100" b="0" i="1" dirty="0">
                          <a:solidFill>
                            <a:schemeClr val="tx1"/>
                          </a:solidFill>
                        </a:rPr>
                        <a:t> ajanjaksolla </a:t>
                      </a:r>
                    </a:p>
                    <a:p>
                      <a:r>
                        <a:rPr lang="fi-FI" sz="1400" b="1" i="0" dirty="0" err="1">
                          <a:solidFill>
                            <a:schemeClr val="tx1"/>
                          </a:solidFill>
                        </a:rPr>
                        <a:t>NESplus</a:t>
                      </a:r>
                      <a:r>
                        <a:rPr lang="fi-FI" sz="1400" b="1" i="0" dirty="0">
                          <a:solidFill>
                            <a:schemeClr val="tx1"/>
                          </a:solidFill>
                        </a:rPr>
                        <a:t> kyselyssä hoitajien sitoutuneisuus aste valtakunnalliseen vertailuun </a:t>
                      </a:r>
                      <a:r>
                        <a:rPr lang="fi-FI" sz="1400" b="1" i="0" dirty="0" err="1">
                          <a:solidFill>
                            <a:schemeClr val="tx1"/>
                          </a:solidFill>
                        </a:rPr>
                        <a:t>suhteutetuna</a:t>
                      </a:r>
                      <a:r>
                        <a:rPr lang="fi-FI" sz="1400" b="1" i="0" dirty="0">
                          <a:solidFill>
                            <a:schemeClr val="tx1"/>
                          </a:solidFill>
                        </a:rPr>
                        <a:t> hyvä. </a:t>
                      </a:r>
                      <a:r>
                        <a:rPr lang="fi-FI" sz="1400" b="1" i="0" dirty="0" err="1">
                          <a:solidFill>
                            <a:schemeClr val="tx1"/>
                          </a:solidFill>
                        </a:rPr>
                        <a:t>Os</a:t>
                      </a:r>
                      <a:r>
                        <a:rPr lang="fi-FI" sz="1400" b="1" i="0" dirty="0">
                          <a:solidFill>
                            <a:schemeClr val="tx1"/>
                          </a:solidFill>
                        </a:rPr>
                        <a:t> A 10 % sitoutuneita ja 75 % tyytyväisiä. </a:t>
                      </a:r>
                    </a:p>
                    <a:p>
                      <a:r>
                        <a:rPr lang="fi-FI" sz="1400" b="1" i="0" dirty="0" err="1">
                          <a:solidFill>
                            <a:schemeClr val="tx1"/>
                          </a:solidFill>
                        </a:rPr>
                        <a:t>Os</a:t>
                      </a:r>
                      <a:r>
                        <a:rPr lang="fi-FI" sz="1400" b="1" i="0" dirty="0">
                          <a:solidFill>
                            <a:schemeClr val="tx1"/>
                          </a:solidFill>
                        </a:rPr>
                        <a:t> B 33,3 % sitoutuneita ja 45,8 % tyytyväisiä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400" b="1" dirty="0">
                          <a:solidFill>
                            <a:schemeClr val="tx1"/>
                          </a:solidFill>
                        </a:rPr>
                        <a:t>Sairauspoissaolot (hoitohenkilöstö) 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Osasto B  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- 858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kal.pv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- 622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työpv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Osasto A  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- 596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kal.pv</a:t>
                      </a:r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fi-FI" sz="1400" b="0" dirty="0">
                          <a:solidFill>
                            <a:schemeClr val="tx1"/>
                          </a:solidFill>
                        </a:rPr>
                        <a:t>- 445 </a:t>
                      </a:r>
                      <a:r>
                        <a:rPr lang="fi-FI" sz="1400" b="0" dirty="0" err="1">
                          <a:solidFill>
                            <a:schemeClr val="tx1"/>
                          </a:solidFill>
                        </a:rPr>
                        <a:t>työpv</a:t>
                      </a:r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b="0" i="1" dirty="0">
                        <a:solidFill>
                          <a:schemeClr val="tx1"/>
                        </a:solidFill>
                      </a:endParaRPr>
                    </a:p>
                    <a:p>
                      <a:endParaRPr lang="fi-FI" sz="1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i-FI" b="1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509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957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inuun hyvinvointialue PP-pohja" id="{27D20629-15E1-47A6-B736-73D54627FE51}" vid="{62829828-F29B-4D44-950F-AC579BBB9F5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QualityFirst Handbook Library item" ma:contentTypeID="0x010100DB1082CD175B4113BAA831FD9ECCBD5700560857CDE9B9F54DBD99F3565CD00978" ma:contentTypeVersion="52" ma:contentTypeDescription="QualityFirst Handbook Library item" ma:contentTypeScope="" ma:versionID="bf009de4024fd2e7ec5177498cd5f662">
  <xsd:schema xmlns:xsd="http://www.w3.org/2001/XMLSchema" xmlns:xs="http://www.w3.org/2001/XMLSchema" xmlns:p="http://schemas.microsoft.com/office/2006/metadata/properties" xmlns:ns2="57774dac-5171-47f4-8925-8bec5173786e" xmlns:ns3="bb6d859f-7529-4784-9e62-bbc119a138f2" xmlns:ns4="7075b817-c215-4363-a115-bd0ab826d931" targetNamespace="http://schemas.microsoft.com/office/2006/metadata/properties" ma:root="true" ma:fieldsID="ed07a0e0e5e5d9cf57381ddbf771b8e5" ns2:_="" ns3:_="" ns4:_="">
    <xsd:import namespace="57774dac-5171-47f4-8925-8bec5173786e"/>
    <xsd:import namespace="bb6d859f-7529-4784-9e62-bbc119a138f2"/>
    <xsd:import namespace="7075b817-c215-4363-a115-bd0ab826d931"/>
    <xsd:element name="properties">
      <xsd:complexType>
        <xsd:sequence>
          <xsd:element name="documentManagement">
            <xsd:complexType>
              <xsd:all>
                <xsd:element ref="ns2:HB_DocTitle" minOccurs="0"/>
                <xsd:element ref="ns2:HB_Author" minOccurs="0"/>
                <xsd:element ref="ns2:HB_Reviewer" minOccurs="0"/>
                <xsd:element ref="ns2:HB_ApprovedBy" minOccurs="0"/>
                <xsd:element ref="ns2:HB_CreateDate" minOccurs="0"/>
                <xsd:element ref="ns2:HB_ValidBegin" minOccurs="0"/>
                <xsd:element ref="ns2:HB_ValidEnd" minOccurs="0"/>
                <xsd:element ref="ns2:HB_ReviewDate" minOccurs="0"/>
                <xsd:element ref="ns2:HB_ApproversGroupDate" minOccurs="0"/>
                <xsd:element ref="ns2:HB_InspectionDate" minOccurs="0"/>
                <xsd:element ref="ns2:HB_DocCode" minOccurs="0"/>
                <xsd:element ref="ns2:HB_DocType" minOccurs="0"/>
                <xsd:element ref="ns2:HB_ParentID" minOccurs="0"/>
                <xsd:element ref="ns2:HB_ParentID_FullPath" minOccurs="0"/>
                <xsd:element ref="ns2:HB_OrganizationIDs" minOccurs="0"/>
                <xsd:element ref="ns2:HB_OrganizationIDs_FullPath" minOccurs="0"/>
                <xsd:element ref="ns2:HB_ProcessIDs" minOccurs="0"/>
                <xsd:element ref="ns2:HB_ProcessIDs_FullPath" minOccurs="0"/>
                <xsd:element ref="ns2:HB_RefStdIDs" minOccurs="0"/>
                <xsd:element ref="ns2:HB_RefStdIDs_FullPath" minOccurs="0"/>
                <xsd:element ref="ns2:HB_DocumentVersionSystem" minOccurs="0"/>
                <xsd:element ref="ns2:HB_ApproversGroup" minOccurs="0"/>
                <xsd:element ref="ns2:HB_SourceWorkspace" minOccurs="0"/>
                <xsd:element ref="ns2:HB_Inspector" minOccurs="0"/>
                <xsd:element ref="ns2:HB_VersionComments" minOccurs="0"/>
                <xsd:element ref="ns2:HB_References" minOccurs="0"/>
                <xsd:element ref="ns2:HB_DocumentSigned" minOccurs="0"/>
                <xsd:element ref="ns3:HB_MetaData" minOccurs="0"/>
                <xsd:element ref="ns3:HB_MajorVersionNumber" minOccurs="0"/>
                <xsd:element ref="ns3:URL" minOccurs="0"/>
                <xsd:element ref="ns3:b3cdd1ba41c647e2920555d9302ce4a9" minOccurs="0"/>
                <xsd:element ref="ns2:TaxCatchAll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HB_ReadReceipts" minOccurs="0"/>
                <xsd:element ref="ns3:HB_ReviewStatusID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4:SharedWithUsers" minOccurs="0"/>
                <xsd:element ref="ns4:SharedWithDetails" minOccurs="0"/>
                <xsd:element ref="ns3:MediaServiceSearchProperties" minOccurs="0"/>
                <xsd:element ref="ns3:MassEditTimestamp" minOccurs="0"/>
                <xsd:element ref="ns3:MassRunTimestam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74dac-5171-47f4-8925-8bec5173786e" elementFormDefault="qualified">
    <xsd:import namespace="http://schemas.microsoft.com/office/2006/documentManagement/types"/>
    <xsd:import namespace="http://schemas.microsoft.com/office/infopath/2007/PartnerControls"/>
    <xsd:element name="HB_DocTitle" ma:index="8" nillable="true" ma:displayName="HB Otsikko" ma:indexed="true" ma:internalName="HB_DocTitle">
      <xsd:simpleType>
        <xsd:restriction base="dms:Text"/>
      </xsd:simpleType>
    </xsd:element>
    <xsd:element name="HB_Author" ma:index="9" nillable="true" ma:displayName="HB Laatija" ma:internalName="HB_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Reviewer" ma:index="10" nillable="true" ma:displayName="HB Katselmoija" ma:internalName="HB_Review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ApprovedBy" ma:index="11" nillable="true" ma:displayName="HB_ApprovedBy" ma:internalName="HB_Approv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HB_CreateDate" ma:index="12" nillable="true" ma:displayName="HB Luotu" ma:format="DateOnly" ma:internalName="HB_CreateDate">
      <xsd:simpleType>
        <xsd:restriction base="dms:DateTime"/>
      </xsd:simpleType>
    </xsd:element>
    <xsd:element name="HB_ValidBegin" ma:index="13" nillable="true" ma:displayName="HB Voimassa alkaen" ma:format="DateOnly" ma:internalName="HB_ValidBegin">
      <xsd:simpleType>
        <xsd:restriction base="dms:DateTime"/>
      </xsd:simpleType>
    </xsd:element>
    <xsd:element name="HB_ValidEnd" ma:index="14" nillable="true" ma:displayName="HB Voimassa päättyy" ma:format="DateOnly" ma:internalName="HB_ValidEnd">
      <xsd:simpleType>
        <xsd:restriction base="dms:DateTime"/>
      </xsd:simpleType>
    </xsd:element>
    <xsd:element name="HB_ReviewDate" ma:index="15" nillable="true" ma:displayName="HB Katselmointi pvm" ma:format="DateOnly" ma:internalName="HB_ReviewDate">
      <xsd:simpleType>
        <xsd:restriction base="dms:DateTime"/>
      </xsd:simpleType>
    </xsd:element>
    <xsd:element name="HB_ApproversGroupDate" ma:index="16" nillable="true" ma:displayName="HB Hyväksytty" ma:format="DateOnly" ma:internalName="HB_ApproversGroupDate">
      <xsd:simpleType>
        <xsd:restriction base="dms:DateTime"/>
      </xsd:simpleType>
    </xsd:element>
    <xsd:element name="HB_InspectionDate" ma:index="17" nillable="true" ma:displayName="HB Tarkastettu" ma:format="DateOnly" ma:internalName="HB_InspectionDate">
      <xsd:simpleType>
        <xsd:restriction base="dms:DateTime"/>
      </xsd:simpleType>
    </xsd:element>
    <xsd:element name="HB_DocCode" ma:index="18" nillable="true" ma:displayName="HB Tunniste" ma:indexed="true" ma:internalName="HB_DocCode">
      <xsd:simpleType>
        <xsd:restriction base="dms:Text"/>
      </xsd:simpleType>
    </xsd:element>
    <xsd:element name="HB_DocType" ma:index="19" nillable="true" ma:displayName="HB Tyyppi" ma:internalName="HB_DocType">
      <xsd:simpleType>
        <xsd:restriction base="dms:Text"/>
      </xsd:simpleType>
    </xsd:element>
    <xsd:element name="HB_ParentID" ma:index="20" nillable="true" ma:displayName="HB_ParentID" ma:internalName="HB_ParentID">
      <xsd:simpleType>
        <xsd:restriction base="dms:Text"/>
      </xsd:simpleType>
    </xsd:element>
    <xsd:element name="HB_ParentID_FullPath" ma:index="21" nillable="true" ma:displayName="HB_ParentID_FullPath" ma:internalName="HB_ParentID_FullPath">
      <xsd:simpleType>
        <xsd:restriction base="dms:Note"/>
      </xsd:simpleType>
    </xsd:element>
    <xsd:element name="HB_OrganizationIDs" ma:index="22" nillable="true" ma:displayName="HB_OrganizationIDs" ma:internalName="HB_OrganizationIDs">
      <xsd:simpleType>
        <xsd:restriction base="dms:Text"/>
      </xsd:simpleType>
    </xsd:element>
    <xsd:element name="HB_OrganizationIDs_FullPath" ma:index="23" nillable="true" ma:displayName="HB_OrganizationIDs_FullPath" ma:internalName="HB_OrganizationIDs_FullPath">
      <xsd:simpleType>
        <xsd:restriction base="dms:Note"/>
      </xsd:simpleType>
    </xsd:element>
    <xsd:element name="HB_ProcessIDs" ma:index="24" nillable="true" ma:displayName="HB_ProcessIDs" ma:internalName="HB_ProcessIDs">
      <xsd:simpleType>
        <xsd:restriction base="dms:Text"/>
      </xsd:simpleType>
    </xsd:element>
    <xsd:element name="HB_ProcessIDs_FullPath" ma:index="25" nillable="true" ma:displayName="HB_ProcessIDs_FullPath" ma:internalName="HB_ProcessIDs_FullPath">
      <xsd:simpleType>
        <xsd:restriction base="dms:Note"/>
      </xsd:simpleType>
    </xsd:element>
    <xsd:element name="HB_RefStdIDs" ma:index="26" nillable="true" ma:displayName="HB_RefStdIDs" ma:internalName="HB_RefStdIDs">
      <xsd:simpleType>
        <xsd:restriction base="dms:Text"/>
      </xsd:simpleType>
    </xsd:element>
    <xsd:element name="HB_RefStdIDs_FullPath" ma:index="27" nillable="true" ma:displayName="HB_RefStdIDs_FullPath" ma:internalName="HB_RefStdIDs_FullPath">
      <xsd:simpleType>
        <xsd:restriction base="dms:Note"/>
      </xsd:simpleType>
    </xsd:element>
    <xsd:element name="HB_DocumentVersionSystem" ma:index="28" nillable="true" ma:displayName="HB Versio" ma:internalName="HB_DocumentVersionSystem">
      <xsd:simpleType>
        <xsd:restriction base="dms:Text"/>
      </xsd:simpleType>
    </xsd:element>
    <xsd:element name="HB_ApproversGroup" ma:index="29" nillable="true" ma:displayName="HB Hyväksyjä" ma:internalName="HB_ApproversGroup">
      <xsd:simpleType>
        <xsd:restriction base="dms:Text"/>
      </xsd:simpleType>
    </xsd:element>
    <xsd:element name="HB_SourceWorkspace" ma:index="30" nillable="true" ma:displayName="HB Lähdetyötila" ma:internalName="HB_SourceWorkspace">
      <xsd:simpleType>
        <xsd:restriction base="dms:Text"/>
      </xsd:simpleType>
    </xsd:element>
    <xsd:element name="HB_Inspector" ma:index="31" nillable="true" ma:displayName="HB Tarkastaja" ma:internalName="HB_Inspector">
      <xsd:simpleType>
        <xsd:restriction base="dms:Text"/>
      </xsd:simpleType>
    </xsd:element>
    <xsd:element name="HB_VersionComments" ma:index="32" nillable="true" ma:displayName="HB Version kommentit" ma:internalName="HB_VersionComments">
      <xsd:simpleType>
        <xsd:restriction base="dms:Note"/>
      </xsd:simpleType>
    </xsd:element>
    <xsd:element name="HB_References" ma:index="33" nillable="true" ma:displayName="HB_References" ma:internalName="HB_References">
      <xsd:simpleType>
        <xsd:restriction base="dms:Note"/>
      </xsd:simpleType>
    </xsd:element>
    <xsd:element name="HB_DocumentSigned" ma:index="34" nillable="true" ma:displayName="HB Asiakirja allekirjoitettu" ma:internalName="HB_DocumentSigned">
      <xsd:simpleType>
        <xsd:restriction base="dms:Boolean"/>
      </xsd:simpleType>
    </xsd:element>
    <xsd:element name="TaxCatchAll" ma:index="41" nillable="true" ma:displayName="Taxonomy Catch All Column" ma:hidden="true" ma:list="{8432e53c-ef81-4e10-bfc3-ee7399345f87}" ma:internalName="TaxCatchAll" ma:showField="CatchAllData" ma:web="57774dac-5171-47f4-8925-8bec517378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d859f-7529-4784-9e62-bbc119a138f2" elementFormDefault="qualified">
    <xsd:import namespace="http://schemas.microsoft.com/office/2006/documentManagement/types"/>
    <xsd:import namespace="http://schemas.microsoft.com/office/infopath/2007/PartnerControls"/>
    <xsd:element name="HB_MetaData" ma:index="35" nillable="true" ma:displayName="HB_MetaData" ma:indexed="true" ma:list="b3888174-fae7-41a9-9251-8ab9e602b7a9" ma:internalName="HB_MetaData" ma:showField="HB_DocTitle">
      <xsd:simpleType>
        <xsd:restriction base="dms:Lookup"/>
      </xsd:simpleType>
    </xsd:element>
    <xsd:element name="HB_MajorVersionNumber" ma:index="36" nillable="true" ma:displayName="HB_MajorVersionNumber" ma:internalName="HB_MajorVersionNumber">
      <xsd:simpleType>
        <xsd:restriction base="dms:Number"/>
      </xsd:simpleType>
    </xsd:element>
    <xsd:element name="URL" ma:index="3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b3cdd1ba41c647e2920555d9302ce4a9" ma:index="40" nillable="true" ma:taxonomy="true" ma:internalName="b3cdd1ba41c647e2920555d9302ce4a9" ma:taxonomyFieldName="Publish_To_ExtSite" ma:displayName="Publish_To_ExtSite" ma:default="4;#Ei julkaista ulkoisella verkkosivulla|e9166925-b574-4edf-8436-6361d014d391" ma:fieldId="{b3cdd1ba-41c6-47e2-9205-55d9302ce4a9}" ma:sspId="64b60abb-ae65-4666-86fa-ffebd4072f79" ma:termSetId="8278df5a-1f46-47fa-832a-fcf057da37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4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3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45" nillable="true" ma:taxonomy="true" ma:internalName="lcf76f155ced4ddcb4097134ff3c332f" ma:taxonomyFieldName="MediaServiceImageTags" ma:displayName="Kuvien tunnisteet" ma:readOnly="false" ma:fieldId="{5cf76f15-5ced-4ddc-b409-7134ff3c332f}" ma:taxonomyMulti="true" ma:sspId="64b60abb-ae65-4666-86fa-ffebd4072f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8" nillable="true" ma:displayName="MediaServiceEventHashCode" ma:hidden="true" ma:internalName="MediaServiceEventHashCode" ma:readOnly="true">
      <xsd:simpleType>
        <xsd:restriction base="dms:Text"/>
      </xsd:simpleType>
    </xsd:element>
    <xsd:element name="HB_ReadReceipts" ma:index="49" nillable="true" ma:displayName="HB_ReadReceipts" ma:internalName="HB_ReadReceipts">
      <xsd:simpleType>
        <xsd:restriction base="dms:Text"/>
      </xsd:simpleType>
    </xsd:element>
    <xsd:element name="HB_ReviewStatusID" ma:index="50" nillable="true" ma:displayName="HB_ReviewStatusID" ma:internalName="HB_ReviewStatusID">
      <xsd:simpleType>
        <xsd:restriction base="dms:Text"/>
      </xsd:simpleType>
    </xsd:element>
    <xsd:element name="MediaLengthInSeconds" ma:index="5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5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5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assEditTimestamp" ma:index="57" nillable="true" ma:displayName="MassEditTimestamp" ma:format="DateTime" ma:internalName="MassEditTimestamp">
      <xsd:simpleType>
        <xsd:restriction base="dms:DateTime"/>
      </xsd:simpleType>
    </xsd:element>
    <xsd:element name="MassRunTimestamp" ma:index="58" nillable="true" ma:displayName="MassRunTimestamp" ma:format="DateTime" ma:internalName="MassRunTimestamp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5b817-c215-4363-a115-bd0ab826d931" elementFormDefault="qualified">
    <xsd:import namespace="http://schemas.microsoft.com/office/2006/documentManagement/types"/>
    <xsd:import namespace="http://schemas.microsoft.com/office/infopath/2007/PartnerControls"/>
    <xsd:element name="SharedWithUsers" ma:index="5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B_ApprovedBy xmlns="57774dac-5171-47f4-8925-8bec5173786e">
      <UserInfo>
        <DisplayName/>
        <AccountId xsi:nil="true"/>
        <AccountType/>
      </UserInfo>
    </HB_ApprovedBy>
    <HB_ReviewDate xmlns="57774dac-5171-47f4-8925-8bec5173786e">2027-01-14T22:00:00+00:00</HB_ReviewDate>
    <HB_OrganizationIDs_FullPath xmlns="57774dac-5171-47f4-8925-8bec5173786e" xsi:nil="true"/>
    <HB_ParentID_FullPath xmlns="57774dac-5171-47f4-8925-8bec5173786e">Järjestämisen tuki/Laadunhallinta ja valvonta
</HB_ParentID_FullPath>
    <HB_RefStdIDs xmlns="57774dac-5171-47f4-8925-8bec5173786e" xsi:nil="true"/>
    <HB_ApproversGroup xmlns="57774dac-5171-47f4-8925-8bec5173786e">Korhonen Virpi</HB_ApproversGroup>
    <HB_ValidEnd xmlns="57774dac-5171-47f4-8925-8bec5173786e" xsi:nil="true"/>
    <HB_RefStdIDs_FullPath xmlns="57774dac-5171-47f4-8925-8bec5173786e" xsi:nil="true"/>
    <HB_DocCode xmlns="57774dac-5171-47f4-8925-8bec5173786e">21857</HB_DocCode>
    <HB_ParentID xmlns="57774dac-5171-47f4-8925-8bec5173786e">73</HB_ParentID>
    <HB_ProcessIDs xmlns="57774dac-5171-47f4-8925-8bec5173786e" xsi:nil="true"/>
    <HB_DocumentSigned xmlns="57774dac-5171-47f4-8925-8bec5173786e" xsi:nil="true"/>
    <HB_ValidBegin xmlns="57774dac-5171-47f4-8925-8bec5173786e" xsi:nil="true"/>
    <HB_DocumentVersionSystem xmlns="57774dac-5171-47f4-8925-8bec5173786e">1</HB_DocumentVersionSystem>
    <HB_CreateDate xmlns="57774dac-5171-47f4-8925-8bec5173786e">2025-01-15T13:33:46+00:00</HB_CreateDate>
    <HB_ProcessIDs_FullPath xmlns="57774dac-5171-47f4-8925-8bec5173786e" xsi:nil="true"/>
    <HB_VersionComments xmlns="57774dac-5171-47f4-8925-8bec5173786e" xsi:nil="true"/>
    <HB_OrganizationIDs xmlns="57774dac-5171-47f4-8925-8bec5173786e" xsi:nil="true"/>
    <TaxCatchAll xmlns="57774dac-5171-47f4-8925-8bec5173786e">
      <Value>4</Value>
    </TaxCatchAll>
    <HB_ApproversGroupDate xmlns="57774dac-5171-47f4-8925-8bec5173786e">2025-01-15T13:50:25+00:00</HB_ApproversGroupDate>
    <HB_Reviewer xmlns="57774dac-5171-47f4-8925-8bec5173786e">
      <UserInfo>
        <DisplayName>Suomalainen Tarja</DisplayName>
        <AccountId>19</AccountId>
        <AccountType/>
      </UserInfo>
    </HB_Reviewer>
    <HB_Author xmlns="57774dac-5171-47f4-8925-8bec5173786e">
      <UserInfo>
        <DisplayName>Näsänen Merja</DisplayName>
        <AccountId>39</AccountId>
        <AccountType/>
      </UserInfo>
    </HB_Author>
    <HB_DocType xmlns="57774dac-5171-47f4-8925-8bec5173786e">Hallinnollinen lomake</HB_DocType>
    <HB_InspectionDate xmlns="57774dac-5171-47f4-8925-8bec5173786e" xsi:nil="true"/>
    <HB_Inspector xmlns="57774dac-5171-47f4-8925-8bec5173786e" xsi:nil="true"/>
    <HB_References xmlns="57774dac-5171-47f4-8925-8bec5173786e" xsi:nil="true"/>
    <HB_SourceWorkspace xmlns="57774dac-5171-47f4-8925-8bec5173786e">handbook</HB_SourceWorkspace>
    <HB_DocTitle xmlns="57774dac-5171-47f4-8925-8bec5173786e">Palvelyksikkö Omavalvonnan osavuosiraportti pohja 3 kk jakso</HB_DocTitle>
    <SharedWithUsers xmlns="7075b817-c215-4363-a115-bd0ab826d931">
      <UserInfo>
        <DisplayName>Kanervo Ritva</DisplayName>
        <AccountId>36</AccountId>
        <AccountType/>
      </UserInfo>
      <UserInfo>
        <DisplayName>Mäklin Jaana</DisplayName>
        <AccountId>48</AccountId>
        <AccountType/>
      </UserInfo>
    </SharedWithUsers>
    <lcf76f155ced4ddcb4097134ff3c332f xmlns="bb6d859f-7529-4784-9e62-bbc119a138f2">
      <Terms xmlns="http://schemas.microsoft.com/office/infopath/2007/PartnerControls"/>
    </lcf76f155ced4ddcb4097134ff3c332f>
    <MassRunTimestamp xmlns="bb6d859f-7529-4784-9e62-bbc119a138f2" xsi:nil="true"/>
    <HB_MajorVersionNumber xmlns="bb6d859f-7529-4784-9e62-bbc119a138f2">1</HB_MajorVersionNumber>
    <MassEditTimestamp xmlns="bb6d859f-7529-4784-9e62-bbc119a138f2" xsi:nil="true"/>
    <URL xmlns="bb6d859f-7529-4784-9e62-bbc119a138f2">
      <Url xsi:nil="true"/>
      <Description xsi:nil="true"/>
    </URL>
    <HB_MetaData xmlns="bb6d859f-7529-4784-9e62-bbc119a138f2">22758</HB_MetaData>
    <HB_ReviewStatusID xmlns="bb6d859f-7529-4784-9e62-bbc119a138f2" xsi:nil="true"/>
    <b3cdd1ba41c647e2920555d9302ce4a9 xmlns="bb6d859f-7529-4784-9e62-bbc119a138f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Ei julkaista ulkoisella verkkosivulla</TermName>
          <TermId xmlns="http://schemas.microsoft.com/office/infopath/2007/PartnerControls">e9166925-b574-4edf-8436-6361d014d391</TermId>
        </TermInfo>
      </Terms>
    </b3cdd1ba41c647e2920555d9302ce4a9>
    <HB_ReadReceipts xmlns="bb6d859f-7529-4784-9e62-bbc119a138f2" xsi:nil="true"/>
  </documentManagement>
</p:properties>
</file>

<file path=customXml/itemProps1.xml><?xml version="1.0" encoding="utf-8"?>
<ds:datastoreItem xmlns:ds="http://schemas.openxmlformats.org/officeDocument/2006/customXml" ds:itemID="{442E3BBB-A058-4002-9FD3-5FF36B0CD5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A422BC-61D4-47A9-AEB4-12CB01EDF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774dac-5171-47f4-8925-8bec5173786e"/>
    <ds:schemaRef ds:uri="bb6d859f-7529-4784-9e62-bbc119a138f2"/>
    <ds:schemaRef ds:uri="7075b817-c215-4363-a115-bd0ab826d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1CFE66-BFAD-4FD8-9D18-4AF4A853F65B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bb6d859f-7529-4784-9e62-bbc119a138f2"/>
    <ds:schemaRef ds:uri="7075b817-c215-4363-a115-bd0ab826d931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7774dac-5171-47f4-8925-8bec517378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Kainuun hyvinvointialue PP-pohja</Template>
  <TotalTime>1315</TotalTime>
  <Words>1139</Words>
  <Application>Microsoft Office PowerPoint</Application>
  <PresentationFormat>Laajakuva</PresentationFormat>
  <Paragraphs>215</Paragraphs>
  <Slides>12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Office-teema</vt:lpstr>
      <vt:lpstr>Osastohoito ESH omavalvonnan osavuosiraportti Q4 </vt:lpstr>
      <vt:lpstr>Omavalvonnan osavuosiraportti 3 kk jakso</vt:lpstr>
      <vt:lpstr>Palvelujen saatavuus ja jatkuvuus</vt:lpstr>
      <vt:lpstr>Asiakaskokemus 1)</vt:lpstr>
      <vt:lpstr>Asiakaskokemus 2)</vt:lpstr>
      <vt:lpstr>Hoitotyön asiakaspalaute (HUS)</vt:lpstr>
      <vt:lpstr>Asiakkaiden raportoima turvallisuustieto</vt:lpstr>
      <vt:lpstr>Henkilöstön raportoima turvallisuustieto (1) </vt:lpstr>
      <vt:lpstr>Henkilöstö 1)</vt:lpstr>
      <vt:lpstr>Henkilöstö 2)</vt:lpstr>
      <vt:lpstr>Omavalvonnan toteutumisen seuranta ja arviointi</vt:lpstr>
      <vt:lpstr>PowerPoint-esitys</vt:lpstr>
    </vt:vector>
  </TitlesOfParts>
  <Company>Kainuun sosiaali- ja terveydenhuollon kuntayhtymä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Palvelyksikkö Omavalvonnan osavuosiraportti pohja 3 kk jakso</dc:title>
  <dc:creator>Kainuun hyvinvointialue</dc:creator>
  <cp:lastModifiedBy>Parkkisenniemi Sirpa</cp:lastModifiedBy>
  <cp:revision>50</cp:revision>
  <cp:lastPrinted>2024-12-02T06:03:38Z</cp:lastPrinted>
  <dcterms:created xsi:type="dcterms:W3CDTF">2021-11-02T08:16:43Z</dcterms:created>
  <dcterms:modified xsi:type="dcterms:W3CDTF">2026-01-27T09:56:12Z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0x010100DB1082CD175B4113BAA831FD9ECCBD5700560857CDE9B9F54DBD99F3565CD00978</vt:lpwstr>
  </property>
  <property fmtid="{D5CDD505-2E9C-101B-9397-08002B2CF9AE}" pid="4" name="Order">
    <vt:r8>29800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Publish_To_ExtSite">
    <vt:lpwstr>4;#Ei julkaista ulkoisella verkkosivulla|e9166925-b574-4edf-8436-6361d014d391</vt:lpwstr>
  </property>
</Properties>
</file>