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66" r:id="rId5"/>
    <p:sldId id="276" r:id="rId6"/>
    <p:sldId id="271" r:id="rId7"/>
    <p:sldId id="285" r:id="rId8"/>
    <p:sldId id="269" r:id="rId9"/>
    <p:sldId id="270" r:id="rId10"/>
    <p:sldId id="291" r:id="rId11"/>
    <p:sldId id="292" r:id="rId12"/>
    <p:sldId id="268" r:id="rId13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äsänen Merja" initials="NM" lastIdx="1" clrIdx="0">
    <p:extLst>
      <p:ext uri="{19B8F6BF-5375-455C-9EA6-DF929625EA0E}">
        <p15:presenceInfo xmlns:p15="http://schemas.microsoft.com/office/powerpoint/2012/main" userId="S-1-5-21-3233515526-3070676249-3238801300-4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453"/>
    <a:srgbClr val="D6301E"/>
    <a:srgbClr val="45B664"/>
    <a:srgbClr val="EBF1E9"/>
    <a:srgbClr val="FFFFFF"/>
    <a:srgbClr val="F8FFE7"/>
    <a:srgbClr val="ECFFE5"/>
    <a:srgbClr val="EAF4E4"/>
    <a:srgbClr val="CCFFCC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F51C-D08A-4F8B-8D68-5E986C3E6E2A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747E-4FBA-4356-A170-93064E953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21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747E-4FBA-4356-A170-93064E9530A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B3D5-8FA8-4EFE-A963-7A914E9D2A59}" type="datetimeFigureOut">
              <a:rPr lang="fi-FI" smtClean="0"/>
              <a:pPr/>
              <a:t>15.1.2026</a:t>
            </a:fld>
            <a:endParaRPr lang="fi-FI"/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AEDE3-3898-F7AB-01FA-5B4341829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4104958"/>
            <a:ext cx="9144000" cy="98520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 dirty="0">
                <a:solidFill>
                  <a:schemeClr val="bg1"/>
                </a:solidFill>
              </a:rPr>
              <a:t>Raportoitava ajanjakso</a:t>
            </a:r>
          </a:p>
          <a:p>
            <a:r>
              <a:rPr lang="fi-FI" dirty="0">
                <a:solidFill>
                  <a:schemeClr val="bg1"/>
                </a:solidFill>
              </a:rPr>
              <a:t>Q4 </a:t>
            </a:r>
          </a:p>
          <a:p>
            <a:r>
              <a:rPr lang="fi-FI" dirty="0">
                <a:solidFill>
                  <a:schemeClr val="bg1"/>
                </a:solidFill>
              </a:rPr>
              <a:t>1.1.- 31.12.2025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5D97CBE-2850-4D3F-D939-F4090B069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1657350"/>
            <a:ext cx="10363200" cy="192024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Hengityshalvausyksikkö  ESH osastohoito Q3 2025 omavalvonnan osavuosiraportti</a:t>
            </a:r>
            <a:br>
              <a:rPr lang="fi-FI" dirty="0">
                <a:solidFill>
                  <a:schemeClr val="bg1"/>
                </a:solidFill>
              </a:rPr>
            </a:br>
            <a:br>
              <a:rPr lang="fi-FI" dirty="0">
                <a:solidFill>
                  <a:schemeClr val="bg1"/>
                </a:solidFill>
              </a:rPr>
            </a:b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7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098D6-701D-40F6-8E1F-5D643C11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2" y="350005"/>
            <a:ext cx="10363200" cy="1372262"/>
          </a:xfrm>
        </p:spPr>
        <p:txBody>
          <a:bodyPr/>
          <a:lstStyle/>
          <a:p>
            <a:r>
              <a:rPr lang="fi-FI" b="1"/>
              <a:t>Omavalvonnan osavuosiraportti 3 kk jakso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C6F595-2D30-41A7-ABCE-BDC55EA76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526" y="1941914"/>
            <a:ext cx="9144000" cy="1655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Palveluyksikkö:</a:t>
            </a:r>
          </a:p>
          <a:p>
            <a:r>
              <a:rPr lang="fi-FI" dirty="0"/>
              <a:t>________Hengityshalvausyksikkö ESH osastohoito_____________ </a:t>
            </a:r>
          </a:p>
          <a:p>
            <a:r>
              <a:rPr lang="fi-FI" dirty="0"/>
              <a:t>Raportoitava ajanjakso:</a:t>
            </a:r>
            <a:endParaRPr lang="fi-FI" dirty="0">
              <a:cs typeface="Arial"/>
            </a:endParaRPr>
          </a:p>
          <a:p>
            <a:r>
              <a:rPr lang="fi-FI" dirty="0"/>
              <a:t>_______1.1.2025- 30.9.2025____________</a:t>
            </a:r>
          </a:p>
          <a:p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5C6AD2FD-D53F-4D27-A802-FCCB56996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0844"/>
              </p:ext>
            </p:extLst>
          </p:nvPr>
        </p:nvGraphicFramePr>
        <p:xfrm>
          <a:off x="411892" y="4519750"/>
          <a:ext cx="9341708" cy="198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1708">
                  <a:extLst>
                    <a:ext uri="{9D8B030D-6E8A-4147-A177-3AD203B41FA5}">
                      <a16:colId xmlns:a16="http://schemas.microsoft.com/office/drawing/2014/main" val="1999172454"/>
                    </a:ext>
                  </a:extLst>
                </a:gridCol>
              </a:tblGrid>
              <a:tr h="1988245">
                <a:tc>
                  <a:txBody>
                    <a:bodyPr/>
                    <a:lstStyle/>
                    <a:p>
                      <a:r>
                        <a:rPr lang="fi-FI" sz="1300" b="1">
                          <a:solidFill>
                            <a:schemeClr val="tx1"/>
                          </a:solidFill>
                        </a:rPr>
                        <a:t>Lyhenteet:</a:t>
                      </a:r>
                    </a:p>
                    <a:p>
                      <a:endParaRPr lang="fi-FI" sz="13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NPS (Net Promoter Score); Suositteluindeksi (asiakkaat ja henkilöstö)</a:t>
                      </a: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NSS: (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Safety Score)</a:t>
                      </a:r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 Henkilöstön turvallisuusindeksi (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henkilöstön kokemus organisaation turvallisuudesta)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Haipro: Haitta- ja vaaratapatumien ilmoitusjärjestelmä</a:t>
                      </a: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Spro: E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päkohdan tai epäkohdan uhan ilmoitusjärjestelmä sosiaalihuollon toteuttamisessa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PosiPro: O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nnistumisten ilmoittamiseen tarkoitettu osio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QWL: 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QWL-kysely on henkilöstökysely, joka tuottaa viidentoista kohdennetun ja validoidun kysymysten avulla työelämän laadun indeksin, eli QWL-indeksin.  </a:t>
                      </a:r>
                      <a:endParaRPr lang="fi-FI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9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6418D7-C862-4FE0-8E0C-391FDFC9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204187"/>
            <a:ext cx="9135702" cy="914400"/>
          </a:xfrm>
        </p:spPr>
        <p:txBody>
          <a:bodyPr>
            <a:normAutofit/>
          </a:bodyPr>
          <a:lstStyle/>
          <a:p>
            <a:r>
              <a:rPr lang="fi-FI" sz="3200" b="1"/>
              <a:t>Palvelujen saatavuus ja jatkuvuus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062CD00-10B8-4C96-A876-2A9968162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205575"/>
              </p:ext>
            </p:extLst>
          </p:nvPr>
        </p:nvGraphicFramePr>
        <p:xfrm>
          <a:off x="377190" y="1224986"/>
          <a:ext cx="11591945" cy="533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433">
                  <a:extLst>
                    <a:ext uri="{9D8B030D-6E8A-4147-A177-3AD203B41FA5}">
                      <a16:colId xmlns:a16="http://schemas.microsoft.com/office/drawing/2014/main" val="2209970846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94152254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1323570505"/>
                    </a:ext>
                  </a:extLst>
                </a:gridCol>
              </a:tblGrid>
              <a:tr h="5334839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Hoitoon/palveluun pääsy, jonot/ odotusaika vs. tavoiteaika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Lakisääteinen hoitoon/palveluun pääsy/palvelutarpeen arviointi</a:t>
                      </a:r>
                    </a:p>
                    <a:p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2 hoitorinkiä. Hoito jatkuu nykyisten asiakkaiden valitsemana siirtymäajan vuoden 2027 loppuun saakka terveydenhuoltolain alaisena palveluna erikoissairaanhoidon järjestämänä.</a:t>
                      </a:r>
                    </a:p>
                    <a:p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Toiminnan keskeiset tunnusluvut/suoritteet</a:t>
                      </a: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Keskeiset tunnusluvut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Jatkuvuus</a:t>
                      </a:r>
                    </a:p>
                    <a:p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Hoidon/palvelun jatkuvuuteen liittyvät havainnot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Mahdollisten uusien asiakkaiden hoito järjestetään uuden vammaispalvelulain mukaisesti  2025 vuoden alusta alkaen</a:t>
                      </a:r>
                    </a:p>
                    <a:p>
                      <a:r>
                        <a:rPr lang="fi-FI" sz="1600" b="0" i="0" dirty="0">
                          <a:solidFill>
                            <a:schemeClr val="tx1"/>
                          </a:solidFill>
                        </a:rPr>
                        <a:t>sosiaalipalveluiden järjestämänä.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Korjaavat toimenpiteet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Uuden vammaispalvelulain muutoksiin valmistautuminen moniammatillisessa työryhmässä aloitettu. </a:t>
                      </a: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Kotisairaala tukee potilaan hoitoa kotona</a:t>
                      </a: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8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20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001FB-854E-7D9B-80A2-39C73816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39" y="243280"/>
            <a:ext cx="9241817" cy="1325563"/>
          </a:xfrm>
        </p:spPr>
        <p:txBody>
          <a:bodyPr>
            <a:normAutofit/>
          </a:bodyPr>
          <a:lstStyle/>
          <a:p>
            <a:r>
              <a:rPr lang="fi-FI" sz="3200" b="1"/>
              <a:t>Asiakkaiden raportoima turvallisuustieto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E8DA43-0DEB-4FEB-C6AF-86B5300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5" y="1349905"/>
            <a:ext cx="10863384" cy="4429685"/>
          </a:xfrm>
        </p:spPr>
        <p:txBody>
          <a:bodyPr/>
          <a:lstStyle/>
          <a:p>
            <a:endParaRPr lang="fi-FI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CFD521C-12D5-438E-B01E-4C80EB140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361650"/>
              </p:ext>
            </p:extLst>
          </p:nvPr>
        </p:nvGraphicFramePr>
        <p:xfrm>
          <a:off x="0" y="1343024"/>
          <a:ext cx="12024360" cy="443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3526">
                  <a:extLst>
                    <a:ext uri="{9D8B030D-6E8A-4147-A177-3AD203B41FA5}">
                      <a16:colId xmlns:a16="http://schemas.microsoft.com/office/drawing/2014/main" val="3856587348"/>
                    </a:ext>
                  </a:extLst>
                </a:gridCol>
                <a:gridCol w="4730834">
                  <a:extLst>
                    <a:ext uri="{9D8B030D-6E8A-4147-A177-3AD203B41FA5}">
                      <a16:colId xmlns:a16="http://schemas.microsoft.com/office/drawing/2014/main" val="467338485"/>
                    </a:ext>
                  </a:extLst>
                </a:gridCol>
              </a:tblGrid>
              <a:tr h="179072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Asiakkaiden tekemät vaaratapahtumailmoitukset (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) % osuus, kaikista ilmoituksista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Asiakkaiden tekemiä ilmoituksia </a:t>
                      </a:r>
                      <a:r>
                        <a:rPr lang="fi-FI" b="0" dirty="0" err="1">
                          <a:solidFill>
                            <a:schemeClr val="tx1"/>
                          </a:solidFill>
                        </a:rPr>
                        <a:t>ko</a:t>
                      </a: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 jaksolla ei ole ollut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Palautteiden perusteella toteutetut kehittämistoimenpiteet:</a:t>
                      </a: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25623"/>
                  </a:ext>
                </a:extLst>
              </a:tr>
              <a:tr h="1187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Yhteydenotot potilas- ja sosiaaliasiavastaavaan, määrä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Ei yhteydenottoja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36611"/>
                  </a:ext>
                </a:extLst>
              </a:tr>
              <a:tr h="145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1" dirty="0">
                          <a:solidFill>
                            <a:schemeClr val="tx1"/>
                          </a:solidFill>
                        </a:rPr>
                        <a:t>Kantelut ja muistutukset, määrä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- Ei kanteluja eikä muistutuksia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290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5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05C16-B0B3-3C62-752C-65091B9D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47" y="306253"/>
            <a:ext cx="9156031" cy="787852"/>
          </a:xfrm>
        </p:spPr>
        <p:txBody>
          <a:bodyPr>
            <a:noAutofit/>
          </a:bodyPr>
          <a:lstStyle/>
          <a:p>
            <a:r>
              <a:rPr lang="fi-FI" sz="3200" b="1"/>
              <a:t>Henkilöstön raportoima turvallisuustieto (1)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130C5F9-B436-4580-B96D-DC1D62D8F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956014"/>
              </p:ext>
            </p:extLst>
          </p:nvPr>
        </p:nvGraphicFramePr>
        <p:xfrm>
          <a:off x="485522" y="1197894"/>
          <a:ext cx="11371416" cy="535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387">
                  <a:extLst>
                    <a:ext uri="{9D8B030D-6E8A-4147-A177-3AD203B41FA5}">
                      <a16:colId xmlns:a16="http://schemas.microsoft.com/office/drawing/2014/main" val="3965911283"/>
                    </a:ext>
                  </a:extLst>
                </a:gridCol>
                <a:gridCol w="3045041">
                  <a:extLst>
                    <a:ext uri="{9D8B030D-6E8A-4147-A177-3AD203B41FA5}">
                      <a16:colId xmlns:a16="http://schemas.microsoft.com/office/drawing/2014/main" val="165820102"/>
                    </a:ext>
                  </a:extLst>
                </a:gridCol>
                <a:gridCol w="4958988">
                  <a:extLst>
                    <a:ext uri="{9D8B030D-6E8A-4147-A177-3AD203B41FA5}">
                      <a16:colId xmlns:a16="http://schemas.microsoft.com/office/drawing/2014/main" val="14167372"/>
                    </a:ext>
                  </a:extLst>
                </a:gridCol>
              </a:tblGrid>
              <a:tr h="5353853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Epäkohta- ja vaaratapahtumailmoitukset</a:t>
                      </a:r>
                    </a:p>
                    <a:p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Spro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-järjestelmästä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Määrä yhteensä 12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-     5 potilasturvallisuus ilmoitusta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5 työturvallisuusilmoitusta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2 onnistumisilmoitusta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Käsittelyaika</a:t>
                      </a:r>
                      <a:r>
                        <a:rPr lang="fi-FI" sz="1600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Vakavien vaaratapahtumien % osuus kaikista vaaratapahtumailmoituksista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Tapahtuminen luonne </a:t>
                      </a:r>
                    </a:p>
                    <a:p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Läheltäpiti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3 60%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Tapahtui asiakkaalle 2 20 %</a:t>
                      </a: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Tapahtumatyyppi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Kolme yleisintä</a:t>
                      </a: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Laitteeseen ja sen käyttöön liittyvä 3 kpl 60%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2.  Invasiiviseen toimenpiteeseen liittyvä 1 kpl 20 %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Lääke- ja nestehoitoon liittyvä 1 20 %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Korjaavat toimenpiteet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Kehittämistoimenpiteiden % osuus kaikista ilmoituksista</a:t>
                      </a: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-- kehittämistoimenpiteitä 1 25 %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Kehittämistoimenpiteet</a:t>
                      </a:r>
                    </a:p>
                    <a:p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Kotihengityskoneen (varalaitteen)valmiuteen liittyvä hygieniaan liittyvä yhteinen toimintatapa ja oheistus tehty molempiin tiimeihin </a:t>
                      </a:r>
                    </a:p>
                    <a:p>
                      <a:endParaRPr lang="fi-FI" sz="16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Tiimeissä tehty sähkötarkistus koskien jatkojohtojen käyttöä </a:t>
                      </a:r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0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1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443" y="133520"/>
            <a:ext cx="8485121" cy="593725"/>
          </a:xfrm>
        </p:spPr>
        <p:txBody>
          <a:bodyPr>
            <a:normAutofit/>
          </a:bodyPr>
          <a:lstStyle/>
          <a:p>
            <a:r>
              <a:rPr lang="fi-FI" sz="3200" b="1"/>
              <a:t>Henkilöstö 1)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394897"/>
              </p:ext>
            </p:extLst>
          </p:nvPr>
        </p:nvGraphicFramePr>
        <p:xfrm>
          <a:off x="674370" y="914401"/>
          <a:ext cx="10775508" cy="724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912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248564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655032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459277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Henkilöstömäärä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Henkilöstö: Hoitohenkilöstö yhteensä 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Vakinaiset: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lh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10  palveluesihenkilö 1, palveluyksikköpäällikkö 1 ( yhteinen ESH osastohoito;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os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A, B ja hengityshalvausyksikkö) 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Lisäksi lääkärit ja sihteerit tarpeenmukaisesti </a:t>
                      </a:r>
                    </a:p>
                    <a:p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Avoimet /täyttämättömät vakanssit: Kaikki vakanssit on täytetty 100 %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Henkilöstömitoitus/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henkilöstön riittävyys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Kaikkiin vuoroihin ei saada tekijää, joten oma henkilöstö joustaa tarpeen mukaisesti eri tilanteissa. Omaiset tekevät myös vuoroja tiimeissä hoitaja nimikkeellä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Sisäisiä keikkailijoita ja lyhytaikaisia sijaisia on käytetty  poissaoloihin </a:t>
                      </a:r>
                    </a:p>
                    <a:p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Sijaisten saaminen lyhytaikaisiin poissaoloihin ollut haasteellista. 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Työturvallisuus 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ilmoituksia </a:t>
                      </a:r>
                      <a:r>
                        <a:rPr lang="fi-FI" sz="16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-järjestelmän kautta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Ilmoitusten määrä 5</a:t>
                      </a:r>
                    </a:p>
                    <a:p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Läheltäpiti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3 kpl</a:t>
                      </a:r>
                    </a:p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Työtapaturma 2 kpl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Putoaminen ja kaatuminen, liukastuminen 3 kpl ( asiakkaan kodin pihan liukkaus) </a:t>
                      </a:r>
                    </a:p>
                    <a:p>
                      <a:r>
                        <a:rPr lang="fi-FI" sz="1600" b="0" dirty="0">
                          <a:solidFill>
                            <a:schemeClr val="tx1"/>
                          </a:solidFill>
                        </a:rPr>
                        <a:t>- Äkillinen fyysinen tai psyykkinen kuormittuminen  1 kpl 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  <a:cs typeface="Arial"/>
                        </a:rPr>
                        <a:t>Henkilöstön rokotekattavuus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  <a:cs typeface="Arial"/>
                        </a:rPr>
                        <a:t>Otetut influenssarokotteet suhteessa tavoitteeseen (100% henkilöstöstä)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i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  <a:cs typeface="Arial"/>
                        </a:rPr>
                        <a:t>- Influenssarokotukset 100 %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b="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3249759">
                <a:tc>
                  <a:txBody>
                    <a:bodyPr/>
                    <a:lstStyle/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Henkilöstön turvallisuusindeksi (NSS) /tavoite 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Turvallisuuskyselyä ei ole ollut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ko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ajanjaksolla 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Sairauspoissaolot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514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kalenteripv</a:t>
                      </a:r>
                      <a:endParaRPr lang="fi-FI" sz="16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353 </a:t>
                      </a:r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( yhdenjakoinen pitkä poissaolo ajalla 24.1.- 22.6.2025)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957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85" y="249113"/>
            <a:ext cx="8485121" cy="593725"/>
          </a:xfrm>
        </p:spPr>
        <p:txBody>
          <a:bodyPr>
            <a:normAutofit fontScale="90000"/>
          </a:bodyPr>
          <a:lstStyle/>
          <a:p>
            <a:r>
              <a:rPr lang="fi-FI" b="1"/>
              <a:t>Henkilöstö 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985251"/>
              </p:ext>
            </p:extLst>
          </p:nvPr>
        </p:nvGraphicFramePr>
        <p:xfrm>
          <a:off x="524786" y="1009816"/>
          <a:ext cx="11080823" cy="537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917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321662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496244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403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QWL-indeksi ja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  <a:cs typeface="Arial"/>
                        </a:rPr>
                        <a:t>vastaus %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cs typeface="Arial"/>
                        </a:rPr>
                        <a:t>QWL 63.2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NPS (suositeltavuusindeksi)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Asteikko 1-10 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7.19 </a:t>
                      </a:r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Työhyvinvointia ja osaamisen kehittämistä edistävät toimenpiteet: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Tyhypäivät</a:t>
                      </a: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 syksyllä  kaikille  järjestetty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Osaamisen kehittämisen suunnitelma tehty ja suunniteltuja koulutuksia pidetty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verkkokursseja tarpeenmukaisista aiheista  velvoitettu suorittamaan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2975799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Onnistumiset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PosiPro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-ilmoitusten määrä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-2 onnistumisilmoitusta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Täydennyskoulutuspäivät (pv/</a:t>
                      </a: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- 2,04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82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F4247-8D2F-4D7B-B01C-BF18B7A0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94" y="353627"/>
            <a:ext cx="10373128" cy="1325563"/>
          </a:xfrm>
        </p:spPr>
        <p:txBody>
          <a:bodyPr>
            <a:normAutofit/>
          </a:bodyPr>
          <a:lstStyle/>
          <a:p>
            <a:r>
              <a:rPr lang="fi-FI" b="1"/>
              <a:t>Omavalvonnan toteutumisen seuranta ja arviointi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6B598-36F8-4F68-A024-C558EE9C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60311"/>
            <a:ext cx="9711084" cy="4351338"/>
          </a:xfrm>
          <a:ln>
            <a:solidFill>
              <a:srgbClr val="00A65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dirty="0"/>
              <a:t>Omavalvontasuunnitelmassa kuvatun toiminnan toteutumisen havainnot ja toteutetut kehittämistoimenpiteet:</a:t>
            </a:r>
          </a:p>
          <a:p>
            <a:pPr marL="0" indent="0">
              <a:buNone/>
            </a:pPr>
            <a:r>
              <a:rPr lang="fi-FI" sz="1800" dirty="0"/>
              <a:t>Työpaikan riskinarviointi tehty v 2025 henkilöstön kanssa</a:t>
            </a:r>
          </a:p>
          <a:p>
            <a:pPr marL="0" indent="0">
              <a:buNone/>
            </a:pPr>
            <a:r>
              <a:rPr lang="fi-FI" sz="1800" dirty="0"/>
              <a:t>Osaamisen kehittämiseksi sovittu verkkokurssit. Koko henkilöstö suorittanut. Liitetty uuden työntekijän perehdytysprosessiin </a:t>
            </a:r>
          </a:p>
          <a:p>
            <a:pPr marL="0" indent="0">
              <a:buNone/>
            </a:pPr>
            <a:r>
              <a:rPr lang="fi-FI" sz="1800" dirty="0"/>
              <a:t>Tiimeissä arvioitu työergonomisia asioita yhdessä työterveyshuollon kanssa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80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60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B_ApprovedBy xmlns="57774dac-5171-47f4-8925-8bec5173786e">
      <UserInfo>
        <DisplayName/>
        <AccountId xsi:nil="true"/>
        <AccountType/>
      </UserInfo>
    </HB_ApprovedBy>
    <HB_ReviewDate xmlns="57774dac-5171-47f4-8925-8bec5173786e">2027-01-14T22:00:00+00:00</HB_ReviewDate>
    <HB_OrganizationIDs_FullPath xmlns="57774dac-5171-47f4-8925-8bec5173786e" xsi:nil="true"/>
    <HB_ParentID_FullPath xmlns="57774dac-5171-47f4-8925-8bec5173786e">Järjestämisen tuki/Laadunhallinta ja valvonta
</HB_ParentID_FullPath>
    <HB_RefStdIDs xmlns="57774dac-5171-47f4-8925-8bec5173786e" xsi:nil="true"/>
    <HB_ApproversGroup xmlns="57774dac-5171-47f4-8925-8bec5173786e">Korhonen Virpi</HB_ApproversGroup>
    <HB_ValidEnd xmlns="57774dac-5171-47f4-8925-8bec5173786e" xsi:nil="true"/>
    <HB_RefStdIDs_FullPath xmlns="57774dac-5171-47f4-8925-8bec5173786e" xsi:nil="true"/>
    <HB_DocCode xmlns="57774dac-5171-47f4-8925-8bec5173786e">21857</HB_DocCode>
    <HB_ParentID xmlns="57774dac-5171-47f4-8925-8bec5173786e">73</HB_ParentID>
    <HB_ProcessIDs xmlns="57774dac-5171-47f4-8925-8bec5173786e" xsi:nil="true"/>
    <HB_DocumentSigned xmlns="57774dac-5171-47f4-8925-8bec5173786e" xsi:nil="true"/>
    <HB_ValidBegin xmlns="57774dac-5171-47f4-8925-8bec5173786e" xsi:nil="true"/>
    <HB_DocumentVersionSystem xmlns="57774dac-5171-47f4-8925-8bec5173786e">1</HB_DocumentVersionSystem>
    <HB_CreateDate xmlns="57774dac-5171-47f4-8925-8bec5173786e">2025-01-15T13:33:46+00:00</HB_CreateDate>
    <HB_ProcessIDs_FullPath xmlns="57774dac-5171-47f4-8925-8bec5173786e" xsi:nil="true"/>
    <HB_VersionComments xmlns="57774dac-5171-47f4-8925-8bec5173786e" xsi:nil="true"/>
    <HB_OrganizationIDs xmlns="57774dac-5171-47f4-8925-8bec5173786e" xsi:nil="true"/>
    <TaxCatchAll xmlns="57774dac-5171-47f4-8925-8bec5173786e">
      <Value>4</Value>
    </TaxCatchAll>
    <HB_ApproversGroupDate xmlns="57774dac-5171-47f4-8925-8bec5173786e">2025-01-15T13:50:25+00:00</HB_ApproversGroupDate>
    <HB_Reviewer xmlns="57774dac-5171-47f4-8925-8bec5173786e">
      <UserInfo>
        <DisplayName>Suomalainen Tarja</DisplayName>
        <AccountId>19</AccountId>
        <AccountType/>
      </UserInfo>
    </HB_Reviewer>
    <HB_Author xmlns="57774dac-5171-47f4-8925-8bec5173786e">
      <UserInfo>
        <DisplayName>Näsänen Merja</DisplayName>
        <AccountId>39</AccountId>
        <AccountType/>
      </UserInfo>
    </HB_Author>
    <HB_DocType xmlns="57774dac-5171-47f4-8925-8bec5173786e">Hallinnollinen lomake</HB_DocType>
    <HB_InspectionDate xmlns="57774dac-5171-47f4-8925-8bec5173786e" xsi:nil="true"/>
    <HB_Inspector xmlns="57774dac-5171-47f4-8925-8bec5173786e" xsi:nil="true"/>
    <HB_References xmlns="57774dac-5171-47f4-8925-8bec5173786e" xsi:nil="true"/>
    <HB_SourceWorkspace xmlns="57774dac-5171-47f4-8925-8bec5173786e">handbook</HB_SourceWorkspace>
    <HB_DocTitle xmlns="57774dac-5171-47f4-8925-8bec5173786e">Palvelyksikkö Omavalvonnan osavuosiraportti pohja 3 kk jakso</HB_DocTitle>
    <SharedWithUsers xmlns="7075b817-c215-4363-a115-bd0ab826d931">
      <UserInfo>
        <DisplayName>Kanervo Ritva</DisplayName>
        <AccountId>36</AccountId>
        <AccountType/>
      </UserInfo>
      <UserInfo>
        <DisplayName>Mäklin Jaana</DisplayName>
        <AccountId>48</AccountId>
        <AccountType/>
      </UserInfo>
    </SharedWithUsers>
    <lcf76f155ced4ddcb4097134ff3c332f xmlns="bb6d859f-7529-4784-9e62-bbc119a138f2">
      <Terms xmlns="http://schemas.microsoft.com/office/infopath/2007/PartnerControls"/>
    </lcf76f155ced4ddcb4097134ff3c332f>
    <MassRunTimestamp xmlns="bb6d859f-7529-4784-9e62-bbc119a138f2" xsi:nil="true"/>
    <HB_MajorVersionNumber xmlns="bb6d859f-7529-4784-9e62-bbc119a138f2">1</HB_MajorVersionNumber>
    <MassEditTimestamp xmlns="bb6d859f-7529-4784-9e62-bbc119a138f2" xsi:nil="true"/>
    <URL xmlns="bb6d859f-7529-4784-9e62-bbc119a138f2">
      <Url xsi:nil="true"/>
      <Description xsi:nil="true"/>
    </URL>
    <HB_MetaData xmlns="bb6d859f-7529-4784-9e62-bbc119a138f2">22758</HB_MetaData>
    <HB_ReviewStatusID xmlns="bb6d859f-7529-4784-9e62-bbc119a138f2" xsi:nil="true"/>
    <b3cdd1ba41c647e2920555d9302ce4a9 xmlns="bb6d859f-7529-4784-9e62-bbc119a138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julkaista ulkoisella verkkosivulla</TermName>
          <TermId xmlns="http://schemas.microsoft.com/office/infopath/2007/PartnerControls">e9166925-b574-4edf-8436-6361d014d391</TermId>
        </TermInfo>
      </Terms>
    </b3cdd1ba41c647e2920555d9302ce4a9>
    <HB_ReadReceipts xmlns="bb6d859f-7529-4784-9e62-bbc119a138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QualityFirst Handbook Library item" ma:contentTypeID="0x010100DB1082CD175B4113BAA831FD9ECCBD5700560857CDE9B9F54DBD99F3565CD00978" ma:contentTypeVersion="52" ma:contentTypeDescription="QualityFirst Handbook Library item" ma:contentTypeScope="" ma:versionID="bf009de4024fd2e7ec5177498cd5f662">
  <xsd:schema xmlns:xsd="http://www.w3.org/2001/XMLSchema" xmlns:xs="http://www.w3.org/2001/XMLSchema" xmlns:p="http://schemas.microsoft.com/office/2006/metadata/properties" xmlns:ns2="57774dac-5171-47f4-8925-8bec5173786e" xmlns:ns3="bb6d859f-7529-4784-9e62-bbc119a138f2" xmlns:ns4="7075b817-c215-4363-a115-bd0ab826d931" targetNamespace="http://schemas.microsoft.com/office/2006/metadata/properties" ma:root="true" ma:fieldsID="ed07a0e0e5e5d9cf57381ddbf771b8e5" ns2:_="" ns3:_="" ns4:_="">
    <xsd:import namespace="57774dac-5171-47f4-8925-8bec5173786e"/>
    <xsd:import namespace="bb6d859f-7529-4784-9e62-bbc119a138f2"/>
    <xsd:import namespace="7075b817-c215-4363-a115-bd0ab826d931"/>
    <xsd:element name="properties">
      <xsd:complexType>
        <xsd:sequence>
          <xsd:element name="documentManagement">
            <xsd:complexType>
              <xsd:all>
                <xsd:element ref="ns2:HB_DocTitle" minOccurs="0"/>
                <xsd:element ref="ns2:HB_Author" minOccurs="0"/>
                <xsd:element ref="ns2:HB_Reviewer" minOccurs="0"/>
                <xsd:element ref="ns2:HB_ApprovedBy" minOccurs="0"/>
                <xsd:element ref="ns2:HB_CreateDate" minOccurs="0"/>
                <xsd:element ref="ns2:HB_ValidBegin" minOccurs="0"/>
                <xsd:element ref="ns2:HB_ValidEnd" minOccurs="0"/>
                <xsd:element ref="ns2:HB_ReviewDate" minOccurs="0"/>
                <xsd:element ref="ns2:HB_ApproversGroupDate" minOccurs="0"/>
                <xsd:element ref="ns2:HB_InspectionDate" minOccurs="0"/>
                <xsd:element ref="ns2:HB_DocCode" minOccurs="0"/>
                <xsd:element ref="ns2:HB_DocType" minOccurs="0"/>
                <xsd:element ref="ns2:HB_ParentID" minOccurs="0"/>
                <xsd:element ref="ns2:HB_ParentID_FullPath" minOccurs="0"/>
                <xsd:element ref="ns2:HB_OrganizationIDs" minOccurs="0"/>
                <xsd:element ref="ns2:HB_OrganizationIDs_FullPath" minOccurs="0"/>
                <xsd:element ref="ns2:HB_ProcessIDs" minOccurs="0"/>
                <xsd:element ref="ns2:HB_ProcessIDs_FullPath" minOccurs="0"/>
                <xsd:element ref="ns2:HB_RefStdIDs" minOccurs="0"/>
                <xsd:element ref="ns2:HB_RefStdIDs_FullPath" minOccurs="0"/>
                <xsd:element ref="ns2:HB_DocumentVersionSystem" minOccurs="0"/>
                <xsd:element ref="ns2:HB_ApproversGroup" minOccurs="0"/>
                <xsd:element ref="ns2:HB_SourceWorkspace" minOccurs="0"/>
                <xsd:element ref="ns2:HB_Inspector" minOccurs="0"/>
                <xsd:element ref="ns2:HB_VersionComments" minOccurs="0"/>
                <xsd:element ref="ns2:HB_References" minOccurs="0"/>
                <xsd:element ref="ns2:HB_DocumentSigned" minOccurs="0"/>
                <xsd:element ref="ns3:HB_MetaData" minOccurs="0"/>
                <xsd:element ref="ns3:HB_MajorVersionNumber" minOccurs="0"/>
                <xsd:element ref="ns3:URL" minOccurs="0"/>
                <xsd:element ref="ns3:b3cdd1ba41c647e2920555d9302ce4a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HB_ReadReceipts" minOccurs="0"/>
                <xsd:element ref="ns3:HB_ReviewStatusID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assEditTimestamp" minOccurs="0"/>
                <xsd:element ref="ns3:MassRunTimestam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74dac-5171-47f4-8925-8bec5173786e" elementFormDefault="qualified">
    <xsd:import namespace="http://schemas.microsoft.com/office/2006/documentManagement/types"/>
    <xsd:import namespace="http://schemas.microsoft.com/office/infopath/2007/PartnerControls"/>
    <xsd:element name="HB_DocTitle" ma:index="8" nillable="true" ma:displayName="HB Otsikko" ma:indexed="true" ma:internalName="HB_DocTitle">
      <xsd:simpleType>
        <xsd:restriction base="dms:Text"/>
      </xsd:simpleType>
    </xsd:element>
    <xsd:element name="HB_Author" ma:index="9" nillable="true" ma:displayName="HB Laatija" ma:internalName="HB_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Reviewer" ma:index="10" nillable="true" ma:displayName="HB Katselmoija" ma:internalName="HB_Review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ApprovedBy" ma:index="11" nillable="true" ma:displayName="HB_ApprovedBy" ma:internalName="HB_Approv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CreateDate" ma:index="12" nillable="true" ma:displayName="HB Luotu" ma:format="DateOnly" ma:internalName="HB_CreateDate">
      <xsd:simpleType>
        <xsd:restriction base="dms:DateTime"/>
      </xsd:simpleType>
    </xsd:element>
    <xsd:element name="HB_ValidBegin" ma:index="13" nillable="true" ma:displayName="HB Voimassa alkaen" ma:format="DateOnly" ma:internalName="HB_ValidBegin">
      <xsd:simpleType>
        <xsd:restriction base="dms:DateTime"/>
      </xsd:simpleType>
    </xsd:element>
    <xsd:element name="HB_ValidEnd" ma:index="14" nillable="true" ma:displayName="HB Voimassa päättyy" ma:format="DateOnly" ma:internalName="HB_ValidEnd">
      <xsd:simpleType>
        <xsd:restriction base="dms:DateTime"/>
      </xsd:simpleType>
    </xsd:element>
    <xsd:element name="HB_ReviewDate" ma:index="15" nillable="true" ma:displayName="HB Katselmointi pvm" ma:format="DateOnly" ma:internalName="HB_ReviewDate">
      <xsd:simpleType>
        <xsd:restriction base="dms:DateTime"/>
      </xsd:simpleType>
    </xsd:element>
    <xsd:element name="HB_ApproversGroupDate" ma:index="16" nillable="true" ma:displayName="HB Hyväksytty" ma:format="DateOnly" ma:internalName="HB_ApproversGroupDate">
      <xsd:simpleType>
        <xsd:restriction base="dms:DateTime"/>
      </xsd:simpleType>
    </xsd:element>
    <xsd:element name="HB_InspectionDate" ma:index="17" nillable="true" ma:displayName="HB Tarkastettu" ma:format="DateOnly" ma:internalName="HB_InspectionDate">
      <xsd:simpleType>
        <xsd:restriction base="dms:DateTime"/>
      </xsd:simpleType>
    </xsd:element>
    <xsd:element name="HB_DocCode" ma:index="18" nillable="true" ma:displayName="HB Tunniste" ma:indexed="true" ma:internalName="HB_DocCode">
      <xsd:simpleType>
        <xsd:restriction base="dms:Text"/>
      </xsd:simpleType>
    </xsd:element>
    <xsd:element name="HB_DocType" ma:index="19" nillable="true" ma:displayName="HB Tyyppi" ma:internalName="HB_DocType">
      <xsd:simpleType>
        <xsd:restriction base="dms:Text"/>
      </xsd:simpleType>
    </xsd:element>
    <xsd:element name="HB_ParentID" ma:index="20" nillable="true" ma:displayName="HB_ParentID" ma:internalName="HB_ParentID">
      <xsd:simpleType>
        <xsd:restriction base="dms:Text"/>
      </xsd:simpleType>
    </xsd:element>
    <xsd:element name="HB_ParentID_FullPath" ma:index="21" nillable="true" ma:displayName="HB_ParentID_FullPath" ma:internalName="HB_ParentID_FullPath">
      <xsd:simpleType>
        <xsd:restriction base="dms:Note"/>
      </xsd:simpleType>
    </xsd:element>
    <xsd:element name="HB_OrganizationIDs" ma:index="22" nillable="true" ma:displayName="HB_OrganizationIDs" ma:internalName="HB_OrganizationIDs">
      <xsd:simpleType>
        <xsd:restriction base="dms:Text"/>
      </xsd:simpleType>
    </xsd:element>
    <xsd:element name="HB_OrganizationIDs_FullPath" ma:index="23" nillable="true" ma:displayName="HB_OrganizationIDs_FullPath" ma:internalName="HB_OrganizationIDs_FullPath">
      <xsd:simpleType>
        <xsd:restriction base="dms:Note"/>
      </xsd:simpleType>
    </xsd:element>
    <xsd:element name="HB_ProcessIDs" ma:index="24" nillable="true" ma:displayName="HB_ProcessIDs" ma:internalName="HB_ProcessIDs">
      <xsd:simpleType>
        <xsd:restriction base="dms:Text"/>
      </xsd:simpleType>
    </xsd:element>
    <xsd:element name="HB_ProcessIDs_FullPath" ma:index="25" nillable="true" ma:displayName="HB_ProcessIDs_FullPath" ma:internalName="HB_ProcessIDs_FullPath">
      <xsd:simpleType>
        <xsd:restriction base="dms:Note"/>
      </xsd:simpleType>
    </xsd:element>
    <xsd:element name="HB_RefStdIDs" ma:index="26" nillable="true" ma:displayName="HB_RefStdIDs" ma:internalName="HB_RefStdIDs">
      <xsd:simpleType>
        <xsd:restriction base="dms:Text"/>
      </xsd:simpleType>
    </xsd:element>
    <xsd:element name="HB_RefStdIDs_FullPath" ma:index="27" nillable="true" ma:displayName="HB_RefStdIDs_FullPath" ma:internalName="HB_RefStdIDs_FullPath">
      <xsd:simpleType>
        <xsd:restriction base="dms:Note"/>
      </xsd:simpleType>
    </xsd:element>
    <xsd:element name="HB_DocumentVersionSystem" ma:index="28" nillable="true" ma:displayName="HB Versio" ma:internalName="HB_DocumentVersionSystem">
      <xsd:simpleType>
        <xsd:restriction base="dms:Text"/>
      </xsd:simpleType>
    </xsd:element>
    <xsd:element name="HB_ApproversGroup" ma:index="29" nillable="true" ma:displayName="HB Hyväksyjä" ma:internalName="HB_ApproversGroup">
      <xsd:simpleType>
        <xsd:restriction base="dms:Text"/>
      </xsd:simpleType>
    </xsd:element>
    <xsd:element name="HB_SourceWorkspace" ma:index="30" nillable="true" ma:displayName="HB Lähdetyötila" ma:internalName="HB_SourceWorkspace">
      <xsd:simpleType>
        <xsd:restriction base="dms:Text"/>
      </xsd:simpleType>
    </xsd:element>
    <xsd:element name="HB_Inspector" ma:index="31" nillable="true" ma:displayName="HB Tarkastaja" ma:internalName="HB_Inspector">
      <xsd:simpleType>
        <xsd:restriction base="dms:Text"/>
      </xsd:simpleType>
    </xsd:element>
    <xsd:element name="HB_VersionComments" ma:index="32" nillable="true" ma:displayName="HB Version kommentit" ma:internalName="HB_VersionComments">
      <xsd:simpleType>
        <xsd:restriction base="dms:Note"/>
      </xsd:simpleType>
    </xsd:element>
    <xsd:element name="HB_References" ma:index="33" nillable="true" ma:displayName="HB_References" ma:internalName="HB_References">
      <xsd:simpleType>
        <xsd:restriction base="dms:Note"/>
      </xsd:simpleType>
    </xsd:element>
    <xsd:element name="HB_DocumentSigned" ma:index="34" nillable="true" ma:displayName="HB Asiakirja allekirjoitettu" ma:internalName="HB_DocumentSigned">
      <xsd:simpleType>
        <xsd:restriction base="dms:Boolean"/>
      </xsd:simpleType>
    </xsd:element>
    <xsd:element name="TaxCatchAll" ma:index="41" nillable="true" ma:displayName="Taxonomy Catch All Column" ma:hidden="true" ma:list="{8432e53c-ef81-4e10-bfc3-ee7399345f87}" ma:internalName="TaxCatchAll" ma:showField="CatchAllData" ma:web="57774dac-5171-47f4-8925-8bec517378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d859f-7529-4784-9e62-bbc119a138f2" elementFormDefault="qualified">
    <xsd:import namespace="http://schemas.microsoft.com/office/2006/documentManagement/types"/>
    <xsd:import namespace="http://schemas.microsoft.com/office/infopath/2007/PartnerControls"/>
    <xsd:element name="HB_MetaData" ma:index="35" nillable="true" ma:displayName="HB_MetaData" ma:indexed="true" ma:list="b3888174-fae7-41a9-9251-8ab9e602b7a9" ma:internalName="HB_MetaData" ma:showField="HB_DocTitle">
      <xsd:simpleType>
        <xsd:restriction base="dms:Lookup"/>
      </xsd:simpleType>
    </xsd:element>
    <xsd:element name="HB_MajorVersionNumber" ma:index="36" nillable="true" ma:displayName="HB_MajorVersionNumber" ma:internalName="HB_MajorVersionNumber">
      <xsd:simpleType>
        <xsd:restriction base="dms:Number"/>
      </xsd:simpleType>
    </xsd:element>
    <xsd:element name="URL" ma:index="3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3cdd1ba41c647e2920555d9302ce4a9" ma:index="40" nillable="true" ma:taxonomy="true" ma:internalName="b3cdd1ba41c647e2920555d9302ce4a9" ma:taxonomyFieldName="Publish_To_ExtSite" ma:displayName="Publish_To_ExtSite" ma:default="4;#Ei julkaista ulkoisella verkkosivulla|e9166925-b574-4edf-8436-6361d014d391" ma:fieldId="{b3cdd1ba-41c6-47e2-9205-55d9302ce4a9}" ma:sspId="64b60abb-ae65-4666-86fa-ffebd4072f79" ma:termSetId="8278df5a-1f46-47fa-832a-fcf057da3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4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45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8" nillable="true" ma:displayName="MediaServiceEventHashCode" ma:hidden="true" ma:internalName="MediaServiceEventHashCode" ma:readOnly="true">
      <xsd:simpleType>
        <xsd:restriction base="dms:Text"/>
      </xsd:simpleType>
    </xsd:element>
    <xsd:element name="HB_ReadReceipts" ma:index="49" nillable="true" ma:displayName="HB_ReadReceipts" ma:internalName="HB_ReadReceipts">
      <xsd:simpleType>
        <xsd:restriction base="dms:Text"/>
      </xsd:simpleType>
    </xsd:element>
    <xsd:element name="HB_ReviewStatusID" ma:index="50" nillable="true" ma:displayName="HB_ReviewStatusID" ma:internalName="HB_ReviewStatusID">
      <xsd:simpleType>
        <xsd:restriction base="dms:Text"/>
      </xsd:simpleType>
    </xsd:element>
    <xsd:element name="MediaLengthInSeconds" ma:index="5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5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5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assEditTimestamp" ma:index="57" nillable="true" ma:displayName="MassEditTimestamp" ma:format="DateTime" ma:internalName="MassEditTimestamp">
      <xsd:simpleType>
        <xsd:restriction base="dms:DateTime"/>
      </xsd:simpleType>
    </xsd:element>
    <xsd:element name="MassRunTimestamp" ma:index="58" nillable="true" ma:displayName="MassRunTimestamp" ma:format="DateTime" ma:internalName="MassRunTimestamp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5b817-c215-4363-a115-bd0ab826d931" elementFormDefault="qualified">
    <xsd:import namespace="http://schemas.microsoft.com/office/2006/documentManagement/types"/>
    <xsd:import namespace="http://schemas.microsoft.com/office/infopath/2007/PartnerControls"/>
    <xsd:element name="SharedWithUsers" ma:index="5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CFE66-BFAD-4FD8-9D18-4AF4A853F65B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075b817-c215-4363-a115-bd0ab826d931"/>
    <ds:schemaRef ds:uri="bb6d859f-7529-4784-9e62-bbc119a138f2"/>
    <ds:schemaRef ds:uri="57774dac-5171-47f4-8925-8bec5173786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EA422BC-61D4-47A9-AEB4-12CB01EDF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774dac-5171-47f4-8925-8bec5173786e"/>
    <ds:schemaRef ds:uri="bb6d859f-7529-4784-9e62-bbc119a138f2"/>
    <ds:schemaRef ds:uri="7075b817-c215-4363-a115-bd0ab826d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2E3BBB-A058-4002-9FD3-5FF36B0CD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641</TotalTime>
  <Words>611</Words>
  <Application>Microsoft Office PowerPoint</Application>
  <PresentationFormat>Laajakuva</PresentationFormat>
  <Paragraphs>136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Hengityshalvausyksikkö  ESH osastohoito Q3 2025 omavalvonnan osavuosiraportti  </vt:lpstr>
      <vt:lpstr>Omavalvonnan osavuosiraportti 3 kk jakso</vt:lpstr>
      <vt:lpstr>Palvelujen saatavuus ja jatkuvuus</vt:lpstr>
      <vt:lpstr>Asiakkaiden raportoima turvallisuustieto</vt:lpstr>
      <vt:lpstr>Henkilöstön raportoima turvallisuustieto (1) </vt:lpstr>
      <vt:lpstr>Henkilöstö 1)</vt:lpstr>
      <vt:lpstr>Henkilöstö 2)</vt:lpstr>
      <vt:lpstr>Omavalvonnan toteutumisen seuranta ja arviointi</vt:lpstr>
      <vt:lpstr>PowerPoint-esitys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Palvelyksikkö Omavalvonnan osavuosiraportti pohja 3 kk jakso</dc:title>
  <dc:creator>Kainuun hyvinvointialue</dc:creator>
  <cp:lastModifiedBy>Parkkisenniemi Sirpa</cp:lastModifiedBy>
  <cp:revision>30</cp:revision>
  <cp:lastPrinted>2024-12-02T06:03:38Z</cp:lastPrinted>
  <dcterms:created xsi:type="dcterms:W3CDTF">2021-11-02T08:16:43Z</dcterms:created>
  <dcterms:modified xsi:type="dcterms:W3CDTF">2026-01-15T08:43:10Z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0x010100DB1082CD175B4113BAA831FD9ECCBD5700560857CDE9B9F54DBD99F3565CD00978</vt:lpwstr>
  </property>
  <property fmtid="{D5CDD505-2E9C-101B-9397-08002B2CF9AE}" pid="4" name="Order">
    <vt:r8>29800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Publish_To_ExtSite">
    <vt:lpwstr>4;#Ei julkaista ulkoisella verkkosivulla|e9166925-b574-4edf-8436-6361d014d391</vt:lpwstr>
  </property>
</Properties>
</file>