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2"/>
  </p:notesMasterIdLst>
  <p:sldIdLst>
    <p:sldId id="293" r:id="rId5"/>
    <p:sldId id="276" r:id="rId6"/>
    <p:sldId id="292" r:id="rId7"/>
    <p:sldId id="271" r:id="rId8"/>
    <p:sldId id="296" r:id="rId9"/>
    <p:sldId id="297" r:id="rId10"/>
    <p:sldId id="298" r:id="rId11"/>
    <p:sldId id="299" r:id="rId12"/>
    <p:sldId id="281" r:id="rId13"/>
    <p:sldId id="294" r:id="rId14"/>
    <p:sldId id="295" r:id="rId15"/>
    <p:sldId id="272" r:id="rId16"/>
    <p:sldId id="285" r:id="rId17"/>
    <p:sldId id="269" r:id="rId18"/>
    <p:sldId id="270" r:id="rId19"/>
    <p:sldId id="291" r:id="rId20"/>
    <p:sldId id="268" r:id="rId21"/>
  </p:sldIdLst>
  <p:sldSz cx="12192000" cy="6858000"/>
  <p:notesSz cx="6799263" cy="99298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äsänen Merja" initials="NM" lastIdx="1" clrIdx="0">
    <p:extLst>
      <p:ext uri="{19B8F6BF-5375-455C-9EA6-DF929625EA0E}">
        <p15:presenceInfo xmlns:p15="http://schemas.microsoft.com/office/powerpoint/2012/main" userId="S-1-5-21-3233515526-3070676249-3238801300-40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B664"/>
    <a:srgbClr val="E01453"/>
    <a:srgbClr val="D6301E"/>
    <a:srgbClr val="EBF1E9"/>
    <a:srgbClr val="FFFFFF"/>
    <a:srgbClr val="F8FFE7"/>
    <a:srgbClr val="ECFFE5"/>
    <a:srgbClr val="EAF4E4"/>
    <a:srgbClr val="CCFFCC"/>
    <a:srgbClr val="00A6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Normaali tyyli 2 - Korostu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AF51C-D08A-4F8B-8D68-5E986C3E6E2A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62747E-4FBA-4356-A170-93064E9530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2214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747E-4FBA-4356-A170-93064E9530AA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3695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747E-4FBA-4356-A170-93064E9530AA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6300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747E-4FBA-4356-A170-93064E9530AA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4966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4000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33122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0085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3129" y="838427"/>
            <a:ext cx="7824322" cy="2852737"/>
          </a:xfrm>
        </p:spPr>
        <p:txBody>
          <a:bodyPr anchor="b">
            <a:normAutofit/>
          </a:bodyPr>
          <a:lstStyle>
            <a:lvl1pPr>
              <a:defRPr sz="4000" b="1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3129" y="4065030"/>
            <a:ext cx="782432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2233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18" y="1825625"/>
            <a:ext cx="366656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5944" y="1825625"/>
            <a:ext cx="4038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3714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3576" y="365127"/>
            <a:ext cx="8961812" cy="1325563"/>
          </a:xfrm>
        </p:spPr>
        <p:txBody>
          <a:bodyPr/>
          <a:lstStyle>
            <a:lvl1pPr>
              <a:defRPr sz="3600" b="1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92821" y="1681163"/>
            <a:ext cx="360400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2823" y="2505075"/>
            <a:ext cx="360400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57247" y="1681163"/>
            <a:ext cx="379814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64823" y="2505075"/>
            <a:ext cx="3690565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6020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5319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90304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8051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6334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01E51EC6-65A7-4AFD-B9BC-440CC785375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021" y="4845418"/>
            <a:ext cx="1905000" cy="1905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34202" y="320675"/>
            <a:ext cx="782042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34202" y="1760311"/>
            <a:ext cx="869128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34202" y="64136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CB3D5-8FA8-4EFE-A963-7A914E9D2A59}" type="datetimeFigureOut">
              <a:rPr lang="fi-FI" smtClean="0"/>
              <a:pPr/>
              <a:t>23.7.2026</a:t>
            </a:fld>
            <a:endParaRPr lang="fi-FI"/>
          </a:p>
        </p:txBody>
      </p:sp>
      <p:pic>
        <p:nvPicPr>
          <p:cNvPr id="7" name="Kuva 6" descr="Kuva, joka sisältää kohteen kevyt&#10;&#10;Kuvaus luotu automaattisesti">
            <a:extLst>
              <a:ext uri="{FF2B5EF4-FFF2-40B4-BE49-F238E27FC236}">
                <a16:creationId xmlns:a16="http://schemas.microsoft.com/office/drawing/2014/main" id="{0F142469-9CCE-4C7E-B880-AA2E2FEE6E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0" t="11900" b="11900"/>
          <a:stretch/>
        </p:blipFill>
        <p:spPr>
          <a:xfrm>
            <a:off x="0" y="0"/>
            <a:ext cx="2224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04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0DA84C-9597-D00B-B79F-4D6A2CE67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Sisällön paikkamerkki 6" descr="Kuva, joka sisältää kohteen taivas, kukka, puu, pilvi&#10;&#10;Tekoälyllä luotu sisältö voi olla virheellistä.">
            <a:extLst>
              <a:ext uri="{FF2B5EF4-FFF2-40B4-BE49-F238E27FC236}">
                <a16:creationId xmlns:a16="http://schemas.microsoft.com/office/drawing/2014/main" id="{12261F8B-6AFC-C611-4D78-9B7705F6E3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91" y="0"/>
            <a:ext cx="12138751" cy="6858000"/>
          </a:xfrm>
          <a:prstGeom prst="rect">
            <a:avLst/>
          </a:prstGeom>
        </p:spPr>
      </p:pic>
      <p:sp>
        <p:nvSpPr>
          <p:cNvPr id="10" name="Suorakulmio 9">
            <a:extLst>
              <a:ext uri="{FF2B5EF4-FFF2-40B4-BE49-F238E27FC236}">
                <a16:creationId xmlns:a16="http://schemas.microsoft.com/office/drawing/2014/main" id="{8025E000-E5C2-B5C5-773A-C626047CA5F8}"/>
              </a:ext>
            </a:extLst>
          </p:cNvPr>
          <p:cNvSpPr/>
          <p:nvPr/>
        </p:nvSpPr>
        <p:spPr>
          <a:xfrm>
            <a:off x="2692400" y="2942213"/>
            <a:ext cx="8806180" cy="32384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800" b="1" dirty="0">
                <a:solidFill>
                  <a:schemeClr val="tx1"/>
                </a:solidFill>
              </a:rPr>
              <a:t>Palveluyksikön omavalvonnan osavuosiraportti 6 kk jakso</a:t>
            </a:r>
          </a:p>
          <a:p>
            <a:pPr algn="ctr"/>
            <a:r>
              <a:rPr lang="fi-FI" sz="2800" dirty="0">
                <a:solidFill>
                  <a:schemeClr val="tx1"/>
                </a:solidFill>
              </a:rPr>
              <a:t>Palveluyksikkö:</a:t>
            </a:r>
          </a:p>
          <a:p>
            <a:pPr algn="ctr"/>
            <a:r>
              <a:rPr lang="fi-FI" sz="2800" dirty="0">
                <a:solidFill>
                  <a:schemeClr val="tx1"/>
                </a:solidFill>
              </a:rPr>
              <a:t>     ESH Osastohoito osastot A ja B </a:t>
            </a:r>
            <a:endParaRPr lang="fi-FI" sz="2800" b="1" dirty="0">
              <a:solidFill>
                <a:schemeClr val="tx1"/>
              </a:solidFill>
            </a:endParaRPr>
          </a:p>
          <a:p>
            <a:pPr algn="ctr"/>
            <a:r>
              <a:rPr lang="fi-FI" sz="2800" dirty="0">
                <a:solidFill>
                  <a:schemeClr val="tx1"/>
                </a:solidFill>
              </a:rPr>
              <a:t>Raportoitava ajanjakso:</a:t>
            </a:r>
          </a:p>
          <a:p>
            <a:r>
              <a:rPr lang="fi-FI" sz="2800" dirty="0">
                <a:solidFill>
                  <a:schemeClr val="bg1"/>
                </a:solidFill>
              </a:rPr>
              <a:t>		            </a:t>
            </a:r>
            <a:r>
              <a:rPr lang="fi-FI" sz="2800" dirty="0">
                <a:solidFill>
                  <a:schemeClr val="tx1"/>
                </a:solidFill>
              </a:rPr>
              <a:t>1.1.– 30.6.2026</a:t>
            </a:r>
            <a:endParaRPr lang="fi-FI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66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14F114-1D2B-49F4-8ECE-39F9DC76A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202" y="320675"/>
            <a:ext cx="7820426" cy="365125"/>
          </a:xfrm>
        </p:spPr>
        <p:txBody>
          <a:bodyPr>
            <a:normAutofit/>
          </a:bodyPr>
          <a:lstStyle/>
          <a:p>
            <a:r>
              <a:rPr lang="fi-FI" sz="1800" dirty="0"/>
              <a:t>Hoitotyön potilaspalaute </a:t>
            </a:r>
            <a:r>
              <a:rPr lang="fi-FI" sz="1800" dirty="0" err="1"/>
              <a:t>OsastoB</a:t>
            </a:r>
            <a:r>
              <a:rPr lang="fi-FI" sz="1800" dirty="0"/>
              <a:t> 1/2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74B3F4B3-0B52-4C86-BFA4-3B9C580CAA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4845" y="1253331"/>
            <a:ext cx="6490623" cy="435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554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14F114-1D2B-49F4-8ECE-39F9DC76A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202" y="320675"/>
            <a:ext cx="7820426" cy="365125"/>
          </a:xfrm>
        </p:spPr>
        <p:txBody>
          <a:bodyPr>
            <a:normAutofit/>
          </a:bodyPr>
          <a:lstStyle/>
          <a:p>
            <a:r>
              <a:rPr lang="fi-FI" sz="1800" dirty="0"/>
              <a:t>Hoitotyön potilaspalaute </a:t>
            </a:r>
            <a:r>
              <a:rPr lang="fi-FI" sz="1800" dirty="0" err="1"/>
              <a:t>OsastoB</a:t>
            </a:r>
            <a:r>
              <a:rPr lang="fi-FI" sz="1800" dirty="0"/>
              <a:t> 2/2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3538A5CA-D100-413D-B745-05B1A4A805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0622" y="1253331"/>
            <a:ext cx="6138363" cy="435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948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0D4D18-08C1-47C8-867D-10A4E4AE2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202" y="320676"/>
            <a:ext cx="7820426" cy="789034"/>
          </a:xfrm>
        </p:spPr>
        <p:txBody>
          <a:bodyPr>
            <a:normAutofit/>
          </a:bodyPr>
          <a:lstStyle/>
          <a:p>
            <a:r>
              <a:rPr lang="fi-FI" sz="3200" b="1" dirty="0"/>
              <a:t>Asiakaskokemus </a:t>
            </a:r>
            <a:r>
              <a:rPr lang="fi-FI" sz="3200" b="1" dirty="0" err="1"/>
              <a:t>OsastoB</a:t>
            </a:r>
            <a:r>
              <a:rPr lang="fi-FI" sz="3200" b="1" dirty="0"/>
              <a:t> 2)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B63ABE2-D2DD-41B7-9FBF-FD42BE18C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442" y="1272631"/>
            <a:ext cx="10550562" cy="5265738"/>
          </a:xfrm>
        </p:spPr>
        <p:txBody>
          <a:bodyPr/>
          <a:lstStyle/>
          <a:p>
            <a:endParaRPr lang="fi-FI"/>
          </a:p>
        </p:txBody>
      </p:sp>
      <p:graphicFrame>
        <p:nvGraphicFramePr>
          <p:cNvPr id="4" name="Taulukko 3">
            <a:extLst>
              <a:ext uri="{FF2B5EF4-FFF2-40B4-BE49-F238E27FC236}">
                <a16:creationId xmlns:a16="http://schemas.microsoft.com/office/drawing/2014/main" id="{29E8FEC8-34EE-4B33-B143-761123A849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975994"/>
              </p:ext>
            </p:extLst>
          </p:nvPr>
        </p:nvGraphicFramePr>
        <p:xfrm>
          <a:off x="794198" y="1270001"/>
          <a:ext cx="10550562" cy="5442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0902">
                  <a:extLst>
                    <a:ext uri="{9D8B030D-6E8A-4147-A177-3AD203B41FA5}">
                      <a16:colId xmlns:a16="http://schemas.microsoft.com/office/drawing/2014/main" val="2030147946"/>
                    </a:ext>
                  </a:extLst>
                </a:gridCol>
                <a:gridCol w="4829660">
                  <a:extLst>
                    <a:ext uri="{9D8B030D-6E8A-4147-A177-3AD203B41FA5}">
                      <a16:colId xmlns:a16="http://schemas.microsoft.com/office/drawing/2014/main" val="3545996338"/>
                    </a:ext>
                  </a:extLst>
                </a:gridCol>
              </a:tblGrid>
              <a:tr h="1499264">
                <a:tc>
                  <a:txBody>
                    <a:bodyPr/>
                    <a:lstStyle/>
                    <a:p>
                      <a:r>
                        <a:rPr lang="fi-FI" sz="1600" i="0" dirty="0">
                          <a:solidFill>
                            <a:schemeClr val="tx1"/>
                          </a:solidFill>
                        </a:rPr>
                        <a:t>Asiakkaiden suositteluhalukkuus, NPS </a:t>
                      </a:r>
                    </a:p>
                    <a:p>
                      <a:pPr lvl="0">
                        <a:buNone/>
                      </a:pPr>
                      <a:r>
                        <a:rPr lang="fi-FI" sz="1200" b="0" i="1" u="none" strike="noStrike" noProof="0" dirty="0">
                          <a:solidFill>
                            <a:srgbClr val="000000"/>
                          </a:solidFill>
                          <a:latin typeface="Arial"/>
                        </a:rPr>
                        <a:t>Kuinka todennäköisesti suosittelisit saamaasi palvelua läheisellesi?</a:t>
                      </a:r>
                      <a:endParaRPr lang="en-US" sz="1200" b="1" i="1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fi-FI" sz="1200" b="0" i="1" u="none" strike="noStrike" noProof="0" dirty="0">
                          <a:solidFill>
                            <a:srgbClr val="000000"/>
                          </a:solidFill>
                          <a:latin typeface="Arial"/>
                        </a:rPr>
                        <a:t>asteikko 1-10, suositteluindeksi välillä –100-100</a:t>
                      </a:r>
                      <a:endParaRPr lang="fi-FI" sz="1200" i="1" dirty="0"/>
                    </a:p>
                    <a:p>
                      <a:endParaRPr lang="fi-FI" sz="1600" i="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endParaRPr lang="fi-FI" sz="1600" i="0" dirty="0"/>
                    </a:p>
                    <a:p>
                      <a:r>
                        <a:rPr lang="fi-FI" sz="1600" i="0" dirty="0"/>
                        <a:t>Esim. 5</a:t>
                      </a:r>
                    </a:p>
                    <a:p>
                      <a:endParaRPr lang="fi-FI" sz="1600" i="0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i="0" dirty="0">
                          <a:solidFill>
                            <a:schemeClr val="tx1"/>
                          </a:solidFill>
                        </a:rPr>
                        <a:t>Positiiviset havainnot:</a:t>
                      </a:r>
                    </a:p>
                    <a:p>
                      <a:endParaRPr lang="fi-FI" sz="1600" i="0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i="0" dirty="0">
                          <a:solidFill>
                            <a:schemeClr val="tx1"/>
                          </a:solidFill>
                        </a:rPr>
                        <a:t>Hoitotyön potilas palaute on ollut kiitettävää. </a:t>
                      </a:r>
                    </a:p>
                    <a:p>
                      <a:r>
                        <a:rPr lang="fi-FI" sz="1600" i="0" dirty="0">
                          <a:solidFill>
                            <a:schemeClr val="tx1"/>
                          </a:solidFill>
                        </a:rPr>
                        <a:t>Suositteluindeksi on myös kiitettävä.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929772"/>
                  </a:ext>
                </a:extLst>
              </a:tr>
              <a:tr h="3766474"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Palautteiden perusteella toteutetut kehittämistoimenpiteet:</a:t>
                      </a:r>
                    </a:p>
                    <a:p>
                      <a:endParaRPr lang="fi-FI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Asiakkaaseen on oltu yhteydessä, mikäli asiakas sitä on toivonut palautteeseen ja kokemukseen liittyen</a:t>
                      </a:r>
                    </a:p>
                    <a:p>
                      <a:endParaRPr lang="fi-FI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Esihenkilö on keskustellut tarvittaessa potilaan kanssa jo </a:t>
                      </a:r>
                      <a:r>
                        <a:rPr lang="fi-FI" sz="1600" b="0" dirty="0" err="1">
                          <a:solidFill>
                            <a:schemeClr val="tx1"/>
                          </a:solidFill>
                        </a:rPr>
                        <a:t>hoitojaksolla</a:t>
                      </a:r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, mikäli asiakas on sitä pyytänyt. </a:t>
                      </a:r>
                    </a:p>
                    <a:p>
                      <a:endParaRPr lang="fi-FI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Henkilöstö on ohjannut asiakkaita palautteiden antamiseen liittyen.</a:t>
                      </a:r>
                    </a:p>
                    <a:p>
                      <a:endParaRPr lang="fi-FI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Palautteet käsitellään osastokokouksissa </a:t>
                      </a:r>
                    </a:p>
                    <a:p>
                      <a:endParaRPr lang="fi-FI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endParaRPr lang="fi-FI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Kehitettävää:</a:t>
                      </a:r>
                    </a:p>
                    <a:p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Tiedonkulkuun liittyvä (ravinnotta olo tullut yllätyksenä).</a:t>
                      </a:r>
                    </a:p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Ravitsemukseen ja sen tarjoiluun liittyvä (VHH ruoan saatavuus, puuron kanssa soppa tarjoilu, liharuokia vatsan alueen leikkausten jälkeen).</a:t>
                      </a:r>
                    </a:p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Asenne, joka välittynyt potilaalle.</a:t>
                      </a:r>
                    </a:p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Välineiden toimivuus (sänky ja pöytä rikki).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030795"/>
                  </a:ext>
                </a:extLst>
              </a:tr>
            </a:tbl>
          </a:graphicData>
        </a:graphic>
      </p:graphicFrame>
      <p:pic>
        <p:nvPicPr>
          <p:cNvPr id="5" name="Kuva 4" descr="Peukalo pystyssä">
            <a:extLst>
              <a:ext uri="{FF2B5EF4-FFF2-40B4-BE49-F238E27FC236}">
                <a16:creationId xmlns:a16="http://schemas.microsoft.com/office/drawing/2014/main" id="{CFE67824-0D67-9A28-3A50-FE1AED5C9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161" y="1560008"/>
            <a:ext cx="552449" cy="428812"/>
          </a:xfrm>
          <a:prstGeom prst="rect">
            <a:avLst/>
          </a:prstGeom>
        </p:spPr>
      </p:pic>
      <p:pic>
        <p:nvPicPr>
          <p:cNvPr id="6" name="Kuva 5" descr="Peukalo pystyssä">
            <a:extLst>
              <a:ext uri="{FF2B5EF4-FFF2-40B4-BE49-F238E27FC236}">
                <a16:creationId xmlns:a16="http://schemas.microsoft.com/office/drawing/2014/main" id="{AF0C7FF9-5F56-72DC-47E5-1DF3205F3E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6614162" y="3200400"/>
            <a:ext cx="552448" cy="428812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5E05998A-EA22-4BA3-8AF7-6827E10BD0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7701" y="2090408"/>
            <a:ext cx="4553585" cy="70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85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3001FB-854E-7D9B-80A2-39C73816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239" y="243280"/>
            <a:ext cx="9241817" cy="1325563"/>
          </a:xfrm>
        </p:spPr>
        <p:txBody>
          <a:bodyPr>
            <a:normAutofit/>
          </a:bodyPr>
          <a:lstStyle/>
          <a:p>
            <a:r>
              <a:rPr lang="fi-FI" sz="3200" b="1"/>
              <a:t>Asiakkaiden raportoima turvallisuustieto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E8DA43-0DEB-4FEB-C6AF-86B5300F8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85" y="1349905"/>
            <a:ext cx="10863384" cy="4429685"/>
          </a:xfrm>
        </p:spPr>
        <p:txBody>
          <a:bodyPr/>
          <a:lstStyle/>
          <a:p>
            <a:endParaRPr lang="fi-FI"/>
          </a:p>
        </p:txBody>
      </p:sp>
      <p:graphicFrame>
        <p:nvGraphicFramePr>
          <p:cNvPr id="4" name="Taulukko 3">
            <a:extLst>
              <a:ext uri="{FF2B5EF4-FFF2-40B4-BE49-F238E27FC236}">
                <a16:creationId xmlns:a16="http://schemas.microsoft.com/office/drawing/2014/main" id="{ACFD521C-12D5-438E-B01E-4C80EB1409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119884"/>
              </p:ext>
            </p:extLst>
          </p:nvPr>
        </p:nvGraphicFramePr>
        <p:xfrm>
          <a:off x="569885" y="1191186"/>
          <a:ext cx="10858854" cy="5380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2022">
                  <a:extLst>
                    <a:ext uri="{9D8B030D-6E8A-4147-A177-3AD203B41FA5}">
                      <a16:colId xmlns:a16="http://schemas.microsoft.com/office/drawing/2014/main" val="3856587348"/>
                    </a:ext>
                  </a:extLst>
                </a:gridCol>
                <a:gridCol w="5676832">
                  <a:extLst>
                    <a:ext uri="{9D8B030D-6E8A-4147-A177-3AD203B41FA5}">
                      <a16:colId xmlns:a16="http://schemas.microsoft.com/office/drawing/2014/main" val="467338485"/>
                    </a:ext>
                  </a:extLst>
                </a:gridCol>
              </a:tblGrid>
              <a:tr h="182307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dirty="0">
                          <a:solidFill>
                            <a:schemeClr val="tx1"/>
                          </a:solidFill>
                        </a:rPr>
                        <a:t>Asiakkaiden tekemät vaaratapahtumailmoitukset (</a:t>
                      </a:r>
                      <a:r>
                        <a:rPr lang="fi-FI" dirty="0" err="1">
                          <a:solidFill>
                            <a:schemeClr val="tx1"/>
                          </a:solidFill>
                        </a:rPr>
                        <a:t>HaiPro</a:t>
                      </a:r>
                      <a:r>
                        <a:rPr lang="fi-FI" dirty="0">
                          <a:solidFill>
                            <a:schemeClr val="tx1"/>
                          </a:solidFill>
                        </a:rPr>
                        <a:t>) % osuus, kaikista ilmoituksista: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</a:pPr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Asiakkaat tekevät vähän </a:t>
                      </a:r>
                      <a:r>
                        <a:rPr lang="fi-FI" b="0" dirty="0" err="1">
                          <a:solidFill>
                            <a:schemeClr val="tx1"/>
                          </a:solidFill>
                        </a:rPr>
                        <a:t>HaiPro</a:t>
                      </a:r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 ilmoituksia suoraan järjestelmään. 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</a:pPr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V 2026  tammi-kesäkuu tullut </a:t>
                      </a:r>
                      <a:r>
                        <a:rPr lang="fi-FI" b="1" dirty="0">
                          <a:solidFill>
                            <a:schemeClr val="tx1"/>
                          </a:solidFill>
                        </a:rPr>
                        <a:t>yhteensä 1 ilmoitus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Palautteiden perusteella toteutetut kehittämistoimenpiteet:</a:t>
                      </a:r>
                    </a:p>
                    <a:p>
                      <a:endParaRPr lang="fi-FI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Palautteet käsitelty organisaation ohjeen mukaan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Mikäli asiakas on jättänyt yhteystiedot, häneen on oltu suoraan yhteydessä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Palautteet käsitellään henkilökunnan palavereissa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fi-FI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425623"/>
                  </a:ext>
                </a:extLst>
              </a:tr>
              <a:tr h="21269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b="1" dirty="0">
                          <a:solidFill>
                            <a:schemeClr val="tx1"/>
                          </a:solidFill>
                        </a:rPr>
                        <a:t>Yhteydenotot potilas- ja sosiaaliasiavastaavaan, määrä: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b="0" dirty="0" err="1">
                          <a:solidFill>
                            <a:schemeClr val="tx1"/>
                          </a:solidFill>
                        </a:rPr>
                        <a:t>OsastoA</a:t>
                      </a:r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 10 yhteydenottoa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b="0" dirty="0" err="1">
                          <a:solidFill>
                            <a:schemeClr val="tx1"/>
                          </a:solidFill>
                        </a:rPr>
                        <a:t>OsastoB</a:t>
                      </a:r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 55 yhteydenottoa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i-FI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836611"/>
                  </a:ext>
                </a:extLst>
              </a:tr>
              <a:tr h="12417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b="1" dirty="0">
                          <a:solidFill>
                            <a:schemeClr val="tx1"/>
                          </a:solidFill>
                        </a:rPr>
                        <a:t>Kantelut ja muistutukset, määrä </a:t>
                      </a:r>
                    </a:p>
                    <a:p>
                      <a:r>
                        <a:rPr lang="fi-FI" sz="1400" b="0" dirty="0" err="1">
                          <a:solidFill>
                            <a:schemeClr val="tx1"/>
                          </a:solidFill>
                        </a:rPr>
                        <a:t>Ko</a:t>
                      </a: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 jaksolla 1 kpl muistutusprosessissa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290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8057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405C16-B0B3-3C62-752C-65091B9D5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347" y="306253"/>
            <a:ext cx="9156031" cy="787852"/>
          </a:xfrm>
        </p:spPr>
        <p:txBody>
          <a:bodyPr>
            <a:noAutofit/>
          </a:bodyPr>
          <a:lstStyle/>
          <a:p>
            <a:r>
              <a:rPr lang="fi-FI" sz="3200" b="1"/>
              <a:t>Henkilöstön raportoima turvallisuustieto (1) 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9130C5F9-B436-4580-B96D-DC1D62D8FD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106796"/>
              </p:ext>
            </p:extLst>
          </p:nvPr>
        </p:nvGraphicFramePr>
        <p:xfrm>
          <a:off x="485522" y="1197894"/>
          <a:ext cx="11371416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658">
                  <a:extLst>
                    <a:ext uri="{9D8B030D-6E8A-4147-A177-3AD203B41FA5}">
                      <a16:colId xmlns:a16="http://schemas.microsoft.com/office/drawing/2014/main" val="3965911283"/>
                    </a:ext>
                  </a:extLst>
                </a:gridCol>
                <a:gridCol w="3171770">
                  <a:extLst>
                    <a:ext uri="{9D8B030D-6E8A-4147-A177-3AD203B41FA5}">
                      <a16:colId xmlns:a16="http://schemas.microsoft.com/office/drawing/2014/main" val="165820102"/>
                    </a:ext>
                  </a:extLst>
                </a:gridCol>
                <a:gridCol w="4958988">
                  <a:extLst>
                    <a:ext uri="{9D8B030D-6E8A-4147-A177-3AD203B41FA5}">
                      <a16:colId xmlns:a16="http://schemas.microsoft.com/office/drawing/2014/main" val="14167372"/>
                    </a:ext>
                  </a:extLst>
                </a:gridCol>
              </a:tblGrid>
              <a:tr h="5353853">
                <a:tc>
                  <a:txBody>
                    <a:bodyPr/>
                    <a:lstStyle/>
                    <a:p>
                      <a:r>
                        <a:rPr lang="fi-FI" sz="1600" dirty="0">
                          <a:solidFill>
                            <a:schemeClr val="tx1"/>
                          </a:solidFill>
                        </a:rPr>
                        <a:t>Epäkohta- ja vaaratapahtumailmoitukset</a:t>
                      </a:r>
                    </a:p>
                    <a:p>
                      <a:r>
                        <a:rPr lang="fi-FI" sz="1400" b="0" dirty="0" err="1">
                          <a:solidFill>
                            <a:schemeClr val="tx1"/>
                          </a:solidFill>
                        </a:rPr>
                        <a:t>Haipro</a:t>
                      </a: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fi-FI" sz="1400" b="0" dirty="0" err="1">
                          <a:solidFill>
                            <a:schemeClr val="tx1"/>
                          </a:solidFill>
                        </a:rPr>
                        <a:t>Spro</a:t>
                      </a: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 -järjestelmästä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600" dirty="0">
                          <a:solidFill>
                            <a:schemeClr val="tx1"/>
                          </a:solidFill>
                        </a:rPr>
                        <a:t>Määrä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200" b="0" dirty="0">
                          <a:solidFill>
                            <a:schemeClr val="tx1"/>
                          </a:solidFill>
                        </a:rPr>
                        <a:t>Potilasturvallisuus ilmoituksia yhteensä Osasto A 82.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200" b="0" dirty="0">
                          <a:solidFill>
                            <a:schemeClr val="tx1"/>
                          </a:solidFill>
                        </a:rPr>
                        <a:t>Osasto B 87.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600" b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fi-FI" sz="1600" b="0" i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600" i="0" dirty="0">
                          <a:solidFill>
                            <a:schemeClr val="tx1"/>
                          </a:solidFill>
                        </a:rPr>
                        <a:t>Käsittelyaika</a:t>
                      </a:r>
                      <a:r>
                        <a:rPr lang="fi-FI" sz="1600" i="1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200" b="0" i="0" dirty="0">
                          <a:solidFill>
                            <a:schemeClr val="tx1"/>
                          </a:solidFill>
                        </a:rPr>
                        <a:t>- Organisaation ohjeen mukaisesti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600" i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i="0" dirty="0">
                          <a:solidFill>
                            <a:schemeClr val="tx1"/>
                          </a:solidFill>
                        </a:rPr>
                        <a:t>Vakavien vaaratapahtumien % osuus kaikista vaaratapahtumailmoituksista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i="0" dirty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fi-FI" sz="1200" b="0" i="0" dirty="0">
                          <a:solidFill>
                            <a:schemeClr val="tx1"/>
                          </a:solidFill>
                        </a:rPr>
                        <a:t>Tällä jaksolla ei vakavia vaaratapahtumailmoituksia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Tapahtuminen luonne </a:t>
                      </a:r>
                      <a:r>
                        <a:rPr lang="fi-FI" sz="1600" b="0" i="1" dirty="0" err="1">
                          <a:solidFill>
                            <a:schemeClr val="tx1"/>
                          </a:solidFill>
                        </a:rPr>
                        <a:t>Läheltäpiti</a:t>
                      </a:r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 ilmoituksia </a:t>
                      </a:r>
                    </a:p>
                    <a:p>
                      <a:r>
                        <a:rPr lang="fi-FI" sz="1400" b="0" i="1" dirty="0" err="1">
                          <a:solidFill>
                            <a:schemeClr val="tx1"/>
                          </a:solidFill>
                        </a:rPr>
                        <a:t>OsastoA</a:t>
                      </a:r>
                      <a:r>
                        <a:rPr lang="fi-FI" sz="1400" b="0" i="1" dirty="0">
                          <a:solidFill>
                            <a:schemeClr val="tx1"/>
                          </a:solidFill>
                        </a:rPr>
                        <a:t>  20kpl (24,4%)</a:t>
                      </a:r>
                    </a:p>
                    <a:p>
                      <a:r>
                        <a:rPr lang="fi-FI" sz="1400" b="0" i="1" dirty="0" err="1">
                          <a:solidFill>
                            <a:schemeClr val="tx1"/>
                          </a:solidFill>
                        </a:rPr>
                        <a:t>OsastoB</a:t>
                      </a:r>
                      <a:r>
                        <a:rPr lang="fi-FI" sz="1400" b="0" i="1" dirty="0">
                          <a:solidFill>
                            <a:schemeClr val="tx1"/>
                          </a:solidFill>
                        </a:rPr>
                        <a:t> 42kpl(48,3%)</a:t>
                      </a:r>
                    </a:p>
                    <a:p>
                      <a:r>
                        <a:rPr lang="fi-FI" sz="1400" b="0" i="1" dirty="0">
                          <a:solidFill>
                            <a:schemeClr val="tx1"/>
                          </a:solidFill>
                        </a:rPr>
                        <a:t>Tapahtui asiakkaalle/ potilaalle </a:t>
                      </a:r>
                    </a:p>
                    <a:p>
                      <a:r>
                        <a:rPr lang="fi-FI" sz="1400" b="0" i="1" dirty="0" err="1">
                          <a:solidFill>
                            <a:schemeClr val="tx1"/>
                          </a:solidFill>
                        </a:rPr>
                        <a:t>OsastoA</a:t>
                      </a:r>
                      <a:r>
                        <a:rPr lang="fi-FI" sz="1400" b="0" i="1" dirty="0">
                          <a:solidFill>
                            <a:schemeClr val="tx1"/>
                          </a:solidFill>
                        </a:rPr>
                        <a:t> 53 kpl  (64,6 %)</a:t>
                      </a:r>
                    </a:p>
                    <a:p>
                      <a:r>
                        <a:rPr lang="fi-FI" sz="1400" b="0" i="1" dirty="0" err="1">
                          <a:solidFill>
                            <a:schemeClr val="tx1"/>
                          </a:solidFill>
                        </a:rPr>
                        <a:t>OsastoB</a:t>
                      </a:r>
                      <a:r>
                        <a:rPr lang="fi-FI" sz="1400" b="0" i="1" dirty="0">
                          <a:solidFill>
                            <a:schemeClr val="tx1"/>
                          </a:solidFill>
                        </a:rPr>
                        <a:t> 37 kpl (42,5%)</a:t>
                      </a:r>
                    </a:p>
                    <a:p>
                      <a:r>
                        <a:rPr lang="fi-FI" sz="1400" b="0" i="1" dirty="0">
                          <a:solidFill>
                            <a:schemeClr val="tx1"/>
                          </a:solidFill>
                        </a:rPr>
                        <a:t>Muu havainto / kehittämisehdotus</a:t>
                      </a:r>
                    </a:p>
                    <a:p>
                      <a:r>
                        <a:rPr lang="fi-FI" sz="1400" b="0" i="1" dirty="0" err="1">
                          <a:solidFill>
                            <a:schemeClr val="tx1"/>
                          </a:solidFill>
                        </a:rPr>
                        <a:t>OsastoA</a:t>
                      </a:r>
                      <a:r>
                        <a:rPr lang="fi-FI" sz="1400" b="0" i="1" dirty="0">
                          <a:solidFill>
                            <a:schemeClr val="tx1"/>
                          </a:solidFill>
                        </a:rPr>
                        <a:t> 9 kpl (11%)</a:t>
                      </a:r>
                    </a:p>
                    <a:p>
                      <a:r>
                        <a:rPr lang="fi-FI" sz="1400" b="0" i="1" dirty="0" err="1">
                          <a:solidFill>
                            <a:schemeClr val="tx1"/>
                          </a:solidFill>
                        </a:rPr>
                        <a:t>OsastoB</a:t>
                      </a:r>
                      <a:r>
                        <a:rPr lang="fi-FI" sz="1400" b="0" i="1" dirty="0">
                          <a:solidFill>
                            <a:schemeClr val="tx1"/>
                          </a:solidFill>
                        </a:rPr>
                        <a:t> 8 kpl (9,2%)</a:t>
                      </a:r>
                      <a:endParaRPr lang="fi-FI" sz="1600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dirty="0">
                          <a:solidFill>
                            <a:schemeClr val="tx1"/>
                          </a:solidFill>
                        </a:rPr>
                        <a:t>Tapahtumatyyppi</a:t>
                      </a:r>
                    </a:p>
                    <a:p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Kolme yleisintä </a:t>
                      </a:r>
                      <a:r>
                        <a:rPr lang="fi-FI" sz="1400" b="0" dirty="0" err="1">
                          <a:solidFill>
                            <a:schemeClr val="tx1"/>
                          </a:solidFill>
                        </a:rPr>
                        <a:t>osastoA</a:t>
                      </a:r>
                      <a:endParaRPr lang="fi-FI" sz="14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200" b="0" dirty="0">
                          <a:solidFill>
                            <a:schemeClr val="tx1"/>
                          </a:solidFill>
                        </a:rPr>
                        <a:t>1. Lääke- ja Nestehoito 28 kpl (31,5%)</a:t>
                      </a:r>
                    </a:p>
                    <a:p>
                      <a:r>
                        <a:rPr lang="fi-FI" sz="1200" b="0" dirty="0">
                          <a:solidFill>
                            <a:schemeClr val="tx1"/>
                          </a:solidFill>
                        </a:rPr>
                        <a:t>2. Tapaturma, onnettomuus 14 kpl (15,7%)</a:t>
                      </a:r>
                    </a:p>
                    <a:p>
                      <a:r>
                        <a:rPr lang="fi-FI" sz="1200" b="0" dirty="0">
                          <a:solidFill>
                            <a:schemeClr val="tx1"/>
                          </a:solidFill>
                        </a:rPr>
                        <a:t>3.Muuhun hoitoon ja seurantaan liittyvä 11 (12,4%) sekä tiedon kulkuun tai tiedon hallintaan liittyvä 11 kpl (12,4%)</a:t>
                      </a:r>
                    </a:p>
                    <a:p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Kolme yleisintä </a:t>
                      </a:r>
                      <a:r>
                        <a:rPr lang="fi-FI" sz="1400" b="0" dirty="0" err="1">
                          <a:solidFill>
                            <a:schemeClr val="tx1"/>
                          </a:solidFill>
                        </a:rPr>
                        <a:t>osastoB</a:t>
                      </a:r>
                      <a:endParaRPr lang="fi-FI" sz="1400" b="0" dirty="0">
                        <a:solidFill>
                          <a:schemeClr val="tx1"/>
                        </a:solidFill>
                      </a:endParaRPr>
                    </a:p>
                    <a:p>
                      <a:pPr marL="228600" indent="-228600">
                        <a:buAutoNum type="arabicPeriod"/>
                      </a:pPr>
                      <a:r>
                        <a:rPr lang="fi-FI" sz="1200" b="0" dirty="0">
                          <a:solidFill>
                            <a:schemeClr val="tx1"/>
                          </a:solidFill>
                        </a:rPr>
                        <a:t>Lääke- ja Nestehoito 37 kpl (41,6%)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b="0" dirty="0">
                          <a:solidFill>
                            <a:schemeClr val="tx1"/>
                          </a:solidFill>
                        </a:rPr>
                        <a:t>2. Muuhun hoitoon ja seurantaan liittyvä 16 kpl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b="0" dirty="0">
                          <a:solidFill>
                            <a:schemeClr val="tx1"/>
                          </a:solidFill>
                        </a:rPr>
                        <a:t>(18 %)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b="0" dirty="0">
                          <a:solidFill>
                            <a:schemeClr val="tx1"/>
                          </a:solidFill>
                        </a:rPr>
                        <a:t>3. Tiedonkulkuun tai tiedonhallintaan liittyvä 13 kpl (14,6%)</a:t>
                      </a:r>
                    </a:p>
                    <a:p>
                      <a:endParaRPr lang="fi-FI" sz="1200" b="0" dirty="0">
                        <a:solidFill>
                          <a:srgbClr val="FF0000"/>
                        </a:solidFill>
                      </a:endParaRPr>
                    </a:p>
                    <a:p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Korjaavat toimenpiteet</a:t>
                      </a:r>
                    </a:p>
                    <a:p>
                      <a:endParaRPr lang="fi-FI" sz="1600" b="1" i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Kehittämistoimenpiteiden % osuus kaikista ilmoituksista</a:t>
                      </a:r>
                    </a:p>
                    <a:p>
                      <a:r>
                        <a:rPr lang="fi-FI" sz="1600" b="1" i="0" dirty="0" err="1">
                          <a:solidFill>
                            <a:schemeClr val="tx1"/>
                          </a:solidFill>
                        </a:rPr>
                        <a:t>OsastoA</a:t>
                      </a:r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 1 kpl (1,2%)</a:t>
                      </a:r>
                    </a:p>
                    <a:p>
                      <a:r>
                        <a:rPr lang="fi-FI" sz="1600" b="1" i="0" dirty="0" err="1">
                          <a:solidFill>
                            <a:schemeClr val="tx1"/>
                          </a:solidFill>
                        </a:rPr>
                        <a:t>OsastoB</a:t>
                      </a:r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 12 kpl (13,8%)</a:t>
                      </a:r>
                    </a:p>
                    <a:p>
                      <a:endParaRPr lang="fi-FI" sz="1600" b="1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i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Kehittämistoimenpiteet:</a:t>
                      </a:r>
                    </a:p>
                    <a:p>
                      <a:r>
                        <a:rPr lang="fi-FI" sz="1600" b="0" i="0" dirty="0" err="1">
                          <a:solidFill>
                            <a:schemeClr val="tx1"/>
                          </a:solidFill>
                        </a:rPr>
                        <a:t>OsastoA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: Lääkelistojen yhtenäistämisen mahdollisuuden tarkastelu OYS – Kainuu.</a:t>
                      </a:r>
                    </a:p>
                    <a:p>
                      <a:r>
                        <a:rPr lang="fi-FI" sz="1600" b="0" i="0" dirty="0" err="1">
                          <a:solidFill>
                            <a:schemeClr val="tx1"/>
                          </a:solidFill>
                        </a:rPr>
                        <a:t>OsastoB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: Lääkehoidon turvallisuutta kehitetty, LASA- lääke, huomio tarra vielä lääkehuoneessa ja vaihdettu, etteivät lääkkeet ole täysin vierekkäin, kestoaikojen huomioita tarkennettu, </a:t>
                      </a: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Tehostetaan riskimittareiden (</a:t>
                      </a:r>
                      <a:r>
                        <a:rPr lang="fi-FI" sz="1600" b="0" i="0" dirty="0" err="1">
                          <a:solidFill>
                            <a:schemeClr val="tx1"/>
                          </a:solidFill>
                        </a:rPr>
                        <a:t>Braden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 ja FRAT) käyttöä huomioiden arviointi ja ennalta ehkäisevät toimenpiteet.</a:t>
                      </a: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Kohdennetaan koulutusta ja perehdytystä; </a:t>
                      </a:r>
                      <a:r>
                        <a:rPr lang="fi-FI" sz="1600" b="0" i="0" dirty="0" err="1">
                          <a:solidFill>
                            <a:schemeClr val="tx1"/>
                          </a:solidFill>
                        </a:rPr>
                        <a:t>epiduraalinen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 kivunhoito, imu- laite, gynekologinen leikkauspotilas.</a:t>
                      </a: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Hankittu apuvälineitä </a:t>
                      </a:r>
                      <a:r>
                        <a:rPr lang="fi-FI" sz="1600" b="0" i="0" dirty="0" err="1">
                          <a:solidFill>
                            <a:schemeClr val="tx1"/>
                          </a:solidFill>
                        </a:rPr>
                        <a:t>portatiivin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 käyttöön liittyen.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805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0219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1ACF7F-2A69-4131-A79C-4DDC89B21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443" y="133520"/>
            <a:ext cx="8485121" cy="593725"/>
          </a:xfrm>
        </p:spPr>
        <p:txBody>
          <a:bodyPr>
            <a:normAutofit fontScale="90000"/>
          </a:bodyPr>
          <a:lstStyle/>
          <a:p>
            <a:r>
              <a:rPr lang="fi-FI" sz="3200" b="1" dirty="0">
                <a:solidFill>
                  <a:srgbClr val="45B664"/>
                </a:solidFill>
              </a:rPr>
              <a:t> </a:t>
            </a:r>
            <a:br>
              <a:rPr lang="fi-FI" sz="3200" b="1" dirty="0">
                <a:solidFill>
                  <a:srgbClr val="45B664"/>
                </a:solidFill>
              </a:rPr>
            </a:br>
            <a:r>
              <a:rPr lang="fi-FI" sz="3200" b="1" dirty="0"/>
              <a:t>Henkilöstö 1)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8E0609A3-706F-43AB-A75F-69F106DBD3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5130838"/>
              </p:ext>
            </p:extLst>
          </p:nvPr>
        </p:nvGraphicFramePr>
        <p:xfrm>
          <a:off x="374144" y="833687"/>
          <a:ext cx="10914419" cy="588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674">
                  <a:extLst>
                    <a:ext uri="{9D8B030D-6E8A-4147-A177-3AD203B41FA5}">
                      <a16:colId xmlns:a16="http://schemas.microsoft.com/office/drawing/2014/main" val="3426697825"/>
                    </a:ext>
                  </a:extLst>
                </a:gridCol>
                <a:gridCol w="3018713">
                  <a:extLst>
                    <a:ext uri="{9D8B030D-6E8A-4147-A177-3AD203B41FA5}">
                      <a16:colId xmlns:a16="http://schemas.microsoft.com/office/drawing/2014/main" val="89208379"/>
                    </a:ext>
                  </a:extLst>
                </a:gridCol>
                <a:gridCol w="4655032">
                  <a:extLst>
                    <a:ext uri="{9D8B030D-6E8A-4147-A177-3AD203B41FA5}">
                      <a16:colId xmlns:a16="http://schemas.microsoft.com/office/drawing/2014/main" val="1378372563"/>
                    </a:ext>
                  </a:extLst>
                </a:gridCol>
              </a:tblGrid>
              <a:tr h="2745002">
                <a:tc>
                  <a:txBody>
                    <a:bodyPr/>
                    <a:lstStyle/>
                    <a:p>
                      <a:r>
                        <a:rPr lang="fi-FI" sz="1200" b="1" dirty="0">
                          <a:solidFill>
                            <a:schemeClr val="tx1"/>
                          </a:solidFill>
                        </a:rPr>
                        <a:t>Henkilöstömäärä</a:t>
                      </a:r>
                    </a:p>
                    <a:p>
                      <a:r>
                        <a:rPr lang="fi-FI" sz="1200" b="0" i="1" dirty="0">
                          <a:solidFill>
                            <a:schemeClr val="tx1"/>
                          </a:solidFill>
                        </a:rPr>
                        <a:t>Henkilöstö: Hoitohenkilöstö yhteensä </a:t>
                      </a:r>
                    </a:p>
                    <a:p>
                      <a:r>
                        <a:rPr lang="fi-FI" sz="1200" b="0" i="1" dirty="0">
                          <a:solidFill>
                            <a:schemeClr val="tx1"/>
                          </a:solidFill>
                        </a:rPr>
                        <a:t>Vakinaiset: sh 77, </a:t>
                      </a:r>
                      <a:r>
                        <a:rPr lang="fi-FI" sz="1200" b="0" i="1" dirty="0" err="1">
                          <a:solidFill>
                            <a:schemeClr val="tx1"/>
                          </a:solidFill>
                        </a:rPr>
                        <a:t>lh</a:t>
                      </a:r>
                      <a:r>
                        <a:rPr lang="fi-FI" sz="1200" b="0" i="1" dirty="0">
                          <a:solidFill>
                            <a:schemeClr val="tx1"/>
                          </a:solidFill>
                        </a:rPr>
                        <a:t> 7, apulaispalveluesihenkilö 2, palveluesihenkilö 1, palveluyksikköpäällikkö 1</a:t>
                      </a:r>
                    </a:p>
                    <a:p>
                      <a:r>
                        <a:rPr lang="fi-FI" sz="1200" b="0" i="1" dirty="0">
                          <a:solidFill>
                            <a:schemeClr val="tx1"/>
                          </a:solidFill>
                        </a:rPr>
                        <a:t>Lisäksi lääkärit </a:t>
                      </a:r>
                    </a:p>
                    <a:p>
                      <a:r>
                        <a:rPr lang="fi-FI" sz="1200" b="0" i="1" dirty="0">
                          <a:solidFill>
                            <a:schemeClr val="tx1"/>
                          </a:solidFill>
                        </a:rPr>
                        <a:t>ja sihteerit (sihteeripalveluyksiköstä)</a:t>
                      </a:r>
                    </a:p>
                    <a:p>
                      <a:endParaRPr lang="fi-FI" sz="1200" b="0" i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200" b="0" i="1" dirty="0">
                          <a:solidFill>
                            <a:schemeClr val="tx1"/>
                          </a:solidFill>
                        </a:rPr>
                        <a:t>Avoimet /täyttämättömät vakanssit: Kaikki vakinaiset täytetty 100 %</a:t>
                      </a:r>
                    </a:p>
                    <a:p>
                      <a:endParaRPr lang="fi-FI" sz="12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b="1" dirty="0">
                          <a:solidFill>
                            <a:schemeClr val="tx1"/>
                          </a:solidFill>
                        </a:rPr>
                        <a:t>Henkilöstömitoitus/</a:t>
                      </a:r>
                    </a:p>
                    <a:p>
                      <a:r>
                        <a:rPr lang="fi-FI" sz="1200" b="1" dirty="0">
                          <a:solidFill>
                            <a:schemeClr val="tx1"/>
                          </a:solidFill>
                        </a:rPr>
                        <a:t>henkilöstön riittävyys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200" b="0" dirty="0">
                          <a:solidFill>
                            <a:schemeClr val="tx1"/>
                          </a:solidFill>
                        </a:rPr>
                        <a:t>Henkilöstömitoitusta seurataan </a:t>
                      </a:r>
                      <a:r>
                        <a:rPr lang="fi-FI" sz="1200" b="0" dirty="0" err="1">
                          <a:solidFill>
                            <a:schemeClr val="tx1"/>
                          </a:solidFill>
                        </a:rPr>
                        <a:t>rafaela</a:t>
                      </a:r>
                      <a:r>
                        <a:rPr lang="fi-FI" sz="1200" b="0" dirty="0">
                          <a:solidFill>
                            <a:schemeClr val="tx1"/>
                          </a:solidFill>
                        </a:rPr>
                        <a:t> mittarilla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200" b="0" dirty="0">
                          <a:solidFill>
                            <a:schemeClr val="tx1"/>
                          </a:solidFill>
                        </a:rPr>
                        <a:t>Varahenkilöstöä käytetään lyhytaikaisiin poissaoloihin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200" b="0" dirty="0">
                          <a:solidFill>
                            <a:schemeClr val="tx1"/>
                          </a:solidFill>
                        </a:rPr>
                        <a:t>Kaikkiin vuoroihin ei saada tekijää, joten oma henkilöstö joustaa tarpeen mukaisesti eri tilanteissa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200" b="0" dirty="0">
                          <a:solidFill>
                            <a:schemeClr val="tx1"/>
                          </a:solidFill>
                        </a:rPr>
                        <a:t>Sisäisiä keikkailijoita ja lyhytaikaisia sijaisia on käytetty hoitorinkeihin ja poissaoloihin.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200" b="0" dirty="0">
                          <a:solidFill>
                            <a:schemeClr val="tx1"/>
                          </a:solidFill>
                        </a:rPr>
                        <a:t>Lisäksi apua on järjestetty </a:t>
                      </a:r>
                      <a:r>
                        <a:rPr lang="fi-FI" sz="1200" b="0" dirty="0" err="1">
                          <a:solidFill>
                            <a:schemeClr val="tx1"/>
                          </a:solidFill>
                        </a:rPr>
                        <a:t>huddlen</a:t>
                      </a:r>
                      <a:r>
                        <a:rPr lang="fi-FI" sz="1200" b="0" dirty="0">
                          <a:solidFill>
                            <a:schemeClr val="tx1"/>
                          </a:solidFill>
                        </a:rPr>
                        <a:t> avulla myös muista yksiköistä huomioiden potilastilanne ja hoitoisuus eri yksiköissä.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200" b="0" dirty="0">
                          <a:solidFill>
                            <a:schemeClr val="tx1"/>
                          </a:solidFill>
                        </a:rPr>
                        <a:t>Rauhallisina aikoina annettu apua perusterveydenhuoltoon.</a:t>
                      </a:r>
                    </a:p>
                    <a:p>
                      <a:endParaRPr lang="fi-FI" sz="1200" b="1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2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Työturvallisuus ilmoituksia </a:t>
                      </a:r>
                      <a:r>
                        <a:rPr lang="fi-FI" sz="1600" b="1" dirty="0" err="1">
                          <a:solidFill>
                            <a:schemeClr val="tx1"/>
                          </a:solidFill>
                        </a:rPr>
                        <a:t>Haipro</a:t>
                      </a:r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-järjestelmän kautta.</a:t>
                      </a: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Ilmoitusten määrä ja luonne</a:t>
                      </a: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Osasto A: läheltä piti 2, työtapaturma 2 muu havainto ja kehittämisehdotus 5kpl.</a:t>
                      </a: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Osasto B: Työtapaturma 5, muu turvallisuushavainto/kehittämisehdotus 1</a:t>
                      </a: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Tyyppi </a:t>
                      </a:r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(yleisimmät)</a:t>
                      </a: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Osasto A tartuntavaara (3), uhka tai väkivalta (3)</a:t>
                      </a: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Osasto B pisto, viilto, hankauma, leikkautuminen (2)</a:t>
                      </a:r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 dirty="0">
                          <a:solidFill>
                            <a:schemeClr val="tx1"/>
                          </a:solidFill>
                          <a:cs typeface="Arial"/>
                        </a:rPr>
                        <a:t>Henkilöstön rokotekattavuus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0" i="1" dirty="0">
                          <a:solidFill>
                            <a:schemeClr val="tx1"/>
                          </a:solidFill>
                          <a:cs typeface="Arial"/>
                        </a:rPr>
                        <a:t>Otetut influenssarokotteet suhteessa tavoitteeseen (100% henkilöstöstä)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600" b="0" dirty="0">
                          <a:solidFill>
                            <a:schemeClr val="tx1"/>
                          </a:solidFill>
                          <a:cs typeface="Arial"/>
                        </a:rPr>
                        <a:t>Osasto B 74%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600" b="0" dirty="0">
                          <a:solidFill>
                            <a:schemeClr val="tx1"/>
                          </a:solidFill>
                          <a:cs typeface="Arial"/>
                        </a:rPr>
                        <a:t>Osasto A 70 %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0" dirty="0">
                          <a:solidFill>
                            <a:schemeClr val="tx1"/>
                          </a:solidFill>
                          <a:cs typeface="Arial"/>
                        </a:rPr>
                        <a:t>Rokotukset syksyllä 2025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3012888"/>
                  </a:ext>
                </a:extLst>
              </a:tr>
              <a:tr h="2030855">
                <a:tc>
                  <a:txBody>
                    <a:bodyPr/>
                    <a:lstStyle/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Henkilöstön turvallisuusindeksi (NSS) /tavoite </a:t>
                      </a:r>
                    </a:p>
                    <a:p>
                      <a:pPr lvl="0">
                        <a:buNone/>
                      </a:pPr>
                      <a:r>
                        <a:rPr lang="fi-FI" sz="1400" b="0" i="1" dirty="0">
                          <a:solidFill>
                            <a:schemeClr val="tx1"/>
                          </a:solidFill>
                        </a:rPr>
                        <a:t>Minulla olisi turvallinen olo, jos olisin yksikössäni  asiakkaana tai potilaana, asteikko 1-5. Turvallisuusindeksi välillä -100-100</a:t>
                      </a:r>
                    </a:p>
                    <a:p>
                      <a:pPr lvl="0">
                        <a:buNone/>
                      </a:pPr>
                      <a:r>
                        <a:rPr lang="fi-FI" sz="1400" b="0" i="1" dirty="0">
                          <a:solidFill>
                            <a:schemeClr val="tx1"/>
                          </a:solidFill>
                        </a:rPr>
                        <a:t>- Kyselyä ei ole ollut tällä ajanjaksolla </a:t>
                      </a:r>
                    </a:p>
                    <a:p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Sairauspoissaolot (koodit 50,51,52,60,62)</a:t>
                      </a:r>
                    </a:p>
                    <a:p>
                      <a:r>
                        <a:rPr lang="fi-FI" sz="1200" b="0" i="1" dirty="0">
                          <a:solidFill>
                            <a:schemeClr val="tx1"/>
                          </a:solidFill>
                        </a:rPr>
                        <a:t>Osasto A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200" b="0" i="1" dirty="0">
                          <a:solidFill>
                            <a:schemeClr val="tx1"/>
                          </a:solidFill>
                        </a:rPr>
                        <a:t>277 </a:t>
                      </a:r>
                      <a:r>
                        <a:rPr lang="fi-FI" sz="1200" b="0" i="1" dirty="0" err="1">
                          <a:solidFill>
                            <a:schemeClr val="tx1"/>
                          </a:solidFill>
                        </a:rPr>
                        <a:t>kalenteripv</a:t>
                      </a:r>
                      <a:r>
                        <a:rPr lang="fi-FI" sz="1200" b="0" i="1" dirty="0">
                          <a:solidFill>
                            <a:schemeClr val="tx1"/>
                          </a:solidFill>
                        </a:rPr>
                        <a:t>/ 204 </a:t>
                      </a:r>
                      <a:r>
                        <a:rPr lang="fi-FI" sz="1200" b="0" i="1" dirty="0" err="1">
                          <a:solidFill>
                            <a:schemeClr val="tx1"/>
                          </a:solidFill>
                        </a:rPr>
                        <a:t>työpv</a:t>
                      </a:r>
                      <a:endParaRPr lang="fi-FI" sz="1200" b="0" i="1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200" b="0" i="1" dirty="0">
                          <a:solidFill>
                            <a:schemeClr val="tx1"/>
                          </a:solidFill>
                        </a:rPr>
                        <a:t>Ka 6,44 </a:t>
                      </a:r>
                      <a:r>
                        <a:rPr lang="fi-FI" sz="1200" b="0" i="1" dirty="0" err="1">
                          <a:solidFill>
                            <a:schemeClr val="tx1"/>
                          </a:solidFill>
                        </a:rPr>
                        <a:t>kalpv</a:t>
                      </a:r>
                      <a:r>
                        <a:rPr lang="fi-FI" sz="1200" b="0" i="1" dirty="0">
                          <a:solidFill>
                            <a:schemeClr val="tx1"/>
                          </a:solidFill>
                        </a:rPr>
                        <a:t> / työntekijä</a:t>
                      </a:r>
                      <a:endParaRPr lang="fi-FI" sz="1200" b="0" i="1" dirty="0">
                        <a:solidFill>
                          <a:srgbClr val="FF0000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200" b="0" i="1" dirty="0">
                          <a:solidFill>
                            <a:schemeClr val="tx1"/>
                          </a:solidFill>
                        </a:rPr>
                        <a:t>Osasto B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200" b="0" i="1" dirty="0">
                          <a:solidFill>
                            <a:schemeClr val="tx1"/>
                          </a:solidFill>
                        </a:rPr>
                        <a:t>570 </a:t>
                      </a:r>
                      <a:r>
                        <a:rPr lang="fi-FI" sz="1200" b="0" i="1" dirty="0" err="1">
                          <a:solidFill>
                            <a:schemeClr val="tx1"/>
                          </a:solidFill>
                        </a:rPr>
                        <a:t>kaleteripv</a:t>
                      </a:r>
                      <a:r>
                        <a:rPr lang="fi-FI" sz="1200" b="0" i="1" dirty="0">
                          <a:solidFill>
                            <a:schemeClr val="tx1"/>
                          </a:solidFill>
                        </a:rPr>
                        <a:t>/ 395 </a:t>
                      </a:r>
                      <a:r>
                        <a:rPr lang="fi-FI" sz="1200" b="0" i="1" dirty="0" err="1">
                          <a:solidFill>
                            <a:schemeClr val="tx1"/>
                          </a:solidFill>
                        </a:rPr>
                        <a:t>työpv</a:t>
                      </a:r>
                      <a:endParaRPr lang="fi-FI" sz="1200" b="0" i="1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200" b="0" i="1" dirty="0">
                          <a:solidFill>
                            <a:schemeClr val="tx1"/>
                          </a:solidFill>
                        </a:rPr>
                        <a:t>Ka 13,9 </a:t>
                      </a:r>
                      <a:r>
                        <a:rPr lang="fi-FI" sz="1200" b="0" i="1" dirty="0" err="1">
                          <a:solidFill>
                            <a:schemeClr val="tx1"/>
                          </a:solidFill>
                        </a:rPr>
                        <a:t>kalpv</a:t>
                      </a:r>
                      <a:r>
                        <a:rPr lang="fi-FI" sz="1200" b="0" i="1" dirty="0">
                          <a:solidFill>
                            <a:schemeClr val="tx1"/>
                          </a:solidFill>
                        </a:rPr>
                        <a:t> / työntekijä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200" b="0" i="1" dirty="0">
                          <a:solidFill>
                            <a:schemeClr val="tx1"/>
                          </a:solidFill>
                        </a:rPr>
                        <a:t>Osastolla 2 pitkää poissaoloa 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200" b="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i-FI" b="1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1509603"/>
                  </a:ext>
                </a:extLst>
              </a:tr>
            </a:tbl>
          </a:graphicData>
        </a:graphic>
      </p:graphicFrame>
      <p:sp>
        <p:nvSpPr>
          <p:cNvPr id="7" name="Otsikko 1">
            <a:extLst>
              <a:ext uri="{FF2B5EF4-FFF2-40B4-BE49-F238E27FC236}">
                <a16:creationId xmlns:a16="http://schemas.microsoft.com/office/drawing/2014/main" id="{9214AB85-E78C-438A-D866-F050A8E33357}"/>
              </a:ext>
            </a:extLst>
          </p:cNvPr>
          <p:cNvSpPr txBox="1">
            <a:spLocks/>
          </p:cNvSpPr>
          <p:nvPr/>
        </p:nvSpPr>
        <p:spPr>
          <a:xfrm>
            <a:off x="903437" y="416889"/>
            <a:ext cx="8485121" cy="593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fi-FI" sz="3200" b="1" dirty="0">
                <a:solidFill>
                  <a:srgbClr val="45B664"/>
                </a:solidFill>
              </a:rPr>
            </a:br>
            <a:endParaRPr lang="fi-FI" sz="3200" b="1">
              <a:cs typeface="Arial"/>
            </a:endParaRPr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4148636C-0679-AFA6-90FE-1F7330657A35}"/>
              </a:ext>
            </a:extLst>
          </p:cNvPr>
          <p:cNvSpPr txBox="1">
            <a:spLocks/>
          </p:cNvSpPr>
          <p:nvPr/>
        </p:nvSpPr>
        <p:spPr>
          <a:xfrm>
            <a:off x="2248843" y="285920"/>
            <a:ext cx="8485121" cy="593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3200" b="1" dirty="0">
                <a:solidFill>
                  <a:srgbClr val="45B664"/>
                </a:solidFill>
              </a:rPr>
              <a:t> </a:t>
            </a:r>
            <a:br>
              <a:rPr lang="fi-FI" sz="3200" b="1" dirty="0">
                <a:solidFill>
                  <a:srgbClr val="45B664"/>
                </a:solidFill>
              </a:rPr>
            </a:br>
            <a:endParaRPr lang="fi-FI" sz="3200" b="1">
              <a:cs typeface="Arial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D990981-F26A-F240-9BDA-9C25BC3DD6C0}"/>
              </a:ext>
            </a:extLst>
          </p:cNvPr>
          <p:cNvSpPr/>
          <p:nvPr/>
        </p:nvSpPr>
        <p:spPr>
          <a:xfrm>
            <a:off x="8457621" y="115943"/>
            <a:ext cx="2936520" cy="5937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b="1">
                <a:solidFill>
                  <a:schemeClr val="tx1"/>
                </a:solidFill>
                <a:cs typeface="Arial" panose="020B0604020202020204"/>
              </a:rPr>
              <a:t>Henkilöstön kanssa</a:t>
            </a:r>
            <a:endParaRPr lang="fi-FI" b="1" dirty="0">
              <a:solidFill>
                <a:schemeClr val="tx1"/>
              </a:solidFill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02957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1ACF7F-2A69-4131-A79C-4DDC89B21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336" y="402336"/>
            <a:ext cx="8376270" cy="440502"/>
          </a:xfrm>
        </p:spPr>
        <p:txBody>
          <a:bodyPr>
            <a:normAutofit fontScale="90000"/>
          </a:bodyPr>
          <a:lstStyle/>
          <a:p>
            <a:r>
              <a:rPr lang="fi-FI" b="1" dirty="0"/>
              <a:t>Henkilöstö 2)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8E0609A3-706F-43AB-A75F-69F106DBD3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4410918"/>
              </p:ext>
            </p:extLst>
          </p:nvPr>
        </p:nvGraphicFramePr>
        <p:xfrm>
          <a:off x="368968" y="1229935"/>
          <a:ext cx="11108625" cy="5378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0719">
                  <a:extLst>
                    <a:ext uri="{9D8B030D-6E8A-4147-A177-3AD203B41FA5}">
                      <a16:colId xmlns:a16="http://schemas.microsoft.com/office/drawing/2014/main" val="3426697825"/>
                    </a:ext>
                  </a:extLst>
                </a:gridCol>
                <a:gridCol w="3321662">
                  <a:extLst>
                    <a:ext uri="{9D8B030D-6E8A-4147-A177-3AD203B41FA5}">
                      <a16:colId xmlns:a16="http://schemas.microsoft.com/office/drawing/2014/main" val="89208379"/>
                    </a:ext>
                  </a:extLst>
                </a:gridCol>
                <a:gridCol w="4496244">
                  <a:extLst>
                    <a:ext uri="{9D8B030D-6E8A-4147-A177-3AD203B41FA5}">
                      <a16:colId xmlns:a16="http://schemas.microsoft.com/office/drawing/2014/main" val="1378372563"/>
                    </a:ext>
                  </a:extLst>
                </a:gridCol>
              </a:tblGrid>
              <a:tr h="24031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QWL-indeksi ja </a:t>
                      </a:r>
                      <a:r>
                        <a:rPr lang="fi-FI" sz="1600" dirty="0">
                          <a:solidFill>
                            <a:schemeClr val="tx1"/>
                          </a:solidFill>
                          <a:cs typeface="Arial"/>
                        </a:rPr>
                        <a:t>vastaus %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b="0" dirty="0">
                          <a:solidFill>
                            <a:schemeClr val="tx1"/>
                          </a:solidFill>
                          <a:cs typeface="Arial"/>
                        </a:rPr>
                        <a:t>Viimeisimmän mittauksen tulos (v 2025)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QWL-indeksi ja </a:t>
                      </a:r>
                      <a:r>
                        <a:rPr lang="fi-FI" sz="1400" b="0" dirty="0">
                          <a:solidFill>
                            <a:schemeClr val="tx1"/>
                          </a:solidFill>
                          <a:cs typeface="Arial"/>
                        </a:rPr>
                        <a:t>vastaus %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400" b="0" dirty="0" err="1">
                          <a:solidFill>
                            <a:schemeClr val="tx1"/>
                          </a:solidFill>
                          <a:cs typeface="Arial"/>
                        </a:rPr>
                        <a:t>Os</a:t>
                      </a:r>
                      <a:r>
                        <a:rPr lang="fi-FI" sz="1400" b="0" dirty="0">
                          <a:solidFill>
                            <a:schemeClr val="tx1"/>
                          </a:solidFill>
                          <a:cs typeface="Arial"/>
                        </a:rPr>
                        <a:t> B 67.7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400" b="0" dirty="0" err="1">
                          <a:solidFill>
                            <a:schemeClr val="tx1"/>
                          </a:solidFill>
                          <a:cs typeface="Arial"/>
                        </a:rPr>
                        <a:t>Os</a:t>
                      </a:r>
                      <a:r>
                        <a:rPr lang="fi-FI" sz="1400" b="0" dirty="0">
                          <a:solidFill>
                            <a:schemeClr val="tx1"/>
                          </a:solidFill>
                          <a:cs typeface="Arial"/>
                        </a:rPr>
                        <a:t> A  53,4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600" dirty="0">
                        <a:solidFill>
                          <a:schemeClr val="tx1"/>
                        </a:solidFill>
                        <a:cs typeface="Arial"/>
                      </a:endParaRP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NPS (suositeltavuusindeksi)</a:t>
                      </a:r>
                    </a:p>
                    <a:p>
                      <a:pPr lvl="0">
                        <a:buNone/>
                      </a:pPr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Asteikko 1-10, suositteluindeksi välillä -100-100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dirty="0">
                          <a:solidFill>
                            <a:schemeClr val="tx1"/>
                          </a:solidFill>
                          <a:cs typeface="Arial"/>
                        </a:rPr>
                        <a:t>Suositteluindeksi (1-10) tulos 2025 tehdyssä kyselyssä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b="0" dirty="0" err="1">
                          <a:solidFill>
                            <a:schemeClr val="tx1"/>
                          </a:solidFill>
                          <a:cs typeface="Arial"/>
                        </a:rPr>
                        <a:t>Os</a:t>
                      </a:r>
                      <a:r>
                        <a:rPr lang="fi-FI" sz="1400" b="0" dirty="0">
                          <a:solidFill>
                            <a:schemeClr val="tx1"/>
                          </a:solidFill>
                          <a:cs typeface="Arial"/>
                        </a:rPr>
                        <a:t> B 8,45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400" b="0" dirty="0" err="1">
                          <a:solidFill>
                            <a:schemeClr val="tx1"/>
                          </a:solidFill>
                          <a:cs typeface="Arial"/>
                        </a:rPr>
                        <a:t>Os</a:t>
                      </a:r>
                      <a:r>
                        <a:rPr lang="fi-FI" sz="1400" b="0" dirty="0">
                          <a:solidFill>
                            <a:schemeClr val="tx1"/>
                          </a:solidFill>
                          <a:cs typeface="Arial"/>
                        </a:rPr>
                        <a:t> A  7,77</a:t>
                      </a: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Työhyvinvointia, työturvallisuutta ja osaamisen kehittämistä edistävät toimenpiteet: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400" b="0" dirty="0" err="1">
                          <a:solidFill>
                            <a:schemeClr val="tx1"/>
                          </a:solidFill>
                        </a:rPr>
                        <a:t>Tyhypäivien</a:t>
                      </a: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 pitäminen suunniteltu kevään osalta 4h / henkilö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Kehityskeskustelut aloitettu </a:t>
                      </a:r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ja jatkuvat</a:t>
                      </a:r>
                      <a:endParaRPr lang="fi-FI" sz="1400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Koulutuspäiviä toteutettu  osaamisen kehittämisen suunnitelman mukaisesti 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40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600" b="1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3012888"/>
                  </a:ext>
                </a:extLst>
              </a:tr>
              <a:tr h="2975799"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 Onnistumiset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 dirty="0" err="1">
                          <a:solidFill>
                            <a:schemeClr val="tx1"/>
                          </a:solidFill>
                        </a:rPr>
                        <a:t>PosiPro</a:t>
                      </a:r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 -ilmoitusten määrä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400" b="0" dirty="0">
                          <a:solidFill>
                            <a:schemeClr val="tx1"/>
                          </a:solidFill>
                          <a:cs typeface="Arial"/>
                        </a:rPr>
                        <a:t>Osasto A 17 kpl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400" b="0" dirty="0">
                          <a:solidFill>
                            <a:schemeClr val="tx1"/>
                          </a:solidFill>
                          <a:cs typeface="Arial"/>
                        </a:rPr>
                        <a:t>Osasto B 17</a:t>
                      </a:r>
                      <a:r>
                        <a:rPr lang="fi-FI" sz="1400" b="0" dirty="0">
                          <a:solidFill>
                            <a:srgbClr val="FF0000"/>
                          </a:solidFill>
                          <a:cs typeface="Arial"/>
                        </a:rPr>
                        <a:t> </a:t>
                      </a:r>
                      <a:r>
                        <a:rPr lang="fi-FI" sz="1400" b="0" dirty="0">
                          <a:solidFill>
                            <a:schemeClr val="tx1"/>
                          </a:solidFill>
                          <a:cs typeface="Arial"/>
                        </a:rPr>
                        <a:t>kpl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Täydennyskoulutuspäivät (pv/</a:t>
                      </a:r>
                      <a:r>
                        <a:rPr lang="fi-FI" sz="1600" b="1" dirty="0" err="1">
                          <a:solidFill>
                            <a:schemeClr val="tx1"/>
                          </a:solidFill>
                        </a:rPr>
                        <a:t>tt</a:t>
                      </a:r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) koodit </a:t>
                      </a:r>
                      <a:endParaRPr lang="fi-FI" sz="1600" b="1" dirty="0">
                        <a:solidFill>
                          <a:schemeClr val="tx1"/>
                        </a:solidFill>
                        <a:cs typeface="Arial"/>
                      </a:endParaRPr>
                    </a:p>
                    <a:p>
                      <a:r>
                        <a:rPr lang="fi-FI" sz="1400" b="0" i="1" dirty="0">
                          <a:solidFill>
                            <a:schemeClr val="tx1"/>
                          </a:solidFill>
                        </a:rPr>
                        <a:t>Otanta 1.1.- 31.6.2026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400" b="0" i="1" dirty="0" err="1">
                          <a:solidFill>
                            <a:schemeClr val="tx1"/>
                          </a:solidFill>
                        </a:rPr>
                        <a:t>Os</a:t>
                      </a:r>
                      <a:r>
                        <a:rPr lang="fi-FI" sz="1400" b="0" i="1" dirty="0">
                          <a:solidFill>
                            <a:schemeClr val="tx1"/>
                          </a:solidFill>
                        </a:rPr>
                        <a:t> B </a:t>
                      </a:r>
                      <a:r>
                        <a:rPr lang="fi-FI" sz="1400" b="0" i="1">
                          <a:solidFill>
                            <a:schemeClr val="tx1"/>
                          </a:solidFill>
                        </a:rPr>
                        <a:t>hoitajat  3 pv</a:t>
                      </a:r>
                      <a:r>
                        <a:rPr lang="fi-FI" sz="1400" b="0" i="1" dirty="0">
                          <a:solidFill>
                            <a:schemeClr val="tx1"/>
                          </a:solidFill>
                        </a:rPr>
                        <a:t>/ hoitaja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400" b="0" i="1" dirty="0" err="1">
                          <a:solidFill>
                            <a:schemeClr val="tx1"/>
                          </a:solidFill>
                        </a:rPr>
                        <a:t>Os</a:t>
                      </a:r>
                      <a:r>
                        <a:rPr lang="fi-FI" sz="1400" b="0" i="1" dirty="0">
                          <a:solidFill>
                            <a:schemeClr val="tx1"/>
                          </a:solidFill>
                        </a:rPr>
                        <a:t> A hoitajat 1,58 pv/ hoitaja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i-FI" b="1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1509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8820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960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7098D6-701D-40F6-8E1F-5D643C11D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4602" y="350005"/>
            <a:ext cx="10363200" cy="1372262"/>
          </a:xfrm>
        </p:spPr>
        <p:txBody>
          <a:bodyPr/>
          <a:lstStyle/>
          <a:p>
            <a:r>
              <a:rPr lang="fi-FI" b="1" dirty="0"/>
              <a:t>Omavalvonnan osavuosiraportti 6 kk jakso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3C6F595-2D30-41A7-ABCE-BDC55EA760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5526" y="1941914"/>
            <a:ext cx="9144000" cy="165576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 dirty="0"/>
              <a:t>Palveluyksikkö:</a:t>
            </a:r>
          </a:p>
          <a:p>
            <a:r>
              <a:rPr lang="fi-FI" dirty="0"/>
              <a:t>ESH Osastohoito  osastot A ja B</a:t>
            </a:r>
          </a:p>
          <a:p>
            <a:r>
              <a:rPr lang="fi-FI" dirty="0"/>
              <a:t>Raportoitava ajanjakso:</a:t>
            </a:r>
            <a:endParaRPr lang="fi-FI" dirty="0">
              <a:cs typeface="Arial"/>
            </a:endParaRPr>
          </a:p>
          <a:p>
            <a:r>
              <a:rPr lang="fi-FI" dirty="0"/>
              <a:t>1.1.- 30.6.2026 </a:t>
            </a:r>
          </a:p>
        </p:txBody>
      </p:sp>
      <p:graphicFrame>
        <p:nvGraphicFramePr>
          <p:cNvPr id="4" name="Taulukko 3">
            <a:extLst>
              <a:ext uri="{FF2B5EF4-FFF2-40B4-BE49-F238E27FC236}">
                <a16:creationId xmlns:a16="http://schemas.microsoft.com/office/drawing/2014/main" id="{5C6AD2FD-D53F-4D27-A802-FCCB56996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464149"/>
              </p:ext>
            </p:extLst>
          </p:nvPr>
        </p:nvGraphicFramePr>
        <p:xfrm>
          <a:off x="512476" y="4327726"/>
          <a:ext cx="9341708" cy="1988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41708">
                  <a:extLst>
                    <a:ext uri="{9D8B030D-6E8A-4147-A177-3AD203B41FA5}">
                      <a16:colId xmlns:a16="http://schemas.microsoft.com/office/drawing/2014/main" val="1999172454"/>
                    </a:ext>
                  </a:extLst>
                </a:gridCol>
              </a:tblGrid>
              <a:tr h="1988245">
                <a:tc>
                  <a:txBody>
                    <a:bodyPr/>
                    <a:lstStyle/>
                    <a:p>
                      <a:r>
                        <a:rPr lang="fi-FI" sz="1300" b="1" dirty="0">
                          <a:solidFill>
                            <a:schemeClr val="tx1"/>
                          </a:solidFill>
                        </a:rPr>
                        <a:t>Lyhenteet:</a:t>
                      </a:r>
                    </a:p>
                    <a:p>
                      <a:endParaRPr lang="fi-FI" sz="13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NPS (Net Promoter Score); Suositteluindeksi (asiakkaat ja henkilöstö)</a:t>
                      </a:r>
                    </a:p>
                    <a:p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NSS: (</a:t>
                      </a:r>
                      <a:r>
                        <a:rPr lang="fi-FI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Net Safety Score)</a:t>
                      </a: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 Henkilöstön turvallisuusindeksi (</a:t>
                      </a:r>
                      <a:r>
                        <a:rPr lang="fi-FI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henkilöstön kokemus organisaation turvallisuudesta)</a:t>
                      </a:r>
                      <a:endParaRPr lang="fi-FI" sz="14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Haipro: Haitta- ja vaaratapatumien sekä epäkohdan ja eäkohdan uhkan ilmoitusjärjestelmä, nimetön</a:t>
                      </a:r>
                    </a:p>
                    <a:p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Spro: E</a:t>
                      </a:r>
                      <a:r>
                        <a:rPr lang="fi-FI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päkohdan tai epäkohdan uhan ilmoitusjärjestelmä, nimellinen</a:t>
                      </a:r>
                      <a:endParaRPr lang="fi-FI" sz="14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PosiPro: O</a:t>
                      </a:r>
                      <a:r>
                        <a:rPr lang="fi-FI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nnistumisten ilmoittamiseen tarkoitettu osio</a:t>
                      </a:r>
                      <a:endParaRPr lang="fi-FI" sz="14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QWL: </a:t>
                      </a:r>
                      <a:r>
                        <a:rPr lang="fi-FI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QWL-kysely on henkilöstökysely, joka tuottaa viidentoista kohdennetun ja validoidun kysymysten avulla työelämän laadun indeksin, eli QWL-indeksin.  </a:t>
                      </a:r>
                      <a:endParaRPr lang="fi-FI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599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751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FF4247-8D2F-4D7B-B01C-BF18B7A0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894" y="353627"/>
            <a:ext cx="10373128" cy="1325563"/>
          </a:xfrm>
        </p:spPr>
        <p:txBody>
          <a:bodyPr>
            <a:normAutofit/>
          </a:bodyPr>
          <a:lstStyle/>
          <a:p>
            <a:r>
              <a:rPr lang="fi-FI" sz="4000" b="1" dirty="0"/>
              <a:t>Omavalvonnan toteutumisen seuranta ja arviointi</a:t>
            </a:r>
            <a:endParaRPr lang="fi-FI" sz="40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9C6B598-36F8-4F68-A024-C558EE9CC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760311"/>
            <a:ext cx="9711084" cy="4351338"/>
          </a:xfrm>
          <a:ln>
            <a:solidFill>
              <a:srgbClr val="00A651"/>
            </a:solidFill>
          </a:ln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fi-FI" b="1" dirty="0"/>
              <a:t>Omavalvontasuunnitelmassa kuvatun toiminnan toteutumisen havainnot ja toteutetut kehittämistoimenpiteet:</a:t>
            </a:r>
          </a:p>
          <a:p>
            <a:pPr>
              <a:buFontTx/>
              <a:buChar char="-"/>
            </a:pPr>
            <a:r>
              <a:rPr lang="fi-FI" dirty="0"/>
              <a:t>Lievä poikkeama ulkoisessa seuranta-auditoinnissa koskien potilaan hoitovastuun siirtymisiin liittyvästä dokumentaatiosta rajapinnoissa. Omavalvontasuunnitelmaan on lisätty selkeä kuvaus hoitovastuun siirtymisestä, raportoinnista ja dokumentoinnista potilaan siirtyessä toiseen hoitoyksikköön tai kotiin. </a:t>
            </a:r>
          </a:p>
          <a:p>
            <a:pPr>
              <a:buFontTx/>
              <a:buChar char="-"/>
            </a:pPr>
            <a:r>
              <a:rPr lang="fi-FI" dirty="0"/>
              <a:t>Perehdytyksen dokumentointiin mm.  lääkehoitosuunnitemaan liittyen tulee kiinnittää huomiota myös lääkäreiden osalta. Tähän on sovittu toimintatapa. </a:t>
            </a:r>
          </a:p>
          <a:p>
            <a:pPr>
              <a:buFontTx/>
              <a:buChar char="-"/>
            </a:pPr>
            <a:r>
              <a:rPr lang="fi-FI" dirty="0"/>
              <a:t>Ulkoisessa auditoinnissa todettiin, että yleisesti riskienhallinta on hyvin hoidettu, mm potilasturvallisuusriskit, muistutukset ja potilasvahingot käsitellään systemaattisesti ja niistä opitaan.</a:t>
            </a:r>
          </a:p>
          <a:p>
            <a:pPr>
              <a:buFontTx/>
              <a:buChar char="-"/>
            </a:pPr>
            <a:endParaRPr lang="fi-FI" b="1" dirty="0"/>
          </a:p>
          <a:p>
            <a:pPr marL="0" indent="0">
              <a:buNone/>
            </a:pPr>
            <a:r>
              <a:rPr lang="fi-FI" b="1" dirty="0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36802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6418D7-C862-4FE0-8E0C-391FDFC96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202" y="204187"/>
            <a:ext cx="9135702" cy="914400"/>
          </a:xfrm>
        </p:spPr>
        <p:txBody>
          <a:bodyPr>
            <a:normAutofit fontScale="90000"/>
          </a:bodyPr>
          <a:lstStyle/>
          <a:p>
            <a:br>
              <a:rPr lang="fi-FI" sz="3200" b="1" dirty="0"/>
            </a:br>
            <a:r>
              <a:rPr lang="fi-FI" sz="3200" b="1"/>
              <a:t>Palvelujen saatavuus ja jatkuvuus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0062CD00-10B8-4C96-A876-2A99681621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538950"/>
              </p:ext>
            </p:extLst>
          </p:nvPr>
        </p:nvGraphicFramePr>
        <p:xfrm>
          <a:off x="286247" y="1224986"/>
          <a:ext cx="11682888" cy="5334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6376">
                  <a:extLst>
                    <a:ext uri="{9D8B030D-6E8A-4147-A177-3AD203B41FA5}">
                      <a16:colId xmlns:a16="http://schemas.microsoft.com/office/drawing/2014/main" val="2209970846"/>
                    </a:ext>
                  </a:extLst>
                </a:gridCol>
                <a:gridCol w="3921247">
                  <a:extLst>
                    <a:ext uri="{9D8B030D-6E8A-4147-A177-3AD203B41FA5}">
                      <a16:colId xmlns:a16="http://schemas.microsoft.com/office/drawing/2014/main" val="94152254"/>
                    </a:ext>
                  </a:extLst>
                </a:gridCol>
                <a:gridCol w="3865265">
                  <a:extLst>
                    <a:ext uri="{9D8B030D-6E8A-4147-A177-3AD203B41FA5}">
                      <a16:colId xmlns:a16="http://schemas.microsoft.com/office/drawing/2014/main" val="1323570505"/>
                    </a:ext>
                  </a:extLst>
                </a:gridCol>
              </a:tblGrid>
              <a:tr h="5334839">
                <a:tc>
                  <a:txBody>
                    <a:bodyPr/>
                    <a:lstStyle/>
                    <a:p>
                      <a:r>
                        <a:rPr lang="fi-FI" sz="1600" dirty="0">
                          <a:solidFill>
                            <a:schemeClr val="tx1"/>
                          </a:solidFill>
                        </a:rPr>
                        <a:t>Hoitoon/palveluun pääsy, jonot/ odotusaika vs. tavoiteaika</a:t>
                      </a:r>
                    </a:p>
                    <a:p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i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Lakisääteinen hoitoon/palveluun pääsy/palvelutarpeen arviointi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Potilaat ohjautuvat osastohoitoon päivystyksen kautta tai </a:t>
                      </a:r>
                      <a:r>
                        <a:rPr lang="fi-FI" sz="1600" b="0" i="0" dirty="0" err="1">
                          <a:solidFill>
                            <a:schemeClr val="tx1"/>
                          </a:solidFill>
                        </a:rPr>
                        <a:t>elektiivisinä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 potilaina. </a:t>
                      </a: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dirty="0">
                          <a:solidFill>
                            <a:schemeClr val="tx1"/>
                          </a:solidFill>
                        </a:rPr>
                        <a:t>Toiminnan keskeiset tunnusluvut/suoritteet</a:t>
                      </a:r>
                    </a:p>
                    <a:p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Keskeiset tunnusluvut</a:t>
                      </a:r>
                    </a:p>
                    <a:p>
                      <a:pPr algn="l"/>
                      <a:r>
                        <a:rPr lang="fi-FI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Osasto A: </a:t>
                      </a:r>
                      <a:r>
                        <a:rPr lang="fi-FI" sz="1600" b="0" i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Osastojaksot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lkm 1175. </a:t>
                      </a:r>
                      <a:r>
                        <a:rPr lang="fi-FI" sz="1600" b="0" i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Hoitojaksot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1118. Bruttohoitopäivät 5688. </a:t>
                      </a:r>
                      <a:r>
                        <a:rPr lang="fi-FI" sz="1600" b="0" i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Keskim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 </a:t>
                      </a:r>
                      <a:r>
                        <a:rPr lang="fi-FI" sz="1600" b="0" i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hoitojakson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pituus nettopäivät 4,23 ja bruttopäivät 4,84.</a:t>
                      </a:r>
                    </a:p>
                    <a:p>
                      <a:pPr algn="l"/>
                      <a:r>
                        <a:rPr lang="fi-FI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asto B: </a:t>
                      </a:r>
                      <a:r>
                        <a:rPr lang="fi-FI" sz="1600" b="0" i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Osastojaksot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lkm 1717.Hoitojaksot 1652. Bruttohoitopäivät 6551. </a:t>
                      </a:r>
                      <a:r>
                        <a:rPr lang="fi-FI" sz="1600" b="0" i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Keskim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 </a:t>
                      </a:r>
                      <a:r>
                        <a:rPr lang="fi-FI" sz="1600" b="0" i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hoitojakson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pituus nettopäivät 3,02 bruttohoitopäivät 3,82</a:t>
                      </a:r>
                    </a:p>
                    <a:p>
                      <a:pPr algn="l"/>
                      <a:r>
                        <a:rPr lang="fi-FI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Osasto A Bruttokuormitus 81 %</a:t>
                      </a:r>
                    </a:p>
                    <a:p>
                      <a:pPr algn="l"/>
                      <a:r>
                        <a:rPr lang="fi-FI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Osasto B Bruttokuormitus 92%</a:t>
                      </a:r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Jatkuvuus</a:t>
                      </a: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Kirurgisella osastolla B </a:t>
                      </a:r>
                      <a:r>
                        <a:rPr lang="fi-FI" sz="1600" b="0" i="0" dirty="0" err="1">
                          <a:solidFill>
                            <a:schemeClr val="tx1"/>
                          </a:solidFill>
                        </a:rPr>
                        <a:t>ortopedisia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 potilaita ollut enemmän jonon purusta johtuen huhtikuun loppuun asti. Paikat osastolla ovat riittäneet ja hoitoprosessi on sujunut hyvin 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u="sng" dirty="0">
                          <a:solidFill>
                            <a:schemeClr val="tx1"/>
                          </a:solidFill>
                        </a:rPr>
                        <a:t>Korjaavat toimenpiteet</a:t>
                      </a: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Leikkauspotilaiden osalta on tehty jonon purkua huhtikuun loppuun asti. Tämä on näkynyt osastolla B (kirurginen osasto) erityisesti ortopedisten leikkauspotilaiden potilaiden määrän kasvuna. Osastopaikat ovat riittäneet hyvin.</a:t>
                      </a:r>
                    </a:p>
                    <a:p>
                      <a:endParaRPr lang="fi-FI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Kotisairaalan palveluja on opittu käyttämään osastopotilaiden jatkohoidossa. Päivystyspotilaiden osalta lääkärit arvioivat jo päivystyksessä, voisiko potilaan hoitoa toteuttaa kotisairaalan toimesta. 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486474"/>
                  </a:ext>
                </a:extLst>
              </a:tr>
            </a:tbl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A3197FA-62D3-EC90-165C-D622D917E9BA}"/>
              </a:ext>
            </a:extLst>
          </p:cNvPr>
          <p:cNvSpPr/>
          <p:nvPr/>
        </p:nvSpPr>
        <p:spPr>
          <a:xfrm>
            <a:off x="8457621" y="92131"/>
            <a:ext cx="3335140" cy="1013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baseline="0">
                <a:solidFill>
                  <a:schemeClr val="tx1"/>
                </a:solidFill>
                <a:latin typeface="Arial"/>
              </a:rPr>
              <a:t>Palvelut kuntoon</a:t>
            </a:r>
            <a:endParaRPr lang="en-US">
              <a:solidFill>
                <a:schemeClr val="tx1"/>
              </a:solidFill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309200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C772DDE-A2CF-6EE1-D8FC-CE1545ED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7002" y="217170"/>
            <a:ext cx="7820426" cy="205740"/>
          </a:xfrm>
        </p:spPr>
        <p:txBody>
          <a:bodyPr>
            <a:normAutofit fontScale="90000"/>
          </a:bodyPr>
          <a:lstStyle/>
          <a:p>
            <a:br>
              <a:rPr lang="fi-FI" sz="3200" b="1" dirty="0"/>
            </a:br>
            <a:r>
              <a:rPr lang="fi-FI" sz="2000" b="1" dirty="0"/>
              <a:t>Asiakaskokemus </a:t>
            </a:r>
            <a:r>
              <a:rPr lang="fi-FI" sz="2000" b="1" dirty="0" err="1"/>
              <a:t>osastoA</a:t>
            </a:r>
            <a:r>
              <a:rPr lang="fi-FI" sz="2000" b="1" dirty="0"/>
              <a:t> 1)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507338-2F29-4B55-FDFF-0A0B83086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5" y="708660"/>
            <a:ext cx="8074860" cy="5458649"/>
          </a:xfrm>
        </p:spPr>
        <p:txBody>
          <a:bodyPr>
            <a:normAutofit/>
          </a:bodyPr>
          <a:lstStyle/>
          <a:p>
            <a:r>
              <a:rPr lang="fi-FI" sz="1400" b="1" dirty="0"/>
              <a:t>Qpro-järjestelmä kaaviokuva väittämistä raportoitavalta ajanjaksolta ja vertailu edellisen vuoden vastaavaan ajanjaksoon</a:t>
            </a:r>
          </a:p>
          <a:p>
            <a:r>
              <a:rPr lang="fi-FI" sz="1400" b="1" dirty="0"/>
              <a:t>Palautteiden määrä vuonna 2026 23 kpl ja vuonna 2025 33 kpl </a:t>
            </a:r>
          </a:p>
          <a:p>
            <a:endParaRPr lang="fi-FI" sz="1400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D3C56B6-F4F7-0AC3-B063-FEA25CD50FD6}"/>
              </a:ext>
            </a:extLst>
          </p:cNvPr>
          <p:cNvSpPr/>
          <p:nvPr/>
        </p:nvSpPr>
        <p:spPr>
          <a:xfrm>
            <a:off x="8656077" y="403429"/>
            <a:ext cx="3335140" cy="1013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b="1" baseline="0" dirty="0">
                <a:solidFill>
                  <a:schemeClr val="tx1"/>
                </a:solidFill>
                <a:latin typeface="Arial"/>
              </a:rPr>
              <a:t>Asukasta varten</a:t>
            </a:r>
            <a:endParaRPr lang="fi-FI" b="1" dirty="0">
              <a:solidFill>
                <a:schemeClr val="tx1"/>
              </a:solidFill>
              <a:cs typeface="Arial" panose="020B0604020202020204"/>
            </a:endParaRP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DC80184B-E0DF-432C-8CD8-29099B192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375" y="1870507"/>
            <a:ext cx="8507012" cy="451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819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14F114-1D2B-49F4-8ECE-39F9DC76A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202" y="320675"/>
            <a:ext cx="7820426" cy="365125"/>
          </a:xfrm>
        </p:spPr>
        <p:txBody>
          <a:bodyPr>
            <a:normAutofit/>
          </a:bodyPr>
          <a:lstStyle/>
          <a:p>
            <a:r>
              <a:rPr lang="fi-FI" sz="1800" dirty="0"/>
              <a:t>Hoitotyön potilaspalaute </a:t>
            </a:r>
            <a:r>
              <a:rPr lang="fi-FI" sz="1800" dirty="0" err="1"/>
              <a:t>OsastoA</a:t>
            </a:r>
            <a:r>
              <a:rPr lang="fi-FI" sz="1800" dirty="0"/>
              <a:t> 1/2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6B30CCCD-8E73-4A78-9A5C-6DAF57B22A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2661" y="888206"/>
            <a:ext cx="6003879" cy="587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160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14F114-1D2B-49F4-8ECE-39F9DC76A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202" y="320675"/>
            <a:ext cx="7820426" cy="365125"/>
          </a:xfrm>
        </p:spPr>
        <p:txBody>
          <a:bodyPr>
            <a:normAutofit/>
          </a:bodyPr>
          <a:lstStyle/>
          <a:p>
            <a:r>
              <a:rPr lang="fi-FI" sz="1800" dirty="0"/>
              <a:t>Hoitotyön potilaspalaute </a:t>
            </a:r>
            <a:r>
              <a:rPr lang="fi-FI" sz="1800" dirty="0" err="1"/>
              <a:t>OsastoA</a:t>
            </a:r>
            <a:r>
              <a:rPr lang="fi-FI" sz="1800" dirty="0"/>
              <a:t> 2/2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D57658D8-D4D7-42CE-B239-799D3FF229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8838" y="2178912"/>
            <a:ext cx="8068801" cy="304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716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0D4D18-08C1-47C8-867D-10A4E4AE2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202" y="320676"/>
            <a:ext cx="7820426" cy="789034"/>
          </a:xfrm>
        </p:spPr>
        <p:txBody>
          <a:bodyPr>
            <a:normAutofit/>
          </a:bodyPr>
          <a:lstStyle/>
          <a:p>
            <a:r>
              <a:rPr lang="fi-FI" sz="3200" b="1" dirty="0"/>
              <a:t>Asiakaskokemus </a:t>
            </a:r>
            <a:r>
              <a:rPr lang="fi-FI" sz="3200" b="1" dirty="0" err="1"/>
              <a:t>OsastoA</a:t>
            </a:r>
            <a:r>
              <a:rPr lang="fi-FI" sz="3200" b="1" dirty="0"/>
              <a:t> 2)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B63ABE2-D2DD-41B7-9FBF-FD42BE18C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442" y="1272631"/>
            <a:ext cx="10550562" cy="5265738"/>
          </a:xfrm>
        </p:spPr>
        <p:txBody>
          <a:bodyPr/>
          <a:lstStyle/>
          <a:p>
            <a:endParaRPr lang="fi-FI"/>
          </a:p>
        </p:txBody>
      </p:sp>
      <p:graphicFrame>
        <p:nvGraphicFramePr>
          <p:cNvPr id="4" name="Taulukko 3">
            <a:extLst>
              <a:ext uri="{FF2B5EF4-FFF2-40B4-BE49-F238E27FC236}">
                <a16:creationId xmlns:a16="http://schemas.microsoft.com/office/drawing/2014/main" id="{29E8FEC8-34EE-4B33-B143-761123A849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3148508"/>
              </p:ext>
            </p:extLst>
          </p:nvPr>
        </p:nvGraphicFramePr>
        <p:xfrm>
          <a:off x="794198" y="1270001"/>
          <a:ext cx="10550562" cy="5442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0902">
                  <a:extLst>
                    <a:ext uri="{9D8B030D-6E8A-4147-A177-3AD203B41FA5}">
                      <a16:colId xmlns:a16="http://schemas.microsoft.com/office/drawing/2014/main" val="2030147946"/>
                    </a:ext>
                  </a:extLst>
                </a:gridCol>
                <a:gridCol w="4829660">
                  <a:extLst>
                    <a:ext uri="{9D8B030D-6E8A-4147-A177-3AD203B41FA5}">
                      <a16:colId xmlns:a16="http://schemas.microsoft.com/office/drawing/2014/main" val="3545996338"/>
                    </a:ext>
                  </a:extLst>
                </a:gridCol>
              </a:tblGrid>
              <a:tr h="1499264">
                <a:tc>
                  <a:txBody>
                    <a:bodyPr/>
                    <a:lstStyle/>
                    <a:p>
                      <a:r>
                        <a:rPr lang="fi-FI" sz="1600" i="0" dirty="0">
                          <a:solidFill>
                            <a:schemeClr val="tx1"/>
                          </a:solidFill>
                        </a:rPr>
                        <a:t>Asiakkaiden suositteluhalukkuus, NPS </a:t>
                      </a:r>
                    </a:p>
                    <a:p>
                      <a:pPr lvl="0">
                        <a:buNone/>
                      </a:pPr>
                      <a:r>
                        <a:rPr lang="fi-FI" sz="1200" b="0" i="1" u="none" strike="noStrike" noProof="0" dirty="0">
                          <a:solidFill>
                            <a:srgbClr val="000000"/>
                          </a:solidFill>
                          <a:latin typeface="Arial"/>
                        </a:rPr>
                        <a:t>Kuinka todennäköisesti suosittelisit saamaasi palvelua läheisellesi?</a:t>
                      </a:r>
                      <a:endParaRPr lang="en-US" sz="1200" b="1" i="1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fi-FI" sz="1200" b="0" i="1" u="none" strike="noStrike" noProof="0" dirty="0">
                          <a:solidFill>
                            <a:srgbClr val="000000"/>
                          </a:solidFill>
                          <a:latin typeface="Arial"/>
                        </a:rPr>
                        <a:t>asteikko 1-10, suositteluindeksi välillä –100-100</a:t>
                      </a:r>
                      <a:endParaRPr lang="fi-FI" sz="1200" i="1" dirty="0"/>
                    </a:p>
                    <a:p>
                      <a:endParaRPr lang="fi-FI" sz="1600" i="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endParaRPr lang="fi-FI" sz="1600" i="0" dirty="0"/>
                    </a:p>
                    <a:p>
                      <a:r>
                        <a:rPr lang="fi-FI" sz="1600" i="0" dirty="0"/>
                        <a:t>Esim. 5</a:t>
                      </a:r>
                    </a:p>
                    <a:p>
                      <a:endParaRPr lang="fi-FI" sz="1600" i="0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i="0" dirty="0">
                          <a:solidFill>
                            <a:schemeClr val="tx1"/>
                          </a:solidFill>
                        </a:rPr>
                        <a:t>Positiiviset havainnot:</a:t>
                      </a:r>
                    </a:p>
                    <a:p>
                      <a:endParaRPr lang="fi-FI" sz="1600" i="0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i="0" dirty="0">
                          <a:solidFill>
                            <a:schemeClr val="tx1"/>
                          </a:solidFill>
                        </a:rPr>
                        <a:t>Hoitotyön potilas palaute on ollut erinomaista </a:t>
                      </a:r>
                    </a:p>
                    <a:p>
                      <a:r>
                        <a:rPr lang="fi-FI" sz="1600" i="0" dirty="0">
                          <a:solidFill>
                            <a:schemeClr val="tx1"/>
                          </a:solidFill>
                        </a:rPr>
                        <a:t>Suositteluindeksi on myös erinomainen 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929772"/>
                  </a:ext>
                </a:extLst>
              </a:tr>
              <a:tr h="3766474"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Palautteiden perusteella toteutetut kehittämistoimenpiteet:</a:t>
                      </a:r>
                    </a:p>
                    <a:p>
                      <a:endParaRPr lang="fi-FI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Asiakkaaseen on oltu yhteydessä, mikäli asiakas sitä on toivonut palautteeseen ja kokemukseen liittyen</a:t>
                      </a:r>
                    </a:p>
                    <a:p>
                      <a:endParaRPr lang="fi-FI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Esihenkilö on keskustellut tarvittaessa potilaan kanssa jo </a:t>
                      </a:r>
                      <a:r>
                        <a:rPr lang="fi-FI" sz="1600" b="0" dirty="0" err="1">
                          <a:solidFill>
                            <a:schemeClr val="tx1"/>
                          </a:solidFill>
                        </a:rPr>
                        <a:t>hoitojaksolla</a:t>
                      </a:r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, mikäli asiakas on sitä pyytänyt. </a:t>
                      </a:r>
                    </a:p>
                    <a:p>
                      <a:endParaRPr lang="fi-FI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Henkilöstö on ohjannut asiakkaita palautteiden antamiseen liittyen.</a:t>
                      </a:r>
                    </a:p>
                    <a:p>
                      <a:endParaRPr lang="fi-FI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Palautteet käsitellään osastokokouksissa </a:t>
                      </a:r>
                    </a:p>
                    <a:p>
                      <a:endParaRPr lang="fi-FI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endParaRPr lang="fi-FI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Kehitettävää:</a:t>
                      </a:r>
                    </a:p>
                    <a:p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Ravitsemukseen ja sen laatuun liittävä kehittäminen.</a:t>
                      </a:r>
                    </a:p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Potilaan toiveen huomiointi, vuoteen kohennukseen liittyvä.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030795"/>
                  </a:ext>
                </a:extLst>
              </a:tr>
            </a:tbl>
          </a:graphicData>
        </a:graphic>
      </p:graphicFrame>
      <p:pic>
        <p:nvPicPr>
          <p:cNvPr id="5" name="Kuva 4" descr="Peukalo pystyssä">
            <a:extLst>
              <a:ext uri="{FF2B5EF4-FFF2-40B4-BE49-F238E27FC236}">
                <a16:creationId xmlns:a16="http://schemas.microsoft.com/office/drawing/2014/main" id="{CFE67824-0D67-9A28-3A50-FE1AED5C9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161" y="1560008"/>
            <a:ext cx="552449" cy="428812"/>
          </a:xfrm>
          <a:prstGeom prst="rect">
            <a:avLst/>
          </a:prstGeom>
        </p:spPr>
      </p:pic>
      <p:pic>
        <p:nvPicPr>
          <p:cNvPr id="6" name="Kuva 5" descr="Peukalo pystyssä">
            <a:extLst>
              <a:ext uri="{FF2B5EF4-FFF2-40B4-BE49-F238E27FC236}">
                <a16:creationId xmlns:a16="http://schemas.microsoft.com/office/drawing/2014/main" id="{AF0C7FF9-5F56-72DC-47E5-1DF3205F3E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6614162" y="3200400"/>
            <a:ext cx="552448" cy="42881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130BA880-0231-417B-A2F2-8E99FCA4E0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0356" y="2123188"/>
            <a:ext cx="4544059" cy="65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54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C772DDE-A2CF-6EE1-D8FC-CE1545ED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7002" y="217170"/>
            <a:ext cx="7820426" cy="205740"/>
          </a:xfrm>
        </p:spPr>
        <p:txBody>
          <a:bodyPr>
            <a:normAutofit fontScale="90000"/>
          </a:bodyPr>
          <a:lstStyle/>
          <a:p>
            <a:br>
              <a:rPr lang="fi-FI" sz="3200" b="1" dirty="0"/>
            </a:br>
            <a:r>
              <a:rPr lang="fi-FI" sz="2000" b="1" dirty="0"/>
              <a:t>Asiakaskokemus </a:t>
            </a:r>
            <a:r>
              <a:rPr lang="fi-FI" sz="2000" b="1" dirty="0" err="1"/>
              <a:t>osastoB</a:t>
            </a:r>
            <a:r>
              <a:rPr lang="fi-FI" sz="2000" b="1" dirty="0"/>
              <a:t> 1)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507338-2F29-4B55-FDFF-0A0B83086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5" y="708660"/>
            <a:ext cx="8074860" cy="5458649"/>
          </a:xfrm>
        </p:spPr>
        <p:txBody>
          <a:bodyPr>
            <a:normAutofit/>
          </a:bodyPr>
          <a:lstStyle/>
          <a:p>
            <a:r>
              <a:rPr lang="fi-FI" sz="1400" b="1" dirty="0"/>
              <a:t>Qpro-järjestelmä kaaviokuva väittämistä raportoitavalta ajanjaksolta ja vertailu edellisen vuoden vastaavaan ajanjaksoon</a:t>
            </a:r>
          </a:p>
          <a:p>
            <a:r>
              <a:rPr lang="fi-FI" sz="1400" b="1" dirty="0"/>
              <a:t>Palautteiden määrä vuonna 2026 57 kpl ja vuonna 2025 42 kpl </a:t>
            </a:r>
          </a:p>
          <a:p>
            <a:endParaRPr lang="fi-FI" sz="1400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D3C56B6-F4F7-0AC3-B063-FEA25CD50FD6}"/>
              </a:ext>
            </a:extLst>
          </p:cNvPr>
          <p:cNvSpPr/>
          <p:nvPr/>
        </p:nvSpPr>
        <p:spPr>
          <a:xfrm>
            <a:off x="8656077" y="403429"/>
            <a:ext cx="3335140" cy="1013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b="1" baseline="0" dirty="0">
                <a:solidFill>
                  <a:schemeClr val="tx1"/>
                </a:solidFill>
                <a:latin typeface="Arial"/>
              </a:rPr>
              <a:t>Asukasta varten</a:t>
            </a:r>
            <a:endParaRPr lang="fi-FI" b="1" dirty="0">
              <a:solidFill>
                <a:schemeClr val="tx1"/>
              </a:solidFill>
              <a:cs typeface="Arial" panose="020B0604020202020204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4AE7E787-3E49-4A2F-96AB-CC9E6F737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094" y="1702619"/>
            <a:ext cx="8507012" cy="448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8274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inuun hyvinvointialue PP-pohja" id="{27D20629-15E1-47A6-B736-73D54627FE51}" vid="{62829828-F29B-4D44-950F-AC579BBB9F50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QualityFirst Handbook Library item" ma:contentTypeID="0x010100DB1082CD175B4113BAA831FD9ECCBD5700560857CDE9B9F54DBD99F3565CD00978" ma:contentTypeVersion="54" ma:contentTypeDescription="QualityFirst Handbook Library item" ma:contentTypeScope="" ma:versionID="4b76d0de255604e43c611f91894c4e2d">
  <xsd:schema xmlns:xsd="http://www.w3.org/2001/XMLSchema" xmlns:xs="http://www.w3.org/2001/XMLSchema" xmlns:p="http://schemas.microsoft.com/office/2006/metadata/properties" xmlns:ns2="57774dac-5171-47f4-8925-8bec5173786e" xmlns:ns3="bb6d859f-7529-4784-9e62-bbc119a138f2" xmlns:ns4="7075b817-c215-4363-a115-bd0ab826d931" targetNamespace="http://schemas.microsoft.com/office/2006/metadata/properties" ma:root="true" ma:fieldsID="445a5a8dace983f200072bdad06b10a9" ns2:_="" ns3:_="" ns4:_="">
    <xsd:import namespace="57774dac-5171-47f4-8925-8bec5173786e"/>
    <xsd:import namespace="bb6d859f-7529-4784-9e62-bbc119a138f2"/>
    <xsd:import namespace="7075b817-c215-4363-a115-bd0ab826d931"/>
    <xsd:element name="properties">
      <xsd:complexType>
        <xsd:sequence>
          <xsd:element name="documentManagement">
            <xsd:complexType>
              <xsd:all>
                <xsd:element ref="ns2:HB_DocTitle" minOccurs="0"/>
                <xsd:element ref="ns2:HB_Author" minOccurs="0"/>
                <xsd:element ref="ns2:HB_Reviewer" minOccurs="0"/>
                <xsd:element ref="ns2:HB_ApprovedBy" minOccurs="0"/>
                <xsd:element ref="ns2:HB_CreateDate" minOccurs="0"/>
                <xsd:element ref="ns2:HB_ValidBegin" minOccurs="0"/>
                <xsd:element ref="ns2:HB_ValidEnd" minOccurs="0"/>
                <xsd:element ref="ns2:HB_ReviewDate" minOccurs="0"/>
                <xsd:element ref="ns2:HB_ApproversGroupDate" minOccurs="0"/>
                <xsd:element ref="ns2:HB_InspectionDate" minOccurs="0"/>
                <xsd:element ref="ns2:HB_DocCode" minOccurs="0"/>
                <xsd:element ref="ns2:HB_DocType" minOccurs="0"/>
                <xsd:element ref="ns2:HB_ParentID" minOccurs="0"/>
                <xsd:element ref="ns2:HB_ParentID_FullPath" minOccurs="0"/>
                <xsd:element ref="ns2:HB_OrganizationIDs" minOccurs="0"/>
                <xsd:element ref="ns2:HB_OrganizationIDs_FullPath" minOccurs="0"/>
                <xsd:element ref="ns2:HB_ProcessIDs" minOccurs="0"/>
                <xsd:element ref="ns2:HB_ProcessIDs_FullPath" minOccurs="0"/>
                <xsd:element ref="ns2:HB_RefStdIDs" minOccurs="0"/>
                <xsd:element ref="ns2:HB_RefStdIDs_FullPath" minOccurs="0"/>
                <xsd:element ref="ns2:HB_DocumentVersionSystem" minOccurs="0"/>
                <xsd:element ref="ns2:HB_ApproversGroup" minOccurs="0"/>
                <xsd:element ref="ns2:HB_SourceWorkspace" minOccurs="0"/>
                <xsd:element ref="ns2:HB_Inspector" minOccurs="0"/>
                <xsd:element ref="ns2:HB_VersionComments" minOccurs="0"/>
                <xsd:element ref="ns2:HB_References" minOccurs="0"/>
                <xsd:element ref="ns2:HB_DocumentSigned" minOccurs="0"/>
                <xsd:element ref="ns3:HB_MetaData" minOccurs="0"/>
                <xsd:element ref="ns3:HB_MajorVersionNumber" minOccurs="0"/>
                <xsd:element ref="ns3:URL" minOccurs="0"/>
                <xsd:element ref="ns3:b3cdd1ba41c647e2920555d9302ce4a9" minOccurs="0"/>
                <xsd:element ref="ns2:TaxCatchAll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HB_ReadReceipts" minOccurs="0"/>
                <xsd:element ref="ns3:HB_ReviewStatusID" minOccurs="0"/>
                <xsd:element ref="ns3:MediaLengthInSeconds" minOccurs="0"/>
                <xsd:element ref="ns3:MediaServiceDateTaken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3:MediaServiceSearchProperties" minOccurs="0"/>
                <xsd:element ref="ns3:MassEditTimestamp" minOccurs="0"/>
                <xsd:element ref="ns3:MassRunTimestamp" minOccurs="0"/>
                <xsd:element ref="ns3:HB_Laatimispvm" minOccurs="0"/>
                <xsd:element ref="ns3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774dac-5171-47f4-8925-8bec5173786e" elementFormDefault="qualified">
    <xsd:import namespace="http://schemas.microsoft.com/office/2006/documentManagement/types"/>
    <xsd:import namespace="http://schemas.microsoft.com/office/infopath/2007/PartnerControls"/>
    <xsd:element name="HB_DocTitle" ma:index="8" nillable="true" ma:displayName="HB Otsikko" ma:indexed="true" ma:internalName="HB_DocTitle">
      <xsd:simpleType>
        <xsd:restriction base="dms:Text"/>
      </xsd:simpleType>
    </xsd:element>
    <xsd:element name="HB_Author" ma:index="9" nillable="true" ma:displayName="HB Laatija" ma:internalName="HB_Autho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HB_Reviewer" ma:index="10" nillable="true" ma:displayName="HB Katselmoija" ma:internalName="HB_Review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HB_ApprovedBy" ma:index="11" nillable="true" ma:displayName="HB_ApprovedBy" ma:internalName="HB_ApprovedBy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HB_CreateDate" ma:index="12" nillable="true" ma:displayName="HB Luotu" ma:format="DateOnly" ma:internalName="HB_CreateDate">
      <xsd:simpleType>
        <xsd:restriction base="dms:DateTime"/>
      </xsd:simpleType>
    </xsd:element>
    <xsd:element name="HB_ValidBegin" ma:index="13" nillable="true" ma:displayName="HB Voimassa alkaen" ma:format="DateOnly" ma:internalName="HB_ValidBegin">
      <xsd:simpleType>
        <xsd:restriction base="dms:DateTime"/>
      </xsd:simpleType>
    </xsd:element>
    <xsd:element name="HB_ValidEnd" ma:index="14" nillable="true" ma:displayName="HB Voimassa päättyy" ma:format="DateOnly" ma:internalName="HB_ValidEnd">
      <xsd:simpleType>
        <xsd:restriction base="dms:DateTime"/>
      </xsd:simpleType>
    </xsd:element>
    <xsd:element name="HB_ReviewDate" ma:index="15" nillable="true" ma:displayName="HB Katselmointi pvm" ma:format="DateOnly" ma:internalName="HB_ReviewDate">
      <xsd:simpleType>
        <xsd:restriction base="dms:DateTime"/>
      </xsd:simpleType>
    </xsd:element>
    <xsd:element name="HB_ApproversGroupDate" ma:index="16" nillable="true" ma:displayName="HB Hyväksytty" ma:format="DateOnly" ma:internalName="HB_ApproversGroupDate">
      <xsd:simpleType>
        <xsd:restriction base="dms:DateTime"/>
      </xsd:simpleType>
    </xsd:element>
    <xsd:element name="HB_InspectionDate" ma:index="17" nillable="true" ma:displayName="HB Tarkastettu" ma:format="DateOnly" ma:internalName="HB_InspectionDate">
      <xsd:simpleType>
        <xsd:restriction base="dms:DateTime"/>
      </xsd:simpleType>
    </xsd:element>
    <xsd:element name="HB_DocCode" ma:index="18" nillable="true" ma:displayName="HB Tunniste" ma:indexed="true" ma:internalName="HB_DocCode">
      <xsd:simpleType>
        <xsd:restriction base="dms:Text"/>
      </xsd:simpleType>
    </xsd:element>
    <xsd:element name="HB_DocType" ma:index="19" nillable="true" ma:displayName="HB Tyyppi" ma:internalName="HB_DocType">
      <xsd:simpleType>
        <xsd:restriction base="dms:Text"/>
      </xsd:simpleType>
    </xsd:element>
    <xsd:element name="HB_ParentID" ma:index="20" nillable="true" ma:displayName="HB_ParentID" ma:internalName="HB_ParentID">
      <xsd:simpleType>
        <xsd:restriction base="dms:Text"/>
      </xsd:simpleType>
    </xsd:element>
    <xsd:element name="HB_ParentID_FullPath" ma:index="21" nillable="true" ma:displayName="HB_ParentID_FullPath" ma:internalName="HB_ParentID_FullPath">
      <xsd:simpleType>
        <xsd:restriction base="dms:Note"/>
      </xsd:simpleType>
    </xsd:element>
    <xsd:element name="HB_OrganizationIDs" ma:index="22" nillable="true" ma:displayName="HB_OrganizationIDs" ma:internalName="HB_OrganizationIDs">
      <xsd:simpleType>
        <xsd:restriction base="dms:Text"/>
      </xsd:simpleType>
    </xsd:element>
    <xsd:element name="HB_OrganizationIDs_FullPath" ma:index="23" nillable="true" ma:displayName="HB_OrganizationIDs_FullPath" ma:internalName="HB_OrganizationIDs_FullPath">
      <xsd:simpleType>
        <xsd:restriction base="dms:Note"/>
      </xsd:simpleType>
    </xsd:element>
    <xsd:element name="HB_ProcessIDs" ma:index="24" nillable="true" ma:displayName="HB_ProcessIDs" ma:internalName="HB_ProcessIDs">
      <xsd:simpleType>
        <xsd:restriction base="dms:Text"/>
      </xsd:simpleType>
    </xsd:element>
    <xsd:element name="HB_ProcessIDs_FullPath" ma:index="25" nillable="true" ma:displayName="HB_ProcessIDs_FullPath" ma:internalName="HB_ProcessIDs_FullPath">
      <xsd:simpleType>
        <xsd:restriction base="dms:Note"/>
      </xsd:simpleType>
    </xsd:element>
    <xsd:element name="HB_RefStdIDs" ma:index="26" nillable="true" ma:displayName="HB_RefStdIDs" ma:internalName="HB_RefStdIDs">
      <xsd:simpleType>
        <xsd:restriction base="dms:Text"/>
      </xsd:simpleType>
    </xsd:element>
    <xsd:element name="HB_RefStdIDs_FullPath" ma:index="27" nillable="true" ma:displayName="HB_RefStdIDs_FullPath" ma:internalName="HB_RefStdIDs_FullPath">
      <xsd:simpleType>
        <xsd:restriction base="dms:Note"/>
      </xsd:simpleType>
    </xsd:element>
    <xsd:element name="HB_DocumentVersionSystem" ma:index="28" nillable="true" ma:displayName="HB Versio" ma:internalName="HB_DocumentVersionSystem">
      <xsd:simpleType>
        <xsd:restriction base="dms:Text"/>
      </xsd:simpleType>
    </xsd:element>
    <xsd:element name="HB_ApproversGroup" ma:index="29" nillable="true" ma:displayName="HB Hyväksyjä" ma:internalName="HB_ApproversGroup">
      <xsd:simpleType>
        <xsd:restriction base="dms:Text"/>
      </xsd:simpleType>
    </xsd:element>
    <xsd:element name="HB_SourceWorkspace" ma:index="30" nillable="true" ma:displayName="HB Lähdetyötila" ma:internalName="HB_SourceWorkspace">
      <xsd:simpleType>
        <xsd:restriction base="dms:Text"/>
      </xsd:simpleType>
    </xsd:element>
    <xsd:element name="HB_Inspector" ma:index="31" nillable="true" ma:displayName="HB Tarkastaja" ma:internalName="HB_Inspector">
      <xsd:simpleType>
        <xsd:restriction base="dms:Text"/>
      </xsd:simpleType>
    </xsd:element>
    <xsd:element name="HB_VersionComments" ma:index="32" nillable="true" ma:displayName="HB Version kommentit" ma:internalName="HB_VersionComments">
      <xsd:simpleType>
        <xsd:restriction base="dms:Note"/>
      </xsd:simpleType>
    </xsd:element>
    <xsd:element name="HB_References" ma:index="33" nillable="true" ma:displayName="HB_References" ma:internalName="HB_References">
      <xsd:simpleType>
        <xsd:restriction base="dms:Note"/>
      </xsd:simpleType>
    </xsd:element>
    <xsd:element name="HB_DocumentSigned" ma:index="34" nillable="true" ma:displayName="HB Asiakirja allekirjoitettu" ma:internalName="HB_DocumentSigned">
      <xsd:simpleType>
        <xsd:restriction base="dms:Boolean"/>
      </xsd:simpleType>
    </xsd:element>
    <xsd:element name="TaxCatchAll" ma:index="41" nillable="true" ma:displayName="Taxonomy Catch All Column" ma:hidden="true" ma:list="{8432e53c-ef81-4e10-bfc3-ee7399345f87}" ma:internalName="TaxCatchAll" ma:showField="CatchAllData" ma:web="57774dac-5171-47f4-8925-8bec517378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6d859f-7529-4784-9e62-bbc119a138f2" elementFormDefault="qualified">
    <xsd:import namespace="http://schemas.microsoft.com/office/2006/documentManagement/types"/>
    <xsd:import namespace="http://schemas.microsoft.com/office/infopath/2007/PartnerControls"/>
    <xsd:element name="HB_MetaData" ma:index="35" nillable="true" ma:displayName="HB_MetaData" ma:indexed="true" ma:list="b3888174-fae7-41a9-9251-8ab9e602b7a9" ma:internalName="HB_MetaData" ma:showField="HB_DocTitle">
      <xsd:simpleType>
        <xsd:restriction base="dms:Lookup"/>
      </xsd:simpleType>
    </xsd:element>
    <xsd:element name="HB_MajorVersionNumber" ma:index="36" nillable="true" ma:displayName="HB_MajorVersionNumber" ma:internalName="HB_MajorVersionNumber">
      <xsd:simpleType>
        <xsd:restriction base="dms:Number"/>
      </xsd:simpleType>
    </xsd:element>
    <xsd:element name="URL" ma:index="38" nillable="true" ma:displayName="URL" ma:internalName="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b3cdd1ba41c647e2920555d9302ce4a9" ma:index="40" nillable="true" ma:taxonomy="true" ma:internalName="b3cdd1ba41c647e2920555d9302ce4a9" ma:taxonomyFieldName="Publish_To_ExtSite" ma:displayName="Publish_To_ExtSite" ma:default="4;#Ei julkaista ulkoisella verkkosivulla|e9166925-b574-4edf-8436-6361d014d391" ma:fieldId="{b3cdd1ba-41c6-47e2-9205-55d9302ce4a9}" ma:sspId="64b60abb-ae65-4666-86fa-ffebd4072f79" ma:termSetId="8278df5a-1f46-47fa-832a-fcf057da372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4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43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45" nillable="true" ma:taxonomy="true" ma:internalName="lcf76f155ced4ddcb4097134ff3c332f" ma:taxonomyFieldName="MediaServiceImageTags" ma:displayName="Kuvien tunnisteet" ma:readOnly="false" ma:fieldId="{5cf76f15-5ced-4ddc-b409-7134ff3c332f}" ma:taxonomyMulti="true" ma:sspId="64b60abb-ae65-4666-86fa-ffebd4072f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4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4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48" nillable="true" ma:displayName="MediaServiceEventHashCode" ma:hidden="true" ma:internalName="MediaServiceEventHashCode" ma:readOnly="true">
      <xsd:simpleType>
        <xsd:restriction base="dms:Text"/>
      </xsd:simpleType>
    </xsd:element>
    <xsd:element name="HB_ReadReceipts" ma:index="49" nillable="true" ma:displayName="HB_ReadReceipts" ma:internalName="HB_ReadReceipts">
      <xsd:simpleType>
        <xsd:restriction base="dms:Text"/>
      </xsd:simpleType>
    </xsd:element>
    <xsd:element name="HB_ReviewStatusID" ma:index="50" nillable="true" ma:displayName="HB_ReviewStatusID" ma:internalName="HB_ReviewStatusID">
      <xsd:simpleType>
        <xsd:restriction base="dms:Text"/>
      </xsd:simpleType>
    </xsd:element>
    <xsd:element name="MediaLengthInSeconds" ma:index="5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5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5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5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assEditTimestamp" ma:index="57" nillable="true" ma:displayName="MassEditTimestamp" ma:format="DateTime" ma:internalName="MassEditTimestamp">
      <xsd:simpleType>
        <xsd:restriction base="dms:DateTime"/>
      </xsd:simpleType>
    </xsd:element>
    <xsd:element name="MassRunTimestamp" ma:index="58" nillable="true" ma:displayName="MassRunTimestamp" ma:format="DateTime" ma:internalName="MassRunTimestamp">
      <xsd:simpleType>
        <xsd:restriction base="dms:DateTime"/>
      </xsd:simpleType>
    </xsd:element>
    <xsd:element name="HB_Laatimispvm" ma:index="59" nillable="true" ma:displayName="Laatimispäivä" ma:format="DateOnly" ma:internalName="HB_Laatimispvm">
      <xsd:simpleType>
        <xsd:restriction base="dms:DateTime"/>
      </xsd:simpleType>
    </xsd:element>
    <xsd:element name="_Flow_SignoffStatus" ma:index="60" nillable="true" ma:displayName="Kuittauksen tila" ma:internalName="_x0024_Resources_x003a_core_x002c_Signoff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75b817-c215-4363-a115-bd0ab826d931" elementFormDefault="qualified">
    <xsd:import namespace="http://schemas.microsoft.com/office/2006/documentManagement/types"/>
    <xsd:import namespace="http://schemas.microsoft.com/office/infopath/2007/PartnerControls"/>
    <xsd:element name="SharedWithUsers" ma:index="5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5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7774dac-5171-47f4-8925-8bec5173786e">
      <Value>4</Value>
    </TaxCatchAll>
    <HB_ApprovedBy xmlns="57774dac-5171-47f4-8925-8bec5173786e">
      <UserInfo>
        <DisplayName/>
        <AccountId xsi:nil="true"/>
        <AccountType/>
      </UserInfo>
    </HB_ApprovedBy>
    <HB_ReviewDate xmlns="57774dac-5171-47f4-8925-8bec5173786e">2028-03-12T12:00:00+00:00</HB_ReviewDate>
    <HB_OrganizationIDs_FullPath xmlns="57774dac-5171-47f4-8925-8bec5173786e" xsi:nil="true"/>
    <HB_ParentID_FullPath xmlns="57774dac-5171-47f4-8925-8bec5173786e">Järjestämisen tuki/Laadunhallinta ja valvonta
</HB_ParentID_FullPath>
    <HB_RefStdIDs xmlns="57774dac-5171-47f4-8925-8bec5173786e" xsi:nil="true"/>
    <HB_ApproversGroup xmlns="57774dac-5171-47f4-8925-8bec5173786e">Suomalainen Tarja</HB_ApproversGroup>
    <HB_ValidEnd xmlns="57774dac-5171-47f4-8925-8bec5173786e" xsi:nil="true"/>
    <HB_RefStdIDs_FullPath xmlns="57774dac-5171-47f4-8925-8bec5173786e" xsi:nil="true"/>
    <HB_DocCode xmlns="57774dac-5171-47f4-8925-8bec5173786e">21857</HB_DocCode>
    <HB_ParentID xmlns="57774dac-5171-47f4-8925-8bec5173786e">73</HB_ParentID>
    <HB_ProcessIDs xmlns="57774dac-5171-47f4-8925-8bec5173786e" xsi:nil="true"/>
    <HB_DocumentSigned xmlns="57774dac-5171-47f4-8925-8bec5173786e" xsi:nil="true"/>
    <HB_ValidBegin xmlns="57774dac-5171-47f4-8925-8bec5173786e" xsi:nil="true"/>
    <HB_DocumentVersionSystem xmlns="57774dac-5171-47f4-8925-8bec5173786e">3</HB_DocumentVersionSystem>
    <HB_CreateDate xmlns="57774dac-5171-47f4-8925-8bec5173786e">2025-01-15T13:33:46+00:00</HB_CreateDate>
    <HB_ProcessIDs_FullPath xmlns="57774dac-5171-47f4-8925-8bec5173786e" xsi:nil="true"/>
    <HB_VersionComments xmlns="57774dac-5171-47f4-8925-8bec5173786e">1.4.2026 vaihdettu sivujärjestystä sivut 2-3.</HB_VersionComments>
    <HB_OrganizationIDs xmlns="57774dac-5171-47f4-8925-8bec5173786e" xsi:nil="true"/>
    <HB_ApproversGroupDate xmlns="57774dac-5171-47f4-8925-8bec5173786e">2026-04-01T10:24:03+00:00</HB_ApproversGroupDate>
    <HB_Reviewer xmlns="57774dac-5171-47f4-8925-8bec5173786e">
      <UserInfo>
        <DisplayName>Suomalainen Tarja</DisplayName>
        <AccountId>19</AccountId>
        <AccountType/>
      </UserInfo>
    </HB_Reviewer>
    <HB_Author xmlns="57774dac-5171-47f4-8925-8bec5173786e">
      <UserInfo>
        <DisplayName>Näsänen Merja</DisplayName>
        <AccountId>39</AccountId>
        <AccountType/>
      </UserInfo>
    </HB_Author>
    <HB_DocType xmlns="57774dac-5171-47f4-8925-8bec5173786e">Hallinnollinen lomake</HB_DocType>
    <HB_InspectionDate xmlns="57774dac-5171-47f4-8925-8bec5173786e" xsi:nil="true"/>
    <HB_Inspector xmlns="57774dac-5171-47f4-8925-8bec5173786e" xsi:nil="true"/>
    <HB_References xmlns="57774dac-5171-47f4-8925-8bec5173786e" xsi:nil="true"/>
    <HB_SourceWorkspace xmlns="57774dac-5171-47f4-8925-8bec5173786e">handbook</HB_SourceWorkspace>
    <HB_DocTitle xmlns="57774dac-5171-47f4-8925-8bec5173786e">Palvelyksikkö Omavalvonnan osavuosiraportti pohja 3 kk jakso</HB_DocTitle>
    <SharedWithUsers xmlns="7075b817-c215-4363-a115-bd0ab826d931">
      <UserInfo>
        <DisplayName/>
        <AccountId xsi:nil="true"/>
        <AccountType/>
      </UserInfo>
    </SharedWithUsers>
    <lcf76f155ced4ddcb4097134ff3c332f xmlns="bb6d859f-7529-4784-9e62-bbc119a138f2">
      <Terms xmlns="http://schemas.microsoft.com/office/infopath/2007/PartnerControls"/>
    </lcf76f155ced4ddcb4097134ff3c332f>
    <MassRunTimestamp xmlns="bb6d859f-7529-4784-9e62-bbc119a138f2" xsi:nil="true"/>
    <HB_Laatimispvm xmlns="bb6d859f-7529-4784-9e62-bbc119a138f2">2025-01-15T12:00:00+00:00</HB_Laatimispvm>
    <HB_MajorVersionNumber xmlns="bb6d859f-7529-4784-9e62-bbc119a138f2">3</HB_MajorVersionNumber>
    <MassEditTimestamp xmlns="bb6d859f-7529-4784-9e62-bbc119a138f2" xsi:nil="true"/>
    <URL xmlns="bb6d859f-7529-4784-9e62-bbc119a138f2">
      <Url xsi:nil="true"/>
      <Description xsi:nil="true"/>
    </URL>
    <HB_MetaData xmlns="bb6d859f-7529-4784-9e62-bbc119a138f2">22758</HB_MetaData>
    <HB_ReviewStatusID xmlns="bb6d859f-7529-4784-9e62-bbc119a138f2" xsi:nil="true"/>
    <b3cdd1ba41c647e2920555d9302ce4a9 xmlns="bb6d859f-7529-4784-9e62-bbc119a138f2">
      <Terms xmlns="http://schemas.microsoft.com/office/infopath/2007/PartnerControls">
        <TermInfo xmlns="http://schemas.microsoft.com/office/infopath/2007/PartnerControls">
          <TermName xmlns="http://schemas.microsoft.com/office/infopath/2007/PartnerControls">Ei julkaista ulkoisella verkkosivulla</TermName>
          <TermId xmlns="http://schemas.microsoft.com/office/infopath/2007/PartnerControls">e9166925-b574-4edf-8436-6361d014d391</TermId>
        </TermInfo>
      </Terms>
    </b3cdd1ba41c647e2920555d9302ce4a9>
    <_Flow_SignoffStatus xmlns="bb6d859f-7529-4784-9e62-bbc119a138f2" xsi:nil="true"/>
    <HB_ReadReceipts xmlns="bb6d859f-7529-4784-9e62-bbc119a138f2" xsi:nil="true"/>
  </documentManagement>
</p:properties>
</file>

<file path=customXml/itemProps1.xml><?xml version="1.0" encoding="utf-8"?>
<ds:datastoreItem xmlns:ds="http://schemas.openxmlformats.org/officeDocument/2006/customXml" ds:itemID="{20C4E287-C790-4321-8233-64C3DCB5FB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774dac-5171-47f4-8925-8bec5173786e"/>
    <ds:schemaRef ds:uri="bb6d859f-7529-4784-9e62-bbc119a138f2"/>
    <ds:schemaRef ds:uri="7075b817-c215-4363-a115-bd0ab826d9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42E3BBB-A058-4002-9FD3-5FF36B0CD5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1CFE66-BFAD-4FD8-9D18-4AF4A853F65B}">
  <ds:schemaRefs>
    <ds:schemaRef ds:uri="http://purl.org/dc/terms/"/>
    <ds:schemaRef ds:uri="http://purl.org/dc/dcmitype/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7075b817-c215-4363-a115-bd0ab826d931"/>
    <ds:schemaRef ds:uri="bb6d859f-7529-4784-9e62-bbc119a138f2"/>
    <ds:schemaRef ds:uri="57774dac-5171-47f4-8925-8bec5173786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Kainuun hyvinvointialue PP-pohja</Template>
  <TotalTime>918</TotalTime>
  <Words>1402</Words>
  <Application>Microsoft Office PowerPoint</Application>
  <PresentationFormat>Laajakuva</PresentationFormat>
  <Paragraphs>250</Paragraphs>
  <Slides>17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Office-teema</vt:lpstr>
      <vt:lpstr>PowerPoint-esitys</vt:lpstr>
      <vt:lpstr>Omavalvonnan osavuosiraportti 6 kk jakso</vt:lpstr>
      <vt:lpstr>Omavalvonnan toteutumisen seuranta ja arviointi</vt:lpstr>
      <vt:lpstr> Palvelujen saatavuus ja jatkuvuus</vt:lpstr>
      <vt:lpstr> Asiakaskokemus osastoA 1)</vt:lpstr>
      <vt:lpstr>Hoitotyön potilaspalaute OsastoA 1/2</vt:lpstr>
      <vt:lpstr>Hoitotyön potilaspalaute OsastoA 2/2</vt:lpstr>
      <vt:lpstr>Asiakaskokemus OsastoA 2)</vt:lpstr>
      <vt:lpstr> Asiakaskokemus osastoB 1)</vt:lpstr>
      <vt:lpstr>Hoitotyön potilaspalaute OsastoB 1/2</vt:lpstr>
      <vt:lpstr>Hoitotyön potilaspalaute OsastoB 2/2</vt:lpstr>
      <vt:lpstr>Asiakaskokemus OsastoB 2)</vt:lpstr>
      <vt:lpstr>Asiakkaiden raportoima turvallisuustieto</vt:lpstr>
      <vt:lpstr>Henkilöstön raportoima turvallisuustieto (1) </vt:lpstr>
      <vt:lpstr>  Henkilöstö 1)</vt:lpstr>
      <vt:lpstr>Henkilöstö 2)</vt:lpstr>
      <vt:lpstr>PowerPoint-esitys</vt:lpstr>
    </vt:vector>
  </TitlesOfParts>
  <Company>Kainuun sosiaali- ja terveydenhuollon kuntayhtymä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Palvelyksikkö Omavalvonnan osavuosiraportti pohja 3 kk jakso</dc:title>
  <dc:creator>Kainuun hyvinvointialue</dc:creator>
  <cp:lastModifiedBy>Saarenpää Tiina</cp:lastModifiedBy>
  <cp:revision>115</cp:revision>
  <cp:lastPrinted>2024-12-02T06:03:38Z</cp:lastPrinted>
  <dcterms:created xsi:type="dcterms:W3CDTF">2021-11-02T08:16:43Z</dcterms:created>
  <dcterms:modified xsi:type="dcterms:W3CDTF">2026-07-23T06:10:35Z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0x010100DB1082CD175B4113BAA831FD9ECCBD5700560857CDE9B9F54DBD99F3565CD00978</vt:lpwstr>
  </property>
  <property fmtid="{D5CDD505-2E9C-101B-9397-08002B2CF9AE}" pid="4" name="Order">
    <vt:r8>29800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_SourceUrl">
    <vt:lpwstr/>
  </property>
  <property fmtid="{D5CDD505-2E9C-101B-9397-08002B2CF9AE}" pid="12" name="_SharedFileIndex">
    <vt:lpwstr/>
  </property>
  <property fmtid="{D5CDD505-2E9C-101B-9397-08002B2CF9AE}" pid="13" name="Publish_To_ExtSite">
    <vt:lpwstr>4;#Ei julkaista ulkoisella verkkosivulla|e9166925-b574-4edf-8436-6361d014d391</vt:lpwstr>
  </property>
</Properties>
</file>