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4"/>
  </p:notesMasterIdLst>
  <p:sldIdLst>
    <p:sldId id="266" r:id="rId5"/>
    <p:sldId id="276" r:id="rId6"/>
    <p:sldId id="271" r:id="rId7"/>
    <p:sldId id="285" r:id="rId8"/>
    <p:sldId id="269" r:id="rId9"/>
    <p:sldId id="270" r:id="rId10"/>
    <p:sldId id="291" r:id="rId11"/>
    <p:sldId id="292" r:id="rId12"/>
    <p:sldId id="268" r:id="rId13"/>
  </p:sldIdLst>
  <p:sldSz cx="12192000" cy="6858000"/>
  <p:notesSz cx="6799263" cy="99298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äsänen Merja" initials="NM" lastIdx="1" clrIdx="0">
    <p:extLst>
      <p:ext uri="{19B8F6BF-5375-455C-9EA6-DF929625EA0E}">
        <p15:presenceInfo xmlns:p15="http://schemas.microsoft.com/office/powerpoint/2012/main" userId="S-1-5-21-3233515526-3070676249-3238801300-40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1453"/>
    <a:srgbClr val="D6301E"/>
    <a:srgbClr val="45B664"/>
    <a:srgbClr val="EBF1E9"/>
    <a:srgbClr val="FFFFFF"/>
    <a:srgbClr val="F8FFE7"/>
    <a:srgbClr val="ECFFE5"/>
    <a:srgbClr val="EAF4E4"/>
    <a:srgbClr val="CCFFCC"/>
    <a:srgbClr val="00A6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Normaali tyyli 2 - Korostu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AF51C-D08A-4F8B-8D68-5E986C3E6E2A}" type="datetimeFigureOut">
              <a:rPr lang="fi-FI" smtClean="0"/>
              <a:t>10.7.2026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62747E-4FBA-4356-A170-93064E9530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2214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747E-4FBA-4356-A170-93064E9530AA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4966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4000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10.7.2026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33122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10.7.2026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0085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3129" y="838427"/>
            <a:ext cx="7824322" cy="2852737"/>
          </a:xfrm>
        </p:spPr>
        <p:txBody>
          <a:bodyPr anchor="b">
            <a:normAutofit/>
          </a:bodyPr>
          <a:lstStyle>
            <a:lvl1pPr>
              <a:defRPr sz="4000" b="1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3129" y="4065030"/>
            <a:ext cx="782432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10.7.2026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2233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18" y="1825625"/>
            <a:ext cx="366656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5944" y="1825625"/>
            <a:ext cx="4038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10.7.2026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3714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3576" y="365127"/>
            <a:ext cx="8961812" cy="1325563"/>
          </a:xfrm>
        </p:spPr>
        <p:txBody>
          <a:bodyPr/>
          <a:lstStyle>
            <a:lvl1pPr>
              <a:defRPr sz="3600" b="1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92821" y="1681163"/>
            <a:ext cx="360400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2823" y="2505075"/>
            <a:ext cx="360400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57247" y="1681163"/>
            <a:ext cx="379814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64823" y="2505075"/>
            <a:ext cx="3690565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10.7.2026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6020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10.7.2026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5319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10.7.2026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90304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10.7.2026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8051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10.7.2026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6334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01E51EC6-65A7-4AFD-B9BC-440CC785375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021" y="4845418"/>
            <a:ext cx="1905000" cy="1905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34202" y="320675"/>
            <a:ext cx="782042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34202" y="1760311"/>
            <a:ext cx="869128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34202" y="64136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CB3D5-8FA8-4EFE-A963-7A914E9D2A59}" type="datetimeFigureOut">
              <a:rPr lang="fi-FI" smtClean="0"/>
              <a:pPr/>
              <a:t>10.7.2026</a:t>
            </a:fld>
            <a:endParaRPr lang="fi-FI"/>
          </a:p>
        </p:txBody>
      </p:sp>
      <p:pic>
        <p:nvPicPr>
          <p:cNvPr id="7" name="Kuva 6" descr="Kuva, joka sisältää kohteen kevyt&#10;&#10;Kuvaus luotu automaattisesti">
            <a:extLst>
              <a:ext uri="{FF2B5EF4-FFF2-40B4-BE49-F238E27FC236}">
                <a16:creationId xmlns:a16="http://schemas.microsoft.com/office/drawing/2014/main" id="{0F142469-9CCE-4C7E-B880-AA2E2FEE6E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0" t="11900" b="11900"/>
          <a:stretch/>
        </p:blipFill>
        <p:spPr>
          <a:xfrm>
            <a:off x="0" y="0"/>
            <a:ext cx="2224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04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AC5AEDE3-3898-F7AB-01FA-5B43418299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7320" y="4104958"/>
            <a:ext cx="9144000" cy="985202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fi-FI" dirty="0">
                <a:solidFill>
                  <a:schemeClr val="bg1"/>
                </a:solidFill>
              </a:rPr>
              <a:t>Raportoitava ajanjakso</a:t>
            </a:r>
          </a:p>
          <a:p>
            <a:r>
              <a:rPr lang="fi-FI" dirty="0">
                <a:solidFill>
                  <a:schemeClr val="bg1"/>
                </a:solidFill>
              </a:rPr>
              <a:t>Q2 </a:t>
            </a:r>
          </a:p>
          <a:p>
            <a:r>
              <a:rPr lang="fi-FI" dirty="0">
                <a:solidFill>
                  <a:schemeClr val="bg1"/>
                </a:solidFill>
              </a:rPr>
              <a:t>1.1.- 30.6.2026	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35D97CBE-2850-4D3F-D939-F4090B0692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320" y="1657350"/>
            <a:ext cx="10363200" cy="1920240"/>
          </a:xfrm>
        </p:spPr>
        <p:txBody>
          <a:bodyPr>
            <a:normAutofit fontScale="90000"/>
          </a:bodyPr>
          <a:lstStyle/>
          <a:p>
            <a:r>
              <a:rPr lang="fi-FI" dirty="0">
                <a:solidFill>
                  <a:schemeClr val="bg1"/>
                </a:solidFill>
              </a:rPr>
              <a:t>Hengityshalvausyksikkö  ESH osastohoito Q2 2026 omavalvonnan osavuosiraportti</a:t>
            </a:r>
            <a:br>
              <a:rPr lang="fi-FI" dirty="0">
                <a:solidFill>
                  <a:schemeClr val="bg1"/>
                </a:solidFill>
              </a:rPr>
            </a:br>
            <a:br>
              <a:rPr lang="fi-FI" dirty="0">
                <a:solidFill>
                  <a:schemeClr val="bg1"/>
                </a:solidFill>
              </a:rPr>
            </a:br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671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7098D6-701D-40F6-8E1F-5D643C11D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4602" y="350005"/>
            <a:ext cx="10363200" cy="1372262"/>
          </a:xfrm>
        </p:spPr>
        <p:txBody>
          <a:bodyPr/>
          <a:lstStyle/>
          <a:p>
            <a:r>
              <a:rPr lang="fi-FI" b="1"/>
              <a:t>Omavalvonnan osavuosiraportti 3 kk jakso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3C6F595-2D30-41A7-ABCE-BDC55EA760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5526" y="1941914"/>
            <a:ext cx="9144000" cy="165576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i-FI" dirty="0"/>
              <a:t>Palveluyksikkö:</a:t>
            </a:r>
          </a:p>
          <a:p>
            <a:r>
              <a:rPr lang="fi-FI" dirty="0"/>
              <a:t>________Hengityshalvausyksikkö ESH osastohoito_____________ </a:t>
            </a:r>
          </a:p>
          <a:p>
            <a:r>
              <a:rPr lang="fi-FI" dirty="0"/>
              <a:t>Raportoitava ajanjakso:</a:t>
            </a:r>
            <a:endParaRPr lang="fi-FI" dirty="0">
              <a:cs typeface="Arial"/>
            </a:endParaRPr>
          </a:p>
          <a:p>
            <a:r>
              <a:rPr lang="fi-FI"/>
              <a:t>_______1.1.2026-31.6.2026</a:t>
            </a:r>
            <a:r>
              <a:rPr lang="fi-FI" dirty="0"/>
              <a:t>____________</a:t>
            </a:r>
          </a:p>
          <a:p>
            <a:endParaRPr lang="fi-FI" dirty="0"/>
          </a:p>
        </p:txBody>
      </p:sp>
      <p:graphicFrame>
        <p:nvGraphicFramePr>
          <p:cNvPr id="4" name="Taulukko 3">
            <a:extLst>
              <a:ext uri="{FF2B5EF4-FFF2-40B4-BE49-F238E27FC236}">
                <a16:creationId xmlns:a16="http://schemas.microsoft.com/office/drawing/2014/main" id="{5C6AD2FD-D53F-4D27-A802-FCCB56996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70844"/>
              </p:ext>
            </p:extLst>
          </p:nvPr>
        </p:nvGraphicFramePr>
        <p:xfrm>
          <a:off x="411892" y="4519750"/>
          <a:ext cx="9341708" cy="1988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41708">
                  <a:extLst>
                    <a:ext uri="{9D8B030D-6E8A-4147-A177-3AD203B41FA5}">
                      <a16:colId xmlns:a16="http://schemas.microsoft.com/office/drawing/2014/main" val="1999172454"/>
                    </a:ext>
                  </a:extLst>
                </a:gridCol>
              </a:tblGrid>
              <a:tr h="1988245">
                <a:tc>
                  <a:txBody>
                    <a:bodyPr/>
                    <a:lstStyle/>
                    <a:p>
                      <a:r>
                        <a:rPr lang="fi-FI" sz="1300" b="1">
                          <a:solidFill>
                            <a:schemeClr val="tx1"/>
                          </a:solidFill>
                        </a:rPr>
                        <a:t>Lyhenteet:</a:t>
                      </a:r>
                    </a:p>
                    <a:p>
                      <a:endParaRPr lang="fi-FI" sz="1300" b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NPS (Net Promoter Score); Suositteluindeksi (asiakkaat ja henkilöstö)</a:t>
                      </a:r>
                    </a:p>
                    <a:p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NSS: (</a:t>
                      </a:r>
                      <a:r>
                        <a:rPr lang="fi-FI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Net Safety Score)</a:t>
                      </a:r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 Henkilöstön turvallisuusindeksi (</a:t>
                      </a:r>
                      <a:r>
                        <a:rPr lang="fi-FI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henkilöstön kokemus organisaation turvallisuudesta)</a:t>
                      </a:r>
                      <a:endParaRPr lang="fi-FI" sz="1400" b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Haipro: Haitta- ja vaaratapatumien ilmoitusjärjestelmä</a:t>
                      </a:r>
                    </a:p>
                    <a:p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Spro: E</a:t>
                      </a:r>
                      <a:r>
                        <a:rPr lang="fi-FI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päkohdan tai epäkohdan uhan ilmoitusjärjestelmä sosiaalihuollon toteuttamisessa</a:t>
                      </a:r>
                      <a:endParaRPr lang="fi-FI" sz="1400" b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PosiPro: O</a:t>
                      </a:r>
                      <a:r>
                        <a:rPr lang="fi-FI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nnistumisten ilmoittamiseen tarkoitettu osio</a:t>
                      </a:r>
                      <a:endParaRPr lang="fi-FI" sz="1400" b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QWL: </a:t>
                      </a:r>
                      <a:r>
                        <a:rPr lang="fi-FI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QWL-kysely on henkilöstökysely, joka tuottaa viidentoista kohdennetun ja validoidun kysymysten avulla työelämän laadun indeksin, eli QWL-indeksin.  </a:t>
                      </a:r>
                      <a:endParaRPr lang="fi-FI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599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751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6418D7-C862-4FE0-8E0C-391FDFC96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202" y="204187"/>
            <a:ext cx="9135702" cy="914400"/>
          </a:xfrm>
        </p:spPr>
        <p:txBody>
          <a:bodyPr>
            <a:normAutofit/>
          </a:bodyPr>
          <a:lstStyle/>
          <a:p>
            <a:r>
              <a:rPr lang="fi-FI" sz="3200" b="1"/>
              <a:t>Palvelujen saatavuus ja jatkuvuus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0062CD00-10B8-4C96-A876-2A99681621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2945763"/>
              </p:ext>
            </p:extLst>
          </p:nvPr>
        </p:nvGraphicFramePr>
        <p:xfrm>
          <a:off x="377190" y="1224986"/>
          <a:ext cx="11591945" cy="5334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5433">
                  <a:extLst>
                    <a:ext uri="{9D8B030D-6E8A-4147-A177-3AD203B41FA5}">
                      <a16:colId xmlns:a16="http://schemas.microsoft.com/office/drawing/2014/main" val="2209970846"/>
                    </a:ext>
                  </a:extLst>
                </a:gridCol>
                <a:gridCol w="3893256">
                  <a:extLst>
                    <a:ext uri="{9D8B030D-6E8A-4147-A177-3AD203B41FA5}">
                      <a16:colId xmlns:a16="http://schemas.microsoft.com/office/drawing/2014/main" val="94152254"/>
                    </a:ext>
                  </a:extLst>
                </a:gridCol>
                <a:gridCol w="3893256">
                  <a:extLst>
                    <a:ext uri="{9D8B030D-6E8A-4147-A177-3AD203B41FA5}">
                      <a16:colId xmlns:a16="http://schemas.microsoft.com/office/drawing/2014/main" val="1323570505"/>
                    </a:ext>
                  </a:extLst>
                </a:gridCol>
              </a:tblGrid>
              <a:tr h="5334839">
                <a:tc>
                  <a:txBody>
                    <a:bodyPr/>
                    <a:lstStyle/>
                    <a:p>
                      <a:r>
                        <a:rPr lang="fi-FI" sz="1600" dirty="0">
                          <a:solidFill>
                            <a:schemeClr val="tx1"/>
                          </a:solidFill>
                        </a:rPr>
                        <a:t>Hoitoon/palveluun pääsy, jonot/ odotusaika vs. tavoiteaika</a:t>
                      </a:r>
                    </a:p>
                    <a:p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i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Lakisääteinen hoitoon/palveluun pääsy/palvelutarpeen arviointi</a:t>
                      </a:r>
                    </a:p>
                    <a:p>
                      <a:endParaRPr lang="fi-FI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2 hoitorinkiä. Hoito jatkuu nykyisten asiakkaiden valitsemana siirtymäajan vuoden 2027 loppuun saakka terveydenhuoltolain alaisena palveluna erikoissairaanhoidon järjestämänä.</a:t>
                      </a:r>
                    </a:p>
                    <a:p>
                      <a:endParaRPr lang="fi-FI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dirty="0">
                          <a:solidFill>
                            <a:schemeClr val="tx1"/>
                          </a:solidFill>
                        </a:rPr>
                        <a:t>Toiminnan keskeiset tunnusluvut/suoritteet</a:t>
                      </a:r>
                    </a:p>
                    <a:p>
                      <a:endParaRPr lang="fi-FI" sz="1600" i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Keskeiset tunnusluvut</a:t>
                      </a:r>
                    </a:p>
                    <a:p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Jatkuvuus</a:t>
                      </a:r>
                    </a:p>
                    <a:p>
                      <a:r>
                        <a:rPr lang="fi-FI" sz="1600" b="1" i="1" dirty="0">
                          <a:solidFill>
                            <a:schemeClr val="tx1"/>
                          </a:solidFill>
                        </a:rPr>
                        <a:t>Hoidon/palvelun jatkuvuuteen liittyvät havainnot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Mahdollisten uusien asiakkaiden hoito järjestetään uuden vammaispalvelulain mukaisesti  2025 vuoden alusta alkaen</a:t>
                      </a: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sosiaalipalveluiden järjestämänä. Uusia asiakkaita ei v.2026 alkuun mennessä ole tullut, jotka olisivat siirtyneet. 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dirty="0">
                          <a:solidFill>
                            <a:schemeClr val="tx1"/>
                          </a:solidFill>
                        </a:rPr>
                        <a:t>Korjaavat toimenpiteet</a:t>
                      </a:r>
                    </a:p>
                    <a:p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Uuden vammaispalvelulain muutoksiin valmistautuminen moniammatillisessa työryhmässä aloitettu. </a:t>
                      </a:r>
                    </a:p>
                    <a:p>
                      <a:endParaRPr lang="fi-FI" sz="1600" b="0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0" i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Kotisairaala tukee potilaan hoitoa kotona</a:t>
                      </a:r>
                    </a:p>
                    <a:p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486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9200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3001FB-854E-7D9B-80A2-39C73816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239" y="243280"/>
            <a:ext cx="9241817" cy="1325563"/>
          </a:xfrm>
        </p:spPr>
        <p:txBody>
          <a:bodyPr>
            <a:normAutofit/>
          </a:bodyPr>
          <a:lstStyle/>
          <a:p>
            <a:r>
              <a:rPr lang="fi-FI" sz="3200" b="1"/>
              <a:t>Asiakkaiden raportoima turvallisuustieto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E8DA43-0DEB-4FEB-C6AF-86B5300F8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85" y="1349905"/>
            <a:ext cx="10863384" cy="4429685"/>
          </a:xfrm>
        </p:spPr>
        <p:txBody>
          <a:bodyPr/>
          <a:lstStyle/>
          <a:p>
            <a:endParaRPr lang="fi-FI"/>
          </a:p>
        </p:txBody>
      </p:sp>
      <p:graphicFrame>
        <p:nvGraphicFramePr>
          <p:cNvPr id="4" name="Taulukko 3">
            <a:extLst>
              <a:ext uri="{FF2B5EF4-FFF2-40B4-BE49-F238E27FC236}">
                <a16:creationId xmlns:a16="http://schemas.microsoft.com/office/drawing/2014/main" id="{ACFD521C-12D5-438E-B01E-4C80EB1409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361650"/>
              </p:ext>
            </p:extLst>
          </p:nvPr>
        </p:nvGraphicFramePr>
        <p:xfrm>
          <a:off x="0" y="1343024"/>
          <a:ext cx="12024360" cy="4436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3526">
                  <a:extLst>
                    <a:ext uri="{9D8B030D-6E8A-4147-A177-3AD203B41FA5}">
                      <a16:colId xmlns:a16="http://schemas.microsoft.com/office/drawing/2014/main" val="3856587348"/>
                    </a:ext>
                  </a:extLst>
                </a:gridCol>
                <a:gridCol w="4730834">
                  <a:extLst>
                    <a:ext uri="{9D8B030D-6E8A-4147-A177-3AD203B41FA5}">
                      <a16:colId xmlns:a16="http://schemas.microsoft.com/office/drawing/2014/main" val="467338485"/>
                    </a:ext>
                  </a:extLst>
                </a:gridCol>
              </a:tblGrid>
              <a:tr h="1790724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dirty="0">
                          <a:solidFill>
                            <a:schemeClr val="tx1"/>
                          </a:solidFill>
                        </a:rPr>
                        <a:t>Asiakkaiden tekemät vaaratapahtumailmoitukset (</a:t>
                      </a:r>
                      <a:r>
                        <a:rPr lang="fi-FI" dirty="0" err="1">
                          <a:solidFill>
                            <a:schemeClr val="tx1"/>
                          </a:solidFill>
                        </a:rPr>
                        <a:t>HaiPro</a:t>
                      </a:r>
                      <a:r>
                        <a:rPr lang="fi-FI" dirty="0">
                          <a:solidFill>
                            <a:schemeClr val="tx1"/>
                          </a:solidFill>
                        </a:rPr>
                        <a:t>) % osuus, kaikista ilmoituksista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Asiakkaiden tekemiä ilmoituksia </a:t>
                      </a:r>
                      <a:r>
                        <a:rPr lang="fi-FI" b="0" dirty="0" err="1">
                          <a:solidFill>
                            <a:schemeClr val="tx1"/>
                          </a:solidFill>
                        </a:rPr>
                        <a:t>ko</a:t>
                      </a:r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 jaksolla ei ole ollut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b="1" dirty="0">
                          <a:solidFill>
                            <a:schemeClr val="tx1"/>
                          </a:solidFill>
                        </a:rPr>
                        <a:t>Palautteiden perusteella toteutetut kehittämistoimenpiteet:</a:t>
                      </a:r>
                    </a:p>
                    <a:p>
                      <a:endParaRPr lang="fi-FI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425623"/>
                  </a:ext>
                </a:extLst>
              </a:tr>
              <a:tr h="11871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b="1" dirty="0">
                          <a:solidFill>
                            <a:schemeClr val="tx1"/>
                          </a:solidFill>
                        </a:rPr>
                        <a:t>Yhteydenotot potilas- ja sosiaaliasiavastaavaan, määrä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b="1" dirty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Ei yhteydenottoja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i-FI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836611"/>
                  </a:ext>
                </a:extLst>
              </a:tr>
              <a:tr h="14587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b="1" dirty="0">
                          <a:solidFill>
                            <a:schemeClr val="tx1"/>
                          </a:solidFill>
                        </a:rPr>
                        <a:t>Kantelut ja muistutukset, määrä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- Ei kanteluja eikä muistutuksia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290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8057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405C16-B0B3-3C62-752C-65091B9D5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347" y="306253"/>
            <a:ext cx="9156031" cy="787852"/>
          </a:xfrm>
        </p:spPr>
        <p:txBody>
          <a:bodyPr>
            <a:noAutofit/>
          </a:bodyPr>
          <a:lstStyle/>
          <a:p>
            <a:r>
              <a:rPr lang="fi-FI" sz="3200" b="1"/>
              <a:t>Henkilöstön raportoima turvallisuustieto (1) 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9130C5F9-B436-4580-B96D-DC1D62D8FD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0175439"/>
              </p:ext>
            </p:extLst>
          </p:nvPr>
        </p:nvGraphicFramePr>
        <p:xfrm>
          <a:off x="485522" y="1197894"/>
          <a:ext cx="11371416" cy="5353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7387">
                  <a:extLst>
                    <a:ext uri="{9D8B030D-6E8A-4147-A177-3AD203B41FA5}">
                      <a16:colId xmlns:a16="http://schemas.microsoft.com/office/drawing/2014/main" val="3965911283"/>
                    </a:ext>
                  </a:extLst>
                </a:gridCol>
                <a:gridCol w="3058879">
                  <a:extLst>
                    <a:ext uri="{9D8B030D-6E8A-4147-A177-3AD203B41FA5}">
                      <a16:colId xmlns:a16="http://schemas.microsoft.com/office/drawing/2014/main" val="165820102"/>
                    </a:ext>
                  </a:extLst>
                </a:gridCol>
                <a:gridCol w="4945150">
                  <a:extLst>
                    <a:ext uri="{9D8B030D-6E8A-4147-A177-3AD203B41FA5}">
                      <a16:colId xmlns:a16="http://schemas.microsoft.com/office/drawing/2014/main" val="14167372"/>
                    </a:ext>
                  </a:extLst>
                </a:gridCol>
              </a:tblGrid>
              <a:tr h="5353853">
                <a:tc>
                  <a:txBody>
                    <a:bodyPr/>
                    <a:lstStyle/>
                    <a:p>
                      <a:r>
                        <a:rPr lang="fi-FI" sz="1600" dirty="0">
                          <a:solidFill>
                            <a:schemeClr val="tx1"/>
                          </a:solidFill>
                        </a:rPr>
                        <a:t>Epäkohta- ja vaaratapahtumailmoitukset</a:t>
                      </a:r>
                    </a:p>
                    <a:p>
                      <a:r>
                        <a:rPr lang="fi-FI" sz="1400" b="0" dirty="0" err="1">
                          <a:solidFill>
                            <a:schemeClr val="tx1"/>
                          </a:solidFill>
                        </a:rPr>
                        <a:t>Haipro</a:t>
                      </a: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fi-FI" sz="1400" b="0" dirty="0" err="1">
                          <a:solidFill>
                            <a:schemeClr val="tx1"/>
                          </a:solidFill>
                        </a:rPr>
                        <a:t>Spro</a:t>
                      </a: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 –järjestelmästä 3 kpl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600" dirty="0">
                          <a:solidFill>
                            <a:schemeClr val="tx1"/>
                          </a:solidFill>
                        </a:rPr>
                        <a:t>Määrä yhteensä 3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-     3 potilasturvallisuus ilmoitusta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0 työturvallisuusilmoitusta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600" b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fi-FI" sz="1600" b="0" i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600" i="0" dirty="0">
                          <a:solidFill>
                            <a:schemeClr val="tx1"/>
                          </a:solidFill>
                        </a:rPr>
                        <a:t>Käsittelyaika</a:t>
                      </a:r>
                      <a:r>
                        <a:rPr lang="fi-FI" sz="1600" i="1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600" b="0" i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fi-FI" sz="1600" i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i="0" dirty="0">
                          <a:solidFill>
                            <a:schemeClr val="tx1"/>
                          </a:solidFill>
                        </a:rPr>
                        <a:t>Vakavien vaaratapahtumien % osuus kaikista  vaaratapahtumailmoituksista 33,3%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6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Tapahtuminen luonne </a:t>
                      </a:r>
                    </a:p>
                    <a:p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Tapahtui asiakkaalle 3 (100%)</a:t>
                      </a:r>
                    </a:p>
                    <a:p>
                      <a:endParaRPr lang="fi-FI" sz="1600" b="0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0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dirty="0">
                          <a:solidFill>
                            <a:schemeClr val="tx1"/>
                          </a:solidFill>
                        </a:rPr>
                        <a:t>Tapahtumatyyppi</a:t>
                      </a:r>
                    </a:p>
                    <a:p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Kolme yleisintä</a:t>
                      </a:r>
                    </a:p>
                    <a:p>
                      <a:endParaRPr lang="fi-FI" sz="1400" b="0" dirty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fi-FI" sz="1400" b="0" dirty="0" err="1">
                          <a:solidFill>
                            <a:schemeClr val="tx1"/>
                          </a:solidFill>
                        </a:rPr>
                        <a:t>Lääke-ja</a:t>
                      </a: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 nestehoitoon liittyvä 1kpl antovirhe 33,3%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Tapahtui asiakkaalle/potilaalle/Epäkohta 2 kpl 66,6%</a:t>
                      </a:r>
                    </a:p>
                    <a:p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  </a:t>
                      </a:r>
                    </a:p>
                    <a:p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Korjaavat toimenpiteet</a:t>
                      </a:r>
                    </a:p>
                    <a:p>
                      <a:endParaRPr lang="fi-FI" sz="1600" b="1" i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Kehittämistoimenpiteiden % osuus kaikista ilmoituksista</a:t>
                      </a:r>
                    </a:p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-- kehittämistoimenpiteitä </a:t>
                      </a:r>
                    </a:p>
                    <a:p>
                      <a:endParaRPr lang="fi-FI" sz="1600" b="1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i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Kehittämistoimenpiteet</a:t>
                      </a:r>
                    </a:p>
                    <a:p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Lääkehoidon tarkistuksesta ja tarkkaivaisuuden lisäämisestä keskusteltu tiimipalaverissa. Kaksoistarkistus lääkejaossa, lääkkeen anto </a:t>
                      </a:r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kirjaus heti 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kun on antanut lääkkeen </a:t>
                      </a:r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ja tarkistus vielä dosetista, että on oikeasta kohtaa annettu lääke.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Vuodepesuissa tapahtuvien vesivahinkoriskien välttämiseksi tarkistetaan sähköjohtojen uudelleen sijoittelua. </a:t>
                      </a:r>
                      <a:r>
                        <a:rPr lang="fi-FI" sz="1600" b="0" i="0" dirty="0" err="1">
                          <a:solidFill>
                            <a:schemeClr val="tx1"/>
                          </a:solidFill>
                        </a:rPr>
                        <a:t>Hva:n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 sähkömiehen kanssa asiasta keskusteltu ja käyvät kartoituskäynnin. Tehdään tarvittaessa muutostyöt. Nyt pistokkeet nostettu seinälle pois lattiatasosta.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805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0219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1ACF7F-2A69-4131-A79C-4DDC89B21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443" y="133520"/>
            <a:ext cx="8485121" cy="593725"/>
          </a:xfrm>
        </p:spPr>
        <p:txBody>
          <a:bodyPr>
            <a:normAutofit/>
          </a:bodyPr>
          <a:lstStyle/>
          <a:p>
            <a:r>
              <a:rPr lang="fi-FI" sz="3200" b="1"/>
              <a:t>Henkilöstö 1)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8E0609A3-706F-43AB-A75F-69F106DBD3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0880695"/>
              </p:ext>
            </p:extLst>
          </p:nvPr>
        </p:nvGraphicFramePr>
        <p:xfrm>
          <a:off x="674370" y="914401"/>
          <a:ext cx="10775508" cy="7974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1912">
                  <a:extLst>
                    <a:ext uri="{9D8B030D-6E8A-4147-A177-3AD203B41FA5}">
                      <a16:colId xmlns:a16="http://schemas.microsoft.com/office/drawing/2014/main" val="3426697825"/>
                    </a:ext>
                  </a:extLst>
                </a:gridCol>
                <a:gridCol w="3248564">
                  <a:extLst>
                    <a:ext uri="{9D8B030D-6E8A-4147-A177-3AD203B41FA5}">
                      <a16:colId xmlns:a16="http://schemas.microsoft.com/office/drawing/2014/main" val="89208379"/>
                    </a:ext>
                  </a:extLst>
                </a:gridCol>
                <a:gridCol w="4655032">
                  <a:extLst>
                    <a:ext uri="{9D8B030D-6E8A-4147-A177-3AD203B41FA5}">
                      <a16:colId xmlns:a16="http://schemas.microsoft.com/office/drawing/2014/main" val="1378372563"/>
                    </a:ext>
                  </a:extLst>
                </a:gridCol>
              </a:tblGrid>
              <a:tr h="2459277"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Henkilöstömäärä</a:t>
                      </a:r>
                    </a:p>
                    <a:p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Henkilöstö: Hoitohenkilöstö yhteensä </a:t>
                      </a:r>
                    </a:p>
                    <a:p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Vakinaiset: </a:t>
                      </a:r>
                      <a:r>
                        <a:rPr lang="fi-FI" sz="1600" b="0" i="1" dirty="0" err="1">
                          <a:solidFill>
                            <a:schemeClr val="tx1"/>
                          </a:solidFill>
                        </a:rPr>
                        <a:t>lh</a:t>
                      </a:r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 10 </a:t>
                      </a:r>
                    </a:p>
                    <a:p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Sijaisia 4 (1.7.2026) palveluesihenkilö 1 /50% (yhteinen </a:t>
                      </a:r>
                      <a:r>
                        <a:rPr lang="fi-FI" sz="1600" b="0" i="1" dirty="0" err="1">
                          <a:solidFill>
                            <a:schemeClr val="tx1"/>
                          </a:solidFill>
                        </a:rPr>
                        <a:t>geriarian</a:t>
                      </a:r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 osaamiskeskuksen kanssa) palveluyksikköpäällikkö 1 ( yhteinen ESH osastohoito; </a:t>
                      </a:r>
                      <a:r>
                        <a:rPr lang="fi-FI" sz="1600" b="0" i="1" dirty="0" err="1">
                          <a:solidFill>
                            <a:schemeClr val="tx1"/>
                          </a:solidFill>
                        </a:rPr>
                        <a:t>os</a:t>
                      </a:r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 A, B ja hengityshalvausyksikkö) </a:t>
                      </a:r>
                    </a:p>
                    <a:p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Lisäksi lääkärit ja sihteerit tarpeenmukaisesti </a:t>
                      </a:r>
                    </a:p>
                    <a:p>
                      <a:endParaRPr lang="fi-FI" sz="1600" b="0" i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Avoimet /täyttämättömät vakanssit: Kaikki vakanssit on täytetty 100 %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Henkilöstömitoitus/</a:t>
                      </a:r>
                    </a:p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henkilöstön riittävyys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Kaikkiin vuoroihin ei saada tekijää, joten oma henkilöstö joustaa tarpeen mukaisesti eri tilanteissa. Omaiset tekevät myös vuoroja tiimeissä hoitaja nimikkeellä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Sisäisiä keikkailijoita ja lyhytaikaisia sijaisia on käytetty  poissaoloihin </a:t>
                      </a:r>
                    </a:p>
                    <a:p>
                      <a:r>
                        <a:rPr lang="fi-FI" sz="1600" b="1" i="1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fi-FI" sz="1400" b="0" i="1" dirty="0">
                          <a:solidFill>
                            <a:schemeClr val="tx1"/>
                          </a:solidFill>
                        </a:rPr>
                        <a:t>Sijaisten saaminen lyhytaikaisiin poissaoloihin ollut haasteellista. Keikkalaisia perehdytetty useita. </a:t>
                      </a:r>
                    </a:p>
                    <a:p>
                      <a:endParaRPr lang="fi-FI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Työturvallisuus </a:t>
                      </a:r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ilmoituksia </a:t>
                      </a:r>
                      <a:r>
                        <a:rPr lang="fi-FI" sz="1600" b="0" dirty="0" err="1">
                          <a:solidFill>
                            <a:schemeClr val="tx1"/>
                          </a:solidFill>
                        </a:rPr>
                        <a:t>Haipro</a:t>
                      </a:r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-järjestelmän kautta</a:t>
                      </a: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Ilmoitusten määrä 0</a:t>
                      </a:r>
                    </a:p>
                    <a:p>
                      <a:r>
                        <a:rPr lang="fi-FI" sz="1600" b="1" dirty="0" err="1">
                          <a:solidFill>
                            <a:schemeClr val="tx1"/>
                          </a:solidFill>
                        </a:rPr>
                        <a:t>Läheltäpiti</a:t>
                      </a:r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 0</a:t>
                      </a:r>
                    </a:p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Työtapaturma 0</a:t>
                      </a: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 dirty="0">
                          <a:solidFill>
                            <a:schemeClr val="tx1"/>
                          </a:solidFill>
                          <a:cs typeface="Arial"/>
                        </a:rPr>
                        <a:t>Henkilöstön rokotekattavuus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0" i="1" dirty="0">
                          <a:solidFill>
                            <a:schemeClr val="tx1"/>
                          </a:solidFill>
                          <a:cs typeface="Arial"/>
                        </a:rPr>
                        <a:t>Otetut influenssarokotteet suhteessa tavoitteeseen (100% henkilöstöstä)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600" b="0" i="1" dirty="0">
                        <a:solidFill>
                          <a:schemeClr val="tx1"/>
                        </a:solidFill>
                        <a:cs typeface="Arial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0" i="1" dirty="0">
                          <a:solidFill>
                            <a:schemeClr val="tx1"/>
                          </a:solidFill>
                          <a:cs typeface="Arial"/>
                        </a:rPr>
                        <a:t>- Influenssarokotukset 100 %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600" b="0" dirty="0">
                        <a:solidFill>
                          <a:schemeClr val="tx1"/>
                        </a:solidFill>
                        <a:cs typeface="Arial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3012888"/>
                  </a:ext>
                </a:extLst>
              </a:tr>
              <a:tr h="3249759">
                <a:tc>
                  <a:txBody>
                    <a:bodyPr/>
                    <a:lstStyle/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Henkilöstön turvallisuusindeksi (NSS) /tavoite </a:t>
                      </a:r>
                    </a:p>
                    <a:p>
                      <a:pPr lvl="0">
                        <a:buNone/>
                      </a:pPr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Turvallisuuskyselyä ei ole ollut </a:t>
                      </a:r>
                      <a:r>
                        <a:rPr lang="fi-FI" sz="1600" b="0" i="1" dirty="0" err="1">
                          <a:solidFill>
                            <a:schemeClr val="tx1"/>
                          </a:solidFill>
                        </a:rPr>
                        <a:t>ko</a:t>
                      </a:r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 ajanjaksolla </a:t>
                      </a:r>
                    </a:p>
                    <a:p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Sairauspoissaolot </a:t>
                      </a:r>
                    </a:p>
                    <a:p>
                      <a:r>
                        <a:rPr lang="fi-FI" sz="1600" b="1" i="1" dirty="0">
                          <a:solidFill>
                            <a:schemeClr val="tx1"/>
                          </a:solidFill>
                        </a:rPr>
                        <a:t>202</a:t>
                      </a:r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i-FI" sz="1600" b="0" i="1" dirty="0" err="1">
                          <a:solidFill>
                            <a:schemeClr val="tx1"/>
                          </a:solidFill>
                        </a:rPr>
                        <a:t>kalenteripv</a:t>
                      </a:r>
                      <a:endParaRPr lang="fi-FI" sz="1600" b="0" i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147 </a:t>
                      </a:r>
                      <a:r>
                        <a:rPr lang="fi-FI" sz="1600" b="0" i="1" dirty="0" err="1">
                          <a:solidFill>
                            <a:schemeClr val="tx1"/>
                          </a:solidFill>
                        </a:rPr>
                        <a:t>työpv</a:t>
                      </a:r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 ( yhdenjakoisia pitkiä poissaoloja kevään aikana ollut  2kpl ) 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i-FI" b="1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1509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2957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1ACF7F-2A69-4131-A79C-4DDC89B21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485" y="249113"/>
            <a:ext cx="8485121" cy="593725"/>
          </a:xfrm>
        </p:spPr>
        <p:txBody>
          <a:bodyPr>
            <a:normAutofit fontScale="90000"/>
          </a:bodyPr>
          <a:lstStyle/>
          <a:p>
            <a:r>
              <a:rPr lang="fi-FI" b="1"/>
              <a:t>Henkilöstö 2)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8E0609A3-706F-43AB-A75F-69F106DBD3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4021503"/>
              </p:ext>
            </p:extLst>
          </p:nvPr>
        </p:nvGraphicFramePr>
        <p:xfrm>
          <a:off x="524786" y="1009816"/>
          <a:ext cx="11080823" cy="5378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2917">
                  <a:extLst>
                    <a:ext uri="{9D8B030D-6E8A-4147-A177-3AD203B41FA5}">
                      <a16:colId xmlns:a16="http://schemas.microsoft.com/office/drawing/2014/main" val="3426697825"/>
                    </a:ext>
                  </a:extLst>
                </a:gridCol>
                <a:gridCol w="3321662">
                  <a:extLst>
                    <a:ext uri="{9D8B030D-6E8A-4147-A177-3AD203B41FA5}">
                      <a16:colId xmlns:a16="http://schemas.microsoft.com/office/drawing/2014/main" val="89208379"/>
                    </a:ext>
                  </a:extLst>
                </a:gridCol>
                <a:gridCol w="4496244">
                  <a:extLst>
                    <a:ext uri="{9D8B030D-6E8A-4147-A177-3AD203B41FA5}">
                      <a16:colId xmlns:a16="http://schemas.microsoft.com/office/drawing/2014/main" val="1378372563"/>
                    </a:ext>
                  </a:extLst>
                </a:gridCol>
              </a:tblGrid>
              <a:tr h="24031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QWL-indeksi ja </a:t>
                      </a:r>
                      <a:r>
                        <a:rPr lang="fi-FI" sz="1600" dirty="0">
                          <a:solidFill>
                            <a:schemeClr val="tx1"/>
                          </a:solidFill>
                          <a:cs typeface="Arial"/>
                        </a:rPr>
                        <a:t>vastaus %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600" dirty="0">
                          <a:solidFill>
                            <a:schemeClr val="tx1"/>
                          </a:solidFill>
                          <a:cs typeface="Arial"/>
                        </a:rPr>
                        <a:t>QWL 63.2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600" dirty="0">
                        <a:solidFill>
                          <a:schemeClr val="tx1"/>
                        </a:solidFill>
                        <a:cs typeface="Arial"/>
                      </a:endParaRP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NPS (suositeltavuusindeksi)</a:t>
                      </a:r>
                    </a:p>
                    <a:p>
                      <a:pPr lvl="0">
                        <a:buNone/>
                      </a:pPr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Asteikko 1-10 </a:t>
                      </a:r>
                    </a:p>
                    <a:p>
                      <a:pPr lvl="0">
                        <a:buNone/>
                      </a:pPr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i-FI" sz="1600" b="1" i="1" dirty="0">
                          <a:solidFill>
                            <a:schemeClr val="tx1"/>
                          </a:solidFill>
                        </a:rPr>
                        <a:t>7.19 </a:t>
                      </a:r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Työhyvinvointia ja osaamisen kehittämistä edistävät toimenpiteet: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600" b="1" i="1" dirty="0" err="1">
                          <a:solidFill>
                            <a:schemeClr val="tx1"/>
                          </a:solidFill>
                        </a:rPr>
                        <a:t>Tyhypäivät</a:t>
                      </a:r>
                      <a:r>
                        <a:rPr lang="fi-FI" sz="1600" b="1" i="1" dirty="0">
                          <a:solidFill>
                            <a:schemeClr val="tx1"/>
                          </a:solidFill>
                        </a:rPr>
                        <a:t> suunniteltu syksyyn, 1pv./yhteinen </a:t>
                      </a:r>
                      <a:r>
                        <a:rPr lang="fi-FI" sz="1600" b="1" i="1" dirty="0" err="1">
                          <a:solidFill>
                            <a:schemeClr val="tx1"/>
                          </a:solidFill>
                        </a:rPr>
                        <a:t>tyhypäivä</a:t>
                      </a:r>
                      <a:r>
                        <a:rPr lang="fi-FI" sz="1600" b="1" i="1" dirty="0">
                          <a:solidFill>
                            <a:schemeClr val="tx1"/>
                          </a:solidFill>
                        </a:rPr>
                        <a:t> molemmat tiimit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600" b="1" i="1" dirty="0">
                          <a:solidFill>
                            <a:schemeClr val="tx1"/>
                          </a:solidFill>
                        </a:rPr>
                        <a:t>Keikkalaiset ja sijaiset tällöin työvuoroissa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600" b="1" i="1" dirty="0">
                          <a:solidFill>
                            <a:schemeClr val="tx1"/>
                          </a:solidFill>
                        </a:rPr>
                        <a:t>Osaamisen kehittämisen suunnitelma tehty ja koulutuslistaa oppiportin koulutuksista päivitetty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600" b="1" i="1" dirty="0">
                          <a:solidFill>
                            <a:schemeClr val="tx1"/>
                          </a:solidFill>
                        </a:rPr>
                        <a:t>verkkokursseja tarpeenmukaisista aiheista  velvoitettu suorittamaan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600" b="1" i="1" dirty="0">
                          <a:solidFill>
                            <a:schemeClr val="tx1"/>
                          </a:solidFill>
                        </a:rPr>
                        <a:t>Tiimipalaverit suunnitelman mukaisesti pyritty pitämään joko läsnä/</a:t>
                      </a:r>
                      <a:r>
                        <a:rPr lang="fi-FI" sz="1600" b="1" i="1" dirty="0" err="1">
                          <a:solidFill>
                            <a:schemeClr val="tx1"/>
                          </a:solidFill>
                        </a:rPr>
                        <a:t>teams</a:t>
                      </a:r>
                      <a:r>
                        <a:rPr lang="fi-FI" sz="1600" b="1" i="1" dirty="0">
                          <a:solidFill>
                            <a:schemeClr val="tx1"/>
                          </a:solidFill>
                        </a:rPr>
                        <a:t>.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i-FI" sz="1600" b="1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3012888"/>
                  </a:ext>
                </a:extLst>
              </a:tr>
              <a:tr h="2975799"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 Onnistumiset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 dirty="0" err="1">
                          <a:solidFill>
                            <a:schemeClr val="tx1"/>
                          </a:solidFill>
                        </a:rPr>
                        <a:t>PosiPro</a:t>
                      </a:r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 -ilmoitusten määrä </a:t>
                      </a:r>
                      <a:endParaRPr lang="fi-FI" sz="1600" b="1" dirty="0">
                        <a:solidFill>
                          <a:schemeClr val="tx1"/>
                        </a:solidFill>
                        <a:cs typeface="Arial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 i="1" dirty="0">
                          <a:solidFill>
                            <a:schemeClr val="tx1"/>
                          </a:solidFill>
                        </a:rPr>
                        <a:t>-1 onnistumisilmoitus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Täydennyskoulutuspäivät (pv/</a:t>
                      </a:r>
                      <a:r>
                        <a:rPr lang="fi-FI" sz="1600" b="1" dirty="0" err="1">
                          <a:solidFill>
                            <a:schemeClr val="tx1"/>
                          </a:solidFill>
                        </a:rPr>
                        <a:t>tt</a:t>
                      </a:r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0" dirty="0">
                          <a:solidFill>
                            <a:schemeClr val="tx1"/>
                          </a:solidFill>
                          <a:cs typeface="Arial"/>
                        </a:rPr>
                        <a:t>0,5/</a:t>
                      </a:r>
                      <a:r>
                        <a:rPr lang="fi-FI" sz="1600" b="0" dirty="0" err="1">
                          <a:solidFill>
                            <a:schemeClr val="tx1"/>
                          </a:solidFill>
                          <a:cs typeface="Arial"/>
                        </a:rPr>
                        <a:t>tt</a:t>
                      </a:r>
                      <a:endParaRPr lang="fi-FI" sz="1600" b="0" dirty="0">
                        <a:solidFill>
                          <a:schemeClr val="tx1"/>
                        </a:solidFill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i-FI" b="1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1509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8820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FF4247-8D2F-4D7B-B01C-BF18B7A0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894" y="353627"/>
            <a:ext cx="10373128" cy="1325563"/>
          </a:xfrm>
        </p:spPr>
        <p:txBody>
          <a:bodyPr>
            <a:normAutofit/>
          </a:bodyPr>
          <a:lstStyle/>
          <a:p>
            <a:r>
              <a:rPr lang="fi-FI" b="1"/>
              <a:t>Omavalvonnan toteutumisen seuranta ja arviointi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9C6B598-36F8-4F68-A024-C558EE9CC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760311"/>
            <a:ext cx="9711084" cy="4351338"/>
          </a:xfrm>
          <a:ln>
            <a:solidFill>
              <a:srgbClr val="00A651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b="1" dirty="0"/>
              <a:t>Omavalvontasuunnitelmassa kuvatun toiminnan toteutumisen havainnot ja toteutetut kehittämistoimenpiteet:</a:t>
            </a:r>
          </a:p>
          <a:p>
            <a:pPr marL="0" indent="0">
              <a:buNone/>
            </a:pPr>
            <a:r>
              <a:rPr lang="fi-FI" sz="1800" dirty="0"/>
              <a:t>Työpaikan riskinarviointi tehty v 2025 henkilöstön kanssa, päivitetään v. 2026 aikana. </a:t>
            </a:r>
          </a:p>
          <a:p>
            <a:pPr marL="0" indent="0">
              <a:buNone/>
            </a:pPr>
            <a:r>
              <a:rPr lang="fi-FI" sz="1800" dirty="0"/>
              <a:t>Osaamisen kehittämiseksi sovittu verkkokurssit oppiportissa, Kainuun </a:t>
            </a:r>
            <a:r>
              <a:rPr lang="fi-FI" sz="1800" dirty="0" err="1"/>
              <a:t>hva:n</a:t>
            </a:r>
            <a:r>
              <a:rPr lang="fi-FI" sz="1800" dirty="0"/>
              <a:t> yleisperehdytys </a:t>
            </a:r>
            <a:r>
              <a:rPr lang="fi-FI" sz="1800" dirty="0" err="1"/>
              <a:t>Mediecossa</a:t>
            </a:r>
            <a:r>
              <a:rPr lang="fi-FI" sz="1800" dirty="0"/>
              <a:t> sekä pakolliset </a:t>
            </a:r>
            <a:r>
              <a:rPr lang="fi-FI" sz="1800" dirty="0" err="1"/>
              <a:t>Navisecin</a:t>
            </a:r>
            <a:r>
              <a:rPr lang="fi-FI" sz="1800" dirty="0"/>
              <a:t> koulutukset.  Henkilöstö päivittänyt toukokuun loppuun mennessä uudet koulutukset ja nämä liitetty uuden työntekijän perehdytysprosessiin. </a:t>
            </a:r>
          </a:p>
          <a:p>
            <a:pPr marL="0" indent="0">
              <a:buNone/>
            </a:pPr>
            <a:r>
              <a:rPr lang="fi-FI" sz="1800" dirty="0"/>
              <a:t>Tiimeihin perehdytetty keikkalaisia työvuorojen resurssin turvaamiseksi.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36802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9605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inuun hyvinvointialue PP-pohja" id="{27D20629-15E1-47A6-B736-73D54627FE51}" vid="{62829828-F29B-4D44-950F-AC579BBB9F50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E4A114994BEDA642A13AF3B4D5B3169F" ma:contentTypeVersion="14" ma:contentTypeDescription="Luo uusi asiakirja." ma:contentTypeScope="" ma:versionID="a85ce6cdbd9ca742225e7ba4ca859e3b">
  <xsd:schema xmlns:xsd="http://www.w3.org/2001/XMLSchema" xmlns:xs="http://www.w3.org/2001/XMLSchema" xmlns:p="http://schemas.microsoft.com/office/2006/metadata/properties" xmlns:ns3="16844411-ad9d-4c1d-b6d0-a8b43250e598" xmlns:ns4="606e8516-1f63-4e1b-b336-34ffa0ce9184" targetNamespace="http://schemas.microsoft.com/office/2006/metadata/properties" ma:root="true" ma:fieldsID="8198c9ff7d19aab5cda8989ab5d13185" ns3:_="" ns4:_="">
    <xsd:import namespace="16844411-ad9d-4c1d-b6d0-a8b43250e598"/>
    <xsd:import namespace="606e8516-1f63-4e1b-b336-34ffa0ce918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844411-ad9d-4c1d-b6d0-a8b43250e5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6e8516-1f63-4e1b-b336-34ffa0ce918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06e8516-1f63-4e1b-b336-34ffa0ce9184">
      <UserInfo>
        <DisplayName>Kanervo Ritva</DisplayName>
        <AccountId>36</AccountId>
        <AccountType/>
      </UserInfo>
      <UserInfo>
        <DisplayName>Mäklin Jaana</DisplayName>
        <AccountId>48</AccountId>
        <AccountType/>
      </UserInfo>
    </SharedWithUsers>
    <_activity xmlns="16844411-ad9d-4c1d-b6d0-a8b43250e598" xsi:nil="true"/>
  </documentManagement>
</p:properties>
</file>

<file path=customXml/itemProps1.xml><?xml version="1.0" encoding="utf-8"?>
<ds:datastoreItem xmlns:ds="http://schemas.openxmlformats.org/officeDocument/2006/customXml" ds:itemID="{442E3BBB-A058-4002-9FD3-5FF36B0CD53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4DF957-1EE5-4E53-909B-16174FD14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844411-ad9d-4c1d-b6d0-a8b43250e598"/>
    <ds:schemaRef ds:uri="606e8516-1f63-4e1b-b336-34ffa0ce91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1CFE66-BFAD-4FD8-9D18-4AF4A853F65B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606e8516-1f63-4e1b-b336-34ffa0ce9184"/>
    <ds:schemaRef ds:uri="http://schemas.microsoft.com/office/infopath/2007/PartnerControls"/>
    <ds:schemaRef ds:uri="16844411-ad9d-4c1d-b6d0-a8b43250e598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Kainuun hyvinvointialue PP-pohja</Template>
  <TotalTime>1380</TotalTime>
  <Words>694</Words>
  <Application>Microsoft Office PowerPoint</Application>
  <PresentationFormat>Laajakuva</PresentationFormat>
  <Paragraphs>137</Paragraphs>
  <Slides>9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Office-teema</vt:lpstr>
      <vt:lpstr>Hengityshalvausyksikkö  ESH osastohoito Q2 2026 omavalvonnan osavuosiraportti  </vt:lpstr>
      <vt:lpstr>Omavalvonnan osavuosiraportti 3 kk jakso</vt:lpstr>
      <vt:lpstr>Palvelujen saatavuus ja jatkuvuus</vt:lpstr>
      <vt:lpstr>Asiakkaiden raportoima turvallisuustieto</vt:lpstr>
      <vt:lpstr>Henkilöstön raportoima turvallisuustieto (1) </vt:lpstr>
      <vt:lpstr>Henkilöstö 1)</vt:lpstr>
      <vt:lpstr>Henkilöstö 2)</vt:lpstr>
      <vt:lpstr>Omavalvonnan toteutumisen seuranta ja arviointi</vt:lpstr>
      <vt:lpstr>PowerPoint-esitys</vt:lpstr>
    </vt:vector>
  </TitlesOfParts>
  <Company>Kainuun sosiaali- ja terveydenhuollon kuntayhtymä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Palvelyksikkö Omavalvonnan osavuosiraportti pohja 3 kk jakso</dc:title>
  <dc:creator>Kainuun hyvinvointialue</dc:creator>
  <cp:lastModifiedBy>Saarenpää Tiina</cp:lastModifiedBy>
  <cp:revision>51</cp:revision>
  <cp:lastPrinted>2024-12-02T06:03:38Z</cp:lastPrinted>
  <dcterms:created xsi:type="dcterms:W3CDTF">2021-11-02T08:16:43Z</dcterms:created>
  <dcterms:modified xsi:type="dcterms:W3CDTF">2026-07-10T10:55:35Z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0x010100E4A114994BEDA642A13AF3B4D5B3169F</vt:lpwstr>
  </property>
  <property fmtid="{D5CDD505-2E9C-101B-9397-08002B2CF9AE}" pid="4" name="Order">
    <vt:r8>29800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Publish_To_ExtSite">
    <vt:lpwstr>4;#Ei julkaista ulkoisella verkkosivulla|e9166925-b574-4edf-8436-6361d014d391</vt:lpwstr>
  </property>
</Properties>
</file>