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6"/>
  </p:notesMasterIdLst>
  <p:sldIdLst>
    <p:sldId id="293" r:id="rId5"/>
    <p:sldId id="276" r:id="rId6"/>
    <p:sldId id="292" r:id="rId7"/>
    <p:sldId id="271" r:id="rId8"/>
    <p:sldId id="281" r:id="rId9"/>
    <p:sldId id="272" r:id="rId10"/>
    <p:sldId id="285" r:id="rId11"/>
    <p:sldId id="269" r:id="rId12"/>
    <p:sldId id="270" r:id="rId13"/>
    <p:sldId id="291" r:id="rId14"/>
    <p:sldId id="268" r:id="rId15"/>
  </p:sldIdLst>
  <p:sldSz cx="12192000" cy="6858000"/>
  <p:notesSz cx="6799263" cy="99298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äsänen Merja" initials="NM" lastIdx="1" clrIdx="0">
    <p:extLst>
      <p:ext uri="{19B8F6BF-5375-455C-9EA6-DF929625EA0E}">
        <p15:presenceInfo xmlns:p15="http://schemas.microsoft.com/office/powerpoint/2012/main" userId="S-1-5-21-3233515526-3070676249-3238801300-40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453"/>
    <a:srgbClr val="FFFFFF"/>
    <a:srgbClr val="45B664"/>
    <a:srgbClr val="D6301E"/>
    <a:srgbClr val="EBF1E9"/>
    <a:srgbClr val="F8FFE7"/>
    <a:srgbClr val="ECFFE5"/>
    <a:srgbClr val="EAF4E4"/>
    <a:srgbClr val="CCFFCC"/>
    <a:srgbClr val="00A6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D7436A-9BA8-4B3F-93F7-52896F7DAAD4}" v="1" dt="2026-04-01T08:27:43.1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Normaali tyyli 2 - Korostu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AF51C-D08A-4F8B-8D68-5E986C3E6E2A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62747E-4FBA-4356-A170-93064E9530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221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6300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747E-4FBA-4356-A170-93064E9530A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4966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33122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008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129" y="838427"/>
            <a:ext cx="7824322" cy="2852737"/>
          </a:xfrm>
        </p:spPr>
        <p:txBody>
          <a:bodyPr anchor="b">
            <a:normAutofit/>
          </a:bodyPr>
          <a:lstStyle>
            <a:lvl1pPr>
              <a:defRPr sz="40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3129" y="4065030"/>
            <a:ext cx="782432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223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18" y="1825625"/>
            <a:ext cx="366656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5944" y="1825625"/>
            <a:ext cx="4038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371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76" y="365127"/>
            <a:ext cx="8961812" cy="1325563"/>
          </a:xfrm>
        </p:spPr>
        <p:txBody>
          <a:bodyPr/>
          <a:lstStyle>
            <a:lvl1pPr>
              <a:defRPr sz="3600" b="1"/>
            </a:lvl1pPr>
          </a:lstStyle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92821" y="1681163"/>
            <a:ext cx="36040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2823" y="2505075"/>
            <a:ext cx="360400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57247" y="1681163"/>
            <a:ext cx="379814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64823" y="2505075"/>
            <a:ext cx="3690565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602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531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0304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8051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B3D5-8FA8-4EFE-A963-7A914E9D2A59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34C8DEF-DD0B-4351-9488-A8B40C7F67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6334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>
            <a:extLst>
              <a:ext uri="{FF2B5EF4-FFF2-40B4-BE49-F238E27FC236}">
                <a16:creationId xmlns:a16="http://schemas.microsoft.com/office/drawing/2014/main" id="{01E51EC6-65A7-4AFD-B9BC-440CC785375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021" y="4845418"/>
            <a:ext cx="1905000" cy="1905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34202" y="320675"/>
            <a:ext cx="78204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34202" y="1760311"/>
            <a:ext cx="86912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34202" y="6413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CCB3D5-8FA8-4EFE-A963-7A914E9D2A59}" type="datetimeFigureOut">
              <a:rPr lang="fi-FI" smtClean="0"/>
              <a:pPr/>
              <a:t>18.8.2026</a:t>
            </a:fld>
            <a:endParaRPr lang="fi-FI"/>
          </a:p>
        </p:txBody>
      </p:sp>
      <p:pic>
        <p:nvPicPr>
          <p:cNvPr id="7" name="Kuva 6" descr="Kuva, joka sisältää kohteen kevyt&#10;&#10;Kuvaus luotu automaattisesti">
            <a:extLst>
              <a:ext uri="{FF2B5EF4-FFF2-40B4-BE49-F238E27FC236}">
                <a16:creationId xmlns:a16="http://schemas.microsoft.com/office/drawing/2014/main" id="{0F142469-9CCE-4C7E-B880-AA2E2FEE6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0" t="11900" b="11900"/>
          <a:stretch/>
        </p:blipFill>
        <p:spPr>
          <a:xfrm>
            <a:off x="0" y="0"/>
            <a:ext cx="2224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0DA84C-9597-D00B-B79F-4D6A2CE67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Sisällön paikkamerkki 6" descr="Kuva, joka sisältää kohteen taivas, kukka, puu, pilvi&#10;&#10;Tekoälyllä luotu sisältö voi olla virheellistä.">
            <a:extLst>
              <a:ext uri="{FF2B5EF4-FFF2-40B4-BE49-F238E27FC236}">
                <a16:creationId xmlns:a16="http://schemas.microsoft.com/office/drawing/2014/main" id="{12261F8B-6AFC-C611-4D78-9B7705F6E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1" y="0"/>
            <a:ext cx="12138751" cy="6858000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8025E000-E5C2-B5C5-773A-C626047CA5F8}"/>
              </a:ext>
            </a:extLst>
          </p:cNvPr>
          <p:cNvSpPr/>
          <p:nvPr/>
        </p:nvSpPr>
        <p:spPr>
          <a:xfrm>
            <a:off x="2692400" y="2942213"/>
            <a:ext cx="7628466" cy="32384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800" b="1" dirty="0">
                <a:solidFill>
                  <a:schemeClr val="tx1"/>
                </a:solidFill>
              </a:rPr>
              <a:t>Palveluyksikön omavalvonnan osavuosiraportti 3 kk jakso</a:t>
            </a:r>
          </a:p>
          <a:p>
            <a:pPr algn="ctr"/>
            <a:r>
              <a:rPr lang="fi-FI" sz="2800" dirty="0">
                <a:solidFill>
                  <a:schemeClr val="tx1"/>
                </a:solidFill>
              </a:rPr>
              <a:t>Palveluyksikkö:</a:t>
            </a:r>
          </a:p>
          <a:p>
            <a:pPr algn="ctr"/>
            <a:r>
              <a:rPr lang="fi-FI" sz="2800" u="sng" dirty="0">
                <a:solidFill>
                  <a:schemeClr val="tx1"/>
                </a:solidFill>
              </a:rPr>
              <a:t> Teho- ja valvontaosasto</a:t>
            </a:r>
          </a:p>
          <a:p>
            <a:r>
              <a:rPr lang="fi-FI" sz="2800" b="1" dirty="0">
                <a:solidFill>
                  <a:schemeClr val="tx1"/>
                </a:solidFill>
              </a:rPr>
              <a:t>		</a:t>
            </a:r>
            <a:r>
              <a:rPr lang="fi-FI" sz="2800" dirty="0">
                <a:solidFill>
                  <a:schemeClr val="tx1"/>
                </a:solidFill>
              </a:rPr>
              <a:t>Raportoitava ajanjakso:</a:t>
            </a:r>
          </a:p>
          <a:p>
            <a:r>
              <a:rPr lang="fi-FI" sz="2800" dirty="0">
                <a:solidFill>
                  <a:schemeClr val="bg1"/>
                </a:solidFill>
              </a:rPr>
              <a:t>		  </a:t>
            </a:r>
            <a:r>
              <a:rPr lang="fi-FI" sz="2800" u="sng" dirty="0">
                <a:solidFill>
                  <a:schemeClr val="tx1"/>
                </a:solidFill>
              </a:rPr>
              <a:t>1.1.2026-30.6.2026</a:t>
            </a:r>
          </a:p>
          <a:p>
            <a:pPr algn="ctr"/>
            <a:endParaRPr lang="fi-FI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36" y="402336"/>
            <a:ext cx="8376270" cy="440502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Henkilöstö 2)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286713"/>
              </p:ext>
            </p:extLst>
          </p:nvPr>
        </p:nvGraphicFramePr>
        <p:xfrm>
          <a:off x="554478" y="1006199"/>
          <a:ext cx="9671347" cy="5652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635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3060382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3881330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2853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QWL-indeksi ja </a:t>
                      </a:r>
                      <a:r>
                        <a:rPr lang="fi-FI" sz="1600" dirty="0">
                          <a:solidFill>
                            <a:schemeClr val="tx1"/>
                          </a:solidFill>
                          <a:cs typeface="Arial"/>
                        </a:rPr>
                        <a:t>vastaus %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dirty="0">
                        <a:solidFill>
                          <a:schemeClr val="tx1"/>
                        </a:solidFill>
                        <a:cs typeface="Arial"/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NPS (suositeltavuusindeksi)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Asteikko 1-10, suositteluindeksi välillä -100-100</a:t>
                      </a:r>
                    </a:p>
                    <a:p>
                      <a:pPr lvl="0">
                        <a:buNone/>
                      </a:pPr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Työhyvinvointia, työturvallisuutta ja osaamisen kehittämistä edistävät toimenpiteet: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Perehdytys käynnissä suunnitelman mukaisesti. 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Esimieskompassi ohjaa keskustelut poissaolojen mukaan. (Varhaisen puuttumisen malli ohjaa toimintaa) </a:t>
                      </a:r>
                    </a:p>
                    <a:p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Henkilökunnan osaamista edistävät organisaation sisäiset ja ulkoiset koulutukset, osaston omat sisäiset koulutukset sekä oppiportin koulutukset.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Elvytyskoulutuksiin osallistunut 57% hoitajista ja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Tietosuoja- ja tietoturvakoulutukiin  83% 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Kehityskeskustelut toteutuneet 100%:</a:t>
                      </a:r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sti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r>
                        <a:rPr lang="fi-FI" sz="1600" b="0" i="0" dirty="0" err="1">
                          <a:solidFill>
                            <a:schemeClr val="tx1"/>
                          </a:solidFill>
                        </a:rPr>
                        <a:t>Tyhy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- päiväsuunnitelmat laadittu.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Osaamisen kehittämisen suunnitelma laadittu.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3366855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Onnistumiset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PosiPro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 -ilmoitusten määrä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i="1" dirty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7kpl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Täydennyskoulutuspäivät (pv/</a:t>
                      </a:r>
                      <a:r>
                        <a:rPr lang="fi-FI" sz="1600" b="1" dirty="0" err="1">
                          <a:solidFill>
                            <a:schemeClr val="tx1"/>
                          </a:solidFill>
                        </a:rPr>
                        <a:t>tt</a:t>
                      </a:r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  <a:cs typeface="Arial"/>
                        </a:rPr>
                        <a:t>0,25 pv/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  <a:cs typeface="Arial"/>
                        </a:rPr>
                        <a:t>tt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  <a:cs typeface="Arial"/>
                        </a:rPr>
                        <a:t> (1,86h)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8820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60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7098D6-701D-40F6-8E1F-5D643C11D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4602" y="350005"/>
            <a:ext cx="10363200" cy="1372262"/>
          </a:xfrm>
        </p:spPr>
        <p:txBody>
          <a:bodyPr/>
          <a:lstStyle/>
          <a:p>
            <a:r>
              <a:rPr lang="fi-FI" b="1" dirty="0"/>
              <a:t>Omavalvonnan osavuosiraportti 6 kk jakso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3C6F595-2D30-41A7-ABCE-BDC55EA760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5526" y="1941914"/>
            <a:ext cx="9144000" cy="1655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dirty="0"/>
              <a:t>Palveluyksikkö:</a:t>
            </a:r>
          </a:p>
          <a:p>
            <a:r>
              <a:rPr lang="fi-FI" dirty="0" err="1"/>
              <a:t>Teho-ja</a:t>
            </a:r>
            <a:r>
              <a:rPr lang="fi-FI" dirty="0"/>
              <a:t> valvontaosasto </a:t>
            </a:r>
          </a:p>
          <a:p>
            <a:r>
              <a:rPr lang="fi-FI" dirty="0"/>
              <a:t>Raportoitava ajanjakso:</a:t>
            </a:r>
            <a:endParaRPr lang="fi-FI" dirty="0">
              <a:cs typeface="Arial"/>
            </a:endParaRPr>
          </a:p>
          <a:p>
            <a:r>
              <a:rPr lang="fi-FI" dirty="0"/>
              <a:t>1.1.2026-30.6.2026</a:t>
            </a:r>
          </a:p>
          <a:p>
            <a:endParaRPr lang="fi-FI" dirty="0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5C6AD2FD-D53F-4D27-A802-FCCB56996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464149"/>
              </p:ext>
            </p:extLst>
          </p:nvPr>
        </p:nvGraphicFramePr>
        <p:xfrm>
          <a:off x="512476" y="4327726"/>
          <a:ext cx="9341708" cy="198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1708">
                  <a:extLst>
                    <a:ext uri="{9D8B030D-6E8A-4147-A177-3AD203B41FA5}">
                      <a16:colId xmlns:a16="http://schemas.microsoft.com/office/drawing/2014/main" val="1999172454"/>
                    </a:ext>
                  </a:extLst>
                </a:gridCol>
              </a:tblGrid>
              <a:tr h="1988245">
                <a:tc>
                  <a:txBody>
                    <a:bodyPr/>
                    <a:lstStyle/>
                    <a:p>
                      <a:r>
                        <a:rPr lang="fi-FI" sz="1300" b="1" dirty="0">
                          <a:solidFill>
                            <a:schemeClr val="tx1"/>
                          </a:solidFill>
                        </a:rPr>
                        <a:t>Lyhenteet:</a:t>
                      </a:r>
                    </a:p>
                    <a:p>
                      <a:endParaRPr lang="fi-FI" sz="13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NPS (Net Promoter Score); Suositteluindeksi (asiakkaat ja henkilöstö)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NSS: (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Net Safety Score)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Henkilöstön turvallisuusindeksi (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henkilöstön kokemus organisaation turvallisuudesta)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: Haitta- ja vaaratapatumien sekä epäkohdan ja </a:t>
                      </a:r>
                      <a:r>
                        <a:rPr lang="fi-FI" sz="1400" b="0" dirty="0" err="1">
                          <a:solidFill>
                            <a:schemeClr val="tx1"/>
                          </a:solidFill>
                        </a:rPr>
                        <a:t>eäkohdan</a:t>
                      </a:r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 uhkan ilmoitusjärjestelmä, nimetön</a:t>
                      </a: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Spro: E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päkohdan tai epäkohdan uhan ilmoitusjärjestelmä, nimellinen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PosiPro: O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nnistumisten ilmoittamiseen tarkoitettu osio</a:t>
                      </a:r>
                      <a:endParaRPr lang="fi-FI" sz="14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400" b="0" dirty="0">
                          <a:solidFill>
                            <a:schemeClr val="tx1"/>
                          </a:solidFill>
                        </a:rPr>
                        <a:t>QWL: </a:t>
                      </a:r>
                      <a:r>
                        <a:rPr lang="fi-FI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QWL-kysely on henkilöstökysely, joka tuottaa viidentoista kohdennetun ja validoidun kysymysten avulla työelämän laadun indeksin, eli QWL-indeksin.  </a:t>
                      </a:r>
                      <a:endParaRPr lang="fi-FI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99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5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FF4247-8D2F-4D7B-B01C-BF18B7A0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894" y="353627"/>
            <a:ext cx="10373128" cy="1325563"/>
          </a:xfrm>
        </p:spPr>
        <p:txBody>
          <a:bodyPr>
            <a:normAutofit/>
          </a:bodyPr>
          <a:lstStyle/>
          <a:p>
            <a:r>
              <a:rPr lang="fi-FI" sz="4000" b="1" dirty="0"/>
              <a:t>Omavalvonnan toteutumisen seuranta ja arviointi</a:t>
            </a:r>
            <a:endParaRPr lang="fi-FI" sz="40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9C6B598-36F8-4F68-A024-C558EE9CC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60311"/>
            <a:ext cx="9711084" cy="4351338"/>
          </a:xfrm>
          <a:ln>
            <a:solidFill>
              <a:srgbClr val="00A651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b="1" dirty="0"/>
              <a:t>Omavalvontasuunnitelmassa kuvatun toiminnan toteutumisen havainnot ja toteutetut kehittämistoimenpiteet: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680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6418D7-C862-4FE0-8E0C-391FDFC9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204187"/>
            <a:ext cx="9135702" cy="658698"/>
          </a:xfrm>
        </p:spPr>
        <p:txBody>
          <a:bodyPr>
            <a:normAutofit/>
          </a:bodyPr>
          <a:lstStyle/>
          <a:p>
            <a:r>
              <a:rPr lang="fi-FI" sz="3200" b="1" dirty="0"/>
              <a:t>Palvelujen saatavuus ja jatkuvuus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0062CD00-10B8-4C96-A876-2A99681621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406149"/>
              </p:ext>
            </p:extLst>
          </p:nvPr>
        </p:nvGraphicFramePr>
        <p:xfrm>
          <a:off x="208709" y="862885"/>
          <a:ext cx="11774582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7751">
                  <a:extLst>
                    <a:ext uri="{9D8B030D-6E8A-4147-A177-3AD203B41FA5}">
                      <a16:colId xmlns:a16="http://schemas.microsoft.com/office/drawing/2014/main" val="2209970846"/>
                    </a:ext>
                  </a:extLst>
                </a:gridCol>
                <a:gridCol w="3683358">
                  <a:extLst>
                    <a:ext uri="{9D8B030D-6E8A-4147-A177-3AD203B41FA5}">
                      <a16:colId xmlns:a16="http://schemas.microsoft.com/office/drawing/2014/main" val="94152254"/>
                    </a:ext>
                  </a:extLst>
                </a:gridCol>
                <a:gridCol w="3533473">
                  <a:extLst>
                    <a:ext uri="{9D8B030D-6E8A-4147-A177-3AD203B41FA5}">
                      <a16:colId xmlns:a16="http://schemas.microsoft.com/office/drawing/2014/main" val="1323570505"/>
                    </a:ext>
                  </a:extLst>
                </a:gridCol>
              </a:tblGrid>
              <a:tr h="5902984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Hoitoon/palveluun pääsy, jonot/ odotusaika vs. tavoiteaika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Hoitojaksot tehohoito 128 kpl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Hoitojaksot muu luokka396 kpl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Hoitopäivää/hoitaja </a:t>
                      </a: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Kuormitusaste</a:t>
                      </a:r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Lakisääteinen hoitoon/palveluun pääsy/palvelutarpeen arviointi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Potilaat tulevat Teho- ja valvontaosastolle  lääkärin arvioiman hoidon tarpeellisuuden mukaan, joko päivystyksellisesti tai suunnitelmallisesti (esim. leikkauksen jälkeiseen hoitoon)</a:t>
                      </a:r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Toiminnan keskeiset tunnusluvut/suoritteet</a:t>
                      </a:r>
                      <a:r>
                        <a:rPr lang="fi-FI" dirty="0">
                          <a:solidFill>
                            <a:srgbClr val="FFFFFF"/>
                          </a:solidFill>
                        </a:rPr>
                        <a:t>808080kplk</a:t>
                      </a:r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MET-tehtävät: MET 170 kpl, elvytystehtävät 10kpl 3,  tehohoidon jälkeiset seurantakäynnit osastolla 15 kpl</a:t>
                      </a:r>
                    </a:p>
                    <a:p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Toimintakulut 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-1 971 706, ( muutos -5,8% edelliseen vuoteen )</a:t>
                      </a:r>
                    </a:p>
                    <a:p>
                      <a:endParaRPr lang="fi-FI" sz="1600" b="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Jatkuvuus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Teho- ja valvontaosastolla 10 paikkaa on riittänyt potilaiden hoitoon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Korjaavat toimenpiteet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Teho- ja valvontahoidon tunnuslukuja tarkastellaan kuukausittain ja tarvittaessa kehitetään toimintaa riskienhallinnan, tiedolla johtamisen ja jatkuvan oppimisen keinoin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86474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3197FA-62D3-EC90-165C-D622D917E9BA}"/>
              </a:ext>
            </a:extLst>
          </p:cNvPr>
          <p:cNvSpPr/>
          <p:nvPr/>
        </p:nvSpPr>
        <p:spPr>
          <a:xfrm>
            <a:off x="8899321" y="51515"/>
            <a:ext cx="2962121" cy="6586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baseline="0">
                <a:solidFill>
                  <a:schemeClr val="tx1"/>
                </a:solidFill>
                <a:latin typeface="Arial"/>
              </a:rPr>
              <a:t>Palvelut kuntoon</a:t>
            </a:r>
            <a:endParaRPr lang="en-US">
              <a:solidFill>
                <a:schemeClr val="tx1"/>
              </a:solidFill>
              <a:cs typeface="Arial" panose="020B0604020202020204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7A3F7D2-39C8-4D20-80CE-D470310DB3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3" t="13199"/>
          <a:stretch/>
        </p:blipFill>
        <p:spPr>
          <a:xfrm>
            <a:off x="350845" y="2205195"/>
            <a:ext cx="3781496" cy="160918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06B280A2-833F-4A63-B2AF-F82F4ACAA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588" y="3899509"/>
            <a:ext cx="2212832" cy="114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00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772DDE-A2CF-6EE1-D8FC-CE1545ED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320676"/>
            <a:ext cx="7820426" cy="895650"/>
          </a:xfrm>
        </p:spPr>
        <p:txBody>
          <a:bodyPr>
            <a:normAutofit fontScale="90000"/>
          </a:bodyPr>
          <a:lstStyle/>
          <a:p>
            <a:br>
              <a:rPr lang="fi-FI" sz="3200" b="1" dirty="0"/>
            </a:br>
            <a:r>
              <a:rPr lang="fi-FI" sz="3200" b="1"/>
              <a:t>Asiakaskokemus 1)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507338-2F29-4B55-FDFF-0A0B83086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463041"/>
            <a:ext cx="9424837" cy="4704268"/>
          </a:xfrm>
        </p:spPr>
        <p:txBody>
          <a:bodyPr>
            <a:normAutofit/>
          </a:bodyPr>
          <a:lstStyle/>
          <a:p>
            <a:r>
              <a:rPr lang="fi-FI" sz="1800" b="1" dirty="0"/>
              <a:t>Qpro-järjestelmä kaaviokuva väittämistä raportoitavalta ajanjaksolta ja vertailu edellisen vuoden vastaavaan ajanjaksoon</a:t>
            </a:r>
          </a:p>
          <a:p>
            <a:r>
              <a:rPr lang="fi-FI" sz="1800" dirty="0"/>
              <a:t>1.1.-30.6.2026</a:t>
            </a:r>
          </a:p>
          <a:p>
            <a:endParaRPr lang="fi-FI" sz="1800" b="1" dirty="0"/>
          </a:p>
          <a:p>
            <a:endParaRPr lang="fi-FI" sz="1800" b="1" dirty="0"/>
          </a:p>
          <a:p>
            <a:r>
              <a:rPr lang="fi-FI" sz="1800" dirty="0"/>
              <a:t>1.1.-30.6.2025</a:t>
            </a:r>
          </a:p>
          <a:p>
            <a:endParaRPr lang="fi-FI" sz="1800" b="1" dirty="0"/>
          </a:p>
          <a:p>
            <a:endParaRPr lang="fi-FI" sz="1800" b="1" dirty="0"/>
          </a:p>
          <a:p>
            <a:r>
              <a:rPr lang="fi-FI" sz="1800" dirty="0"/>
              <a:t>Palautteiden määrä 25 kpl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3C56B6-F4F7-0AC3-B063-FEA25CD50FD6}"/>
              </a:ext>
            </a:extLst>
          </p:cNvPr>
          <p:cNvSpPr/>
          <p:nvPr/>
        </p:nvSpPr>
        <p:spPr>
          <a:xfrm>
            <a:off x="8457621" y="92131"/>
            <a:ext cx="3335140" cy="1013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 baseline="0">
                <a:solidFill>
                  <a:schemeClr val="tx1"/>
                </a:solidFill>
                <a:latin typeface="Arial"/>
              </a:rPr>
              <a:t>Asukasta varten</a:t>
            </a:r>
            <a:endParaRPr lang="fi-FI" b="1" dirty="0">
              <a:solidFill>
                <a:schemeClr val="tx1"/>
              </a:solidFill>
              <a:cs typeface="Arial" panose="020B0604020202020204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F986DBF-20DA-42C0-9F4A-5B94D0463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477" y="2379473"/>
            <a:ext cx="6811326" cy="476316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4C0E288E-6D16-4A84-9D51-37FA10864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846" y="3497317"/>
            <a:ext cx="6858957" cy="5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2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0D4D18-08C1-47C8-867D-10A4E4AE2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202" y="179008"/>
            <a:ext cx="7820426" cy="789034"/>
          </a:xfrm>
        </p:spPr>
        <p:txBody>
          <a:bodyPr>
            <a:normAutofit/>
          </a:bodyPr>
          <a:lstStyle/>
          <a:p>
            <a:r>
              <a:rPr lang="fi-FI" sz="3200" b="1" dirty="0"/>
              <a:t>Asiakaskokemus 2)</a:t>
            </a:r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29E8FEC8-34EE-4B33-B143-761123A84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557922"/>
              </p:ext>
            </p:extLst>
          </p:nvPr>
        </p:nvGraphicFramePr>
        <p:xfrm>
          <a:off x="937380" y="968042"/>
          <a:ext cx="9224051" cy="5710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152">
                  <a:extLst>
                    <a:ext uri="{9D8B030D-6E8A-4147-A177-3AD203B41FA5}">
                      <a16:colId xmlns:a16="http://schemas.microsoft.com/office/drawing/2014/main" val="2030147946"/>
                    </a:ext>
                  </a:extLst>
                </a:gridCol>
                <a:gridCol w="5996899">
                  <a:extLst>
                    <a:ext uri="{9D8B030D-6E8A-4147-A177-3AD203B41FA5}">
                      <a16:colId xmlns:a16="http://schemas.microsoft.com/office/drawing/2014/main" val="3545996338"/>
                    </a:ext>
                  </a:extLst>
                </a:gridCol>
              </a:tblGrid>
              <a:tr h="3292538">
                <a:tc>
                  <a:txBody>
                    <a:bodyPr/>
                    <a:lstStyle/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Asiakkaiden suositteluhalukkuus, NPS </a:t>
                      </a: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Kuinka todennäköisesti suosittelisit saamaasi palvelua läheisellesi?</a:t>
                      </a:r>
                      <a:endParaRPr lang="en-US" sz="1200" b="1" i="1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fi-FI" sz="1200" b="0" i="1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asteikko 1-10, suositteluindeksi välillä –100-100</a:t>
                      </a:r>
                    </a:p>
                    <a:p>
                      <a:pPr lvl="0">
                        <a:buNone/>
                      </a:pPr>
                      <a:r>
                        <a:rPr lang="fi-FI" sz="1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Ka 9,4, suosittelu indeksi 76</a:t>
                      </a:r>
                      <a:endParaRPr lang="fi-FI" sz="1600" b="1" i="1" dirty="0"/>
                    </a:p>
                    <a:p>
                      <a:r>
                        <a:rPr lang="fi-FI" sz="1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11 kpl 10 (n17)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3 kpl    9 (n17)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 kpl    8 (n17)</a:t>
                      </a:r>
                    </a:p>
                    <a:p>
                      <a:r>
                        <a:rPr lang="fi-FI" sz="16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1 kpl    6 (n17)</a:t>
                      </a:r>
                      <a:endParaRPr lang="fi-FI" sz="1600" b="1" i="0" dirty="0"/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Positiiviset havainnot:</a:t>
                      </a: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Hyvä palvelu ja hoito, kokonaisvaltainen hoito, ystävällinen huolehtiminen, tehokas toiminta,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929772"/>
                  </a:ext>
                </a:extLst>
              </a:tr>
              <a:tr h="2418413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Osastokokouksessa mietitty kehittämistä</a:t>
                      </a:r>
                    </a:p>
                    <a:p>
                      <a:endParaRPr lang="fi-FI" sz="16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Kehitettävää: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Tiedon välittäminen omaisille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30795"/>
                  </a:ext>
                </a:extLst>
              </a:tr>
            </a:tbl>
          </a:graphicData>
        </a:graphic>
      </p:graphicFrame>
      <p:pic>
        <p:nvPicPr>
          <p:cNvPr id="5" name="Kuva 4" descr="Peukalo pystyssä">
            <a:extLst>
              <a:ext uri="{FF2B5EF4-FFF2-40B4-BE49-F238E27FC236}">
                <a16:creationId xmlns:a16="http://schemas.microsoft.com/office/drawing/2014/main" id="{CFE67824-0D67-9A28-3A50-FE1AED5C92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0318" y="852133"/>
            <a:ext cx="850676" cy="789034"/>
          </a:xfrm>
          <a:prstGeom prst="rect">
            <a:avLst/>
          </a:prstGeom>
        </p:spPr>
      </p:pic>
      <p:pic>
        <p:nvPicPr>
          <p:cNvPr id="6" name="Kuva 5" descr="Peukalo pystyssä">
            <a:extLst>
              <a:ext uri="{FF2B5EF4-FFF2-40B4-BE49-F238E27FC236}">
                <a16:creationId xmlns:a16="http://schemas.microsoft.com/office/drawing/2014/main" id="{AF0C7FF9-5F56-72DC-47E5-1DF3205F3E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282090" y="4233605"/>
            <a:ext cx="777486" cy="77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85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3001FB-854E-7D9B-80A2-39C73816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239" y="243280"/>
            <a:ext cx="9241817" cy="1325563"/>
          </a:xfrm>
        </p:spPr>
        <p:txBody>
          <a:bodyPr>
            <a:normAutofit/>
          </a:bodyPr>
          <a:lstStyle/>
          <a:p>
            <a:r>
              <a:rPr lang="fi-FI" sz="3200" b="1"/>
              <a:t>Asiakkaiden raportoima turvallisuustieto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E8DA43-0DEB-4FEB-C6AF-86B5300F8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85" y="1349905"/>
            <a:ext cx="10863384" cy="4429685"/>
          </a:xfrm>
        </p:spPr>
        <p:txBody>
          <a:bodyPr/>
          <a:lstStyle/>
          <a:p>
            <a:endParaRPr lang="fi-FI"/>
          </a:p>
        </p:txBody>
      </p:sp>
      <p:graphicFrame>
        <p:nvGraphicFramePr>
          <p:cNvPr id="4" name="Taulukko 3">
            <a:extLst>
              <a:ext uri="{FF2B5EF4-FFF2-40B4-BE49-F238E27FC236}">
                <a16:creationId xmlns:a16="http://schemas.microsoft.com/office/drawing/2014/main" id="{ACFD521C-12D5-438E-B01E-4C80EB140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938371"/>
              </p:ext>
            </p:extLst>
          </p:nvPr>
        </p:nvGraphicFramePr>
        <p:xfrm>
          <a:off x="571500" y="1343025"/>
          <a:ext cx="9618556" cy="4435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0132">
                  <a:extLst>
                    <a:ext uri="{9D8B030D-6E8A-4147-A177-3AD203B41FA5}">
                      <a16:colId xmlns:a16="http://schemas.microsoft.com/office/drawing/2014/main" val="3856587348"/>
                    </a:ext>
                  </a:extLst>
                </a:gridCol>
                <a:gridCol w="5028424">
                  <a:extLst>
                    <a:ext uri="{9D8B030D-6E8A-4147-A177-3AD203B41FA5}">
                      <a16:colId xmlns:a16="http://schemas.microsoft.com/office/drawing/2014/main" val="467338485"/>
                    </a:ext>
                  </a:extLst>
                </a:gridCol>
              </a:tblGrid>
              <a:tr h="1789473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dirty="0">
                          <a:solidFill>
                            <a:schemeClr val="tx1"/>
                          </a:solidFill>
                        </a:rPr>
                        <a:t>Asiakkaiden tekemät vaaratapahtumailmoitukset (</a:t>
                      </a:r>
                      <a:r>
                        <a:rPr lang="fi-FI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dirty="0">
                          <a:solidFill>
                            <a:schemeClr val="tx1"/>
                          </a:solidFill>
                        </a:rPr>
                        <a:t>) % osuus, kaikista ilmoituksista 0 kpl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Palautteiden perusteella toteutetut kehittämistoimenpiteet:</a:t>
                      </a:r>
                    </a:p>
                    <a:p>
                      <a:endParaRPr lang="fi-FI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425623"/>
                  </a:ext>
                </a:extLst>
              </a:tr>
              <a:tr h="11862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Yhteydenotot potilas- ja sosiaaliasiavastaavaan, määrä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-ei tiedossa</a:t>
                      </a:r>
                    </a:p>
                    <a:p>
                      <a:endParaRPr lang="fi-F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836611"/>
                  </a:ext>
                </a:extLst>
              </a:tr>
              <a:tr h="14577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1" dirty="0">
                          <a:solidFill>
                            <a:schemeClr val="tx1"/>
                          </a:solidFill>
                        </a:rPr>
                        <a:t>Kantelut ja muistutukset, määrä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</a:rPr>
                        <a:t>- ei tiedossa</a:t>
                      </a:r>
                    </a:p>
                    <a:p>
                      <a:endParaRPr lang="fi-FI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290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805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405C16-B0B3-3C62-752C-65091B9D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347" y="306253"/>
            <a:ext cx="9156031" cy="787852"/>
          </a:xfrm>
        </p:spPr>
        <p:txBody>
          <a:bodyPr>
            <a:noAutofit/>
          </a:bodyPr>
          <a:lstStyle/>
          <a:p>
            <a:r>
              <a:rPr lang="fi-FI" sz="3200" b="1"/>
              <a:t>Henkilöstön raportoima turvallisuustieto (1) 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9130C5F9-B436-4580-B96D-DC1D62D8FD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567061"/>
              </p:ext>
            </p:extLst>
          </p:nvPr>
        </p:nvGraphicFramePr>
        <p:xfrm>
          <a:off x="485522" y="1197894"/>
          <a:ext cx="11371416" cy="53538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4957">
                  <a:extLst>
                    <a:ext uri="{9D8B030D-6E8A-4147-A177-3AD203B41FA5}">
                      <a16:colId xmlns:a16="http://schemas.microsoft.com/office/drawing/2014/main" val="3965911283"/>
                    </a:ext>
                  </a:extLst>
                </a:gridCol>
                <a:gridCol w="3227471">
                  <a:extLst>
                    <a:ext uri="{9D8B030D-6E8A-4147-A177-3AD203B41FA5}">
                      <a16:colId xmlns:a16="http://schemas.microsoft.com/office/drawing/2014/main" val="165820102"/>
                    </a:ext>
                  </a:extLst>
                </a:gridCol>
                <a:gridCol w="4958988">
                  <a:extLst>
                    <a:ext uri="{9D8B030D-6E8A-4147-A177-3AD203B41FA5}">
                      <a16:colId xmlns:a16="http://schemas.microsoft.com/office/drawing/2014/main" val="14167372"/>
                    </a:ext>
                  </a:extLst>
                </a:gridCol>
              </a:tblGrid>
              <a:tr h="5353853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Epäkohta- ja vaaratapahtumailmoitukset</a:t>
                      </a:r>
                    </a:p>
                    <a:p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Spro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 -järjestelmästä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Määrä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Käsittelyaika</a:t>
                      </a:r>
                      <a:r>
                        <a:rPr lang="fi-FI" sz="1600" i="1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alle 2 viikkoa, henkilöstö kanssa käsittely 1xkuukaudessa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endParaRPr lang="fi-FI" sz="1600" i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i="0" dirty="0">
                          <a:solidFill>
                            <a:schemeClr val="tx1"/>
                          </a:solidFill>
                        </a:rPr>
                        <a:t>Vakavien vaaratapahtumien % osuus kaikista  vaaratapahtumailmoituksista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0%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Tapahtuminen luonne 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Tapahtui potilaalle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Tapahtumatyyppi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Kolme yleisintä</a:t>
                      </a:r>
                    </a:p>
                    <a:p>
                      <a:endParaRPr lang="fi-FI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1.Muuhun hoitoon ja/tai seurantaan liittyvä 36%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2.Lääke- ja nestehoitoon, varjo- tai merkkiaineeseen liittyvä 32%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3.Tiedonkulkuun, tiedonhallintaan liittyvä 20%</a:t>
                      </a:r>
                    </a:p>
                    <a:p>
                      <a:endParaRPr lang="fi-FI" sz="1600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/>
                          </a:solidFill>
                        </a:rPr>
                        <a:t>Korjaavat toimenpiteet: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Käsihuuhdehavaintopäivät jatkuvat,  tietoisuuden lisääminen tulosten pohjalta.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Painehaava seuranta 1x kk jatkuu.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Haiprot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 käydään läpi yhteisesti osastokokouksessa kuukausittain ja virheistä oppiminen.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Aseptisen työskentelytavan vahvistaminen, ohjeiden kertaaminen.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Elvytyskoulutusten järjestäminen suunnitellusti ja toteutuksen seuranta.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Kehityskeskustelujen toteutuvat 100%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0805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0219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1ACF7F-2A69-4131-A79C-4DDC89B21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443" y="133520"/>
            <a:ext cx="8485121" cy="593725"/>
          </a:xfrm>
        </p:spPr>
        <p:txBody>
          <a:bodyPr>
            <a:normAutofit fontScale="90000"/>
          </a:bodyPr>
          <a:lstStyle/>
          <a:p>
            <a:r>
              <a:rPr lang="fi-FI" sz="3200" b="1" dirty="0">
                <a:solidFill>
                  <a:srgbClr val="45B664"/>
                </a:solidFill>
              </a:rPr>
              <a:t> </a:t>
            </a:r>
            <a:br>
              <a:rPr lang="fi-FI" sz="3200" b="1" dirty="0">
                <a:solidFill>
                  <a:srgbClr val="45B664"/>
                </a:solidFill>
              </a:rPr>
            </a:br>
            <a:r>
              <a:rPr lang="fi-FI" sz="3200" b="1" dirty="0"/>
              <a:t>Henkilöstö 1)</a:t>
            </a:r>
          </a:p>
        </p:txBody>
      </p:sp>
      <p:graphicFrame>
        <p:nvGraphicFramePr>
          <p:cNvPr id="4" name="Sisällön paikkamerkki 3">
            <a:extLst>
              <a:ext uri="{FF2B5EF4-FFF2-40B4-BE49-F238E27FC236}">
                <a16:creationId xmlns:a16="http://schemas.microsoft.com/office/drawing/2014/main" id="{8E0609A3-706F-43AB-A75F-69F106DBD3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8965732"/>
              </p:ext>
            </p:extLst>
          </p:nvPr>
        </p:nvGraphicFramePr>
        <p:xfrm>
          <a:off x="535459" y="1033272"/>
          <a:ext cx="9613093" cy="559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201">
                  <a:extLst>
                    <a:ext uri="{9D8B030D-6E8A-4147-A177-3AD203B41FA5}">
                      <a16:colId xmlns:a16="http://schemas.microsoft.com/office/drawing/2014/main" val="3426697825"/>
                    </a:ext>
                  </a:extLst>
                </a:gridCol>
                <a:gridCol w="2642995">
                  <a:extLst>
                    <a:ext uri="{9D8B030D-6E8A-4147-A177-3AD203B41FA5}">
                      <a16:colId xmlns:a16="http://schemas.microsoft.com/office/drawing/2014/main" val="89208379"/>
                    </a:ext>
                  </a:extLst>
                </a:gridCol>
                <a:gridCol w="4242897">
                  <a:extLst>
                    <a:ext uri="{9D8B030D-6E8A-4147-A177-3AD203B41FA5}">
                      <a16:colId xmlns:a16="http://schemas.microsoft.com/office/drawing/2014/main" val="1378372563"/>
                    </a:ext>
                  </a:extLst>
                </a:gridCol>
              </a:tblGrid>
              <a:tr h="2340406"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Henkilöstömäärä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Henkilöstö: 38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Vakinaiset:</a:t>
                      </a:r>
                    </a:p>
                    <a:p>
                      <a:endParaRPr lang="fi-FI" sz="1600" b="0" i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Avoimet /täyttämättömät vakanssit:0kpl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Henkilöstömitoitus/</a:t>
                      </a: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henkilöstön riittävyys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Tarkastetaan vuoro kohtaisesti, autonominen ja toimintalähtöinen vuoro- suunnittelu käytössä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Työturvallisuus 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ilmoituksia </a:t>
                      </a:r>
                      <a:r>
                        <a:rPr lang="fi-FI" sz="1600" b="0" dirty="0" err="1">
                          <a:solidFill>
                            <a:schemeClr val="tx1"/>
                          </a:solidFill>
                        </a:rPr>
                        <a:t>Haipro</a:t>
                      </a:r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-järjestelmän kautta 4 kpl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Ilmoitusten määrä ja luonne</a:t>
                      </a: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Tyyppi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2 kpl  putoaminen, kaatuminen, kompastuminen, liukastuminen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1 kpl Pisto, viilto, hankauma, leikkautuminen</a:t>
                      </a:r>
                    </a:p>
                    <a:p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1 kpl Uhka tai väkivalta</a:t>
                      </a:r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1" dirty="0">
                          <a:solidFill>
                            <a:schemeClr val="tx1"/>
                          </a:solidFill>
                          <a:cs typeface="Arial"/>
                        </a:rPr>
                        <a:t>Henkilöstön rokotekattavuus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  <a:cs typeface="Arial"/>
                        </a:rPr>
                        <a:t>Otetut influenssarokotteet suhteessa tavoitteeseen (100% henkilöstöstä)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71%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012888"/>
                  </a:ext>
                </a:extLst>
              </a:tr>
              <a:tr h="3249759">
                <a:tc>
                  <a:txBody>
                    <a:bodyPr/>
                    <a:lstStyle/>
                    <a:p>
                      <a:r>
                        <a:rPr lang="fi-FI" sz="1600" b="1" i="0" dirty="0">
                          <a:solidFill>
                            <a:schemeClr val="tx1"/>
                          </a:solidFill>
                        </a:rPr>
                        <a:t>Henkilöstön turvallisuusindeksi (NSS) /tavoite 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1" dirty="0">
                          <a:solidFill>
                            <a:schemeClr val="tx1"/>
                          </a:solidFill>
                        </a:rPr>
                        <a:t>Minulla olisi turvallinen olo, jos olisin yksikössäni  asiakkaana tai potilaana, asteikko 1-5. Turvallisuusindeksi välillä -100-100</a:t>
                      </a:r>
                    </a:p>
                    <a:p>
                      <a:pPr lvl="0">
                        <a:buNone/>
                      </a:pPr>
                      <a:r>
                        <a:rPr lang="fi-FI" sz="1600" b="0" i="0" dirty="0">
                          <a:solidFill>
                            <a:schemeClr val="tx1"/>
                          </a:solidFill>
                        </a:rPr>
                        <a:t>Ei tiedossa</a:t>
                      </a:r>
                    </a:p>
                    <a:p>
                      <a:endParaRPr lang="fi-FI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600" b="1" dirty="0">
                          <a:solidFill>
                            <a:schemeClr val="tx1"/>
                          </a:solidFill>
                        </a:rPr>
                        <a:t>Sairauspoissaolot</a:t>
                      </a:r>
                    </a:p>
                    <a:p>
                      <a:r>
                        <a:rPr lang="fi-FI" sz="1600" b="0" dirty="0">
                          <a:solidFill>
                            <a:schemeClr val="tx1"/>
                          </a:solidFill>
                        </a:rPr>
                        <a:t>18,34 pv/hlö (viimeisen12 kuukauden aikana)</a:t>
                      </a: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fi-FI" sz="16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i-FI" b="1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09603"/>
                  </a:ext>
                </a:extLst>
              </a:tr>
            </a:tbl>
          </a:graphicData>
        </a:graphic>
      </p:graphicFrame>
      <p:sp>
        <p:nvSpPr>
          <p:cNvPr id="7" name="Otsikko 1">
            <a:extLst>
              <a:ext uri="{FF2B5EF4-FFF2-40B4-BE49-F238E27FC236}">
                <a16:creationId xmlns:a16="http://schemas.microsoft.com/office/drawing/2014/main" id="{9214AB85-E78C-438A-D866-F050A8E33357}"/>
              </a:ext>
            </a:extLst>
          </p:cNvPr>
          <p:cNvSpPr txBox="1">
            <a:spLocks/>
          </p:cNvSpPr>
          <p:nvPr/>
        </p:nvSpPr>
        <p:spPr>
          <a:xfrm>
            <a:off x="903437" y="416889"/>
            <a:ext cx="8485121" cy="59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i-FI" sz="3200" b="1" dirty="0">
                <a:solidFill>
                  <a:srgbClr val="45B664"/>
                </a:solidFill>
              </a:rPr>
            </a:br>
            <a:endParaRPr lang="fi-FI" sz="3200" b="1">
              <a:cs typeface="Arial"/>
            </a:endParaRPr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4148636C-0679-AFA6-90FE-1F7330657A35}"/>
              </a:ext>
            </a:extLst>
          </p:cNvPr>
          <p:cNvSpPr txBox="1">
            <a:spLocks/>
          </p:cNvSpPr>
          <p:nvPr/>
        </p:nvSpPr>
        <p:spPr>
          <a:xfrm>
            <a:off x="2248843" y="285920"/>
            <a:ext cx="8485121" cy="593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200" b="1" dirty="0">
                <a:solidFill>
                  <a:srgbClr val="45B664"/>
                </a:solidFill>
              </a:rPr>
              <a:t> </a:t>
            </a:r>
            <a:br>
              <a:rPr lang="fi-FI" sz="3200" b="1" dirty="0">
                <a:solidFill>
                  <a:srgbClr val="45B664"/>
                </a:solidFill>
              </a:rPr>
            </a:br>
            <a:endParaRPr lang="fi-FI" sz="3200" b="1">
              <a:cs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990981-F26A-F240-9BDA-9C25BC3DD6C0}"/>
              </a:ext>
            </a:extLst>
          </p:cNvPr>
          <p:cNvSpPr/>
          <p:nvPr/>
        </p:nvSpPr>
        <p:spPr>
          <a:xfrm>
            <a:off x="8457621" y="115943"/>
            <a:ext cx="3335140" cy="7634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b="1">
                <a:solidFill>
                  <a:schemeClr val="tx1"/>
                </a:solidFill>
                <a:cs typeface="Arial" panose="020B0604020202020204"/>
              </a:rPr>
              <a:t>Henkilöstön kanssa</a:t>
            </a:r>
            <a:endParaRPr lang="fi-FI" b="1" dirty="0">
              <a:solidFill>
                <a:schemeClr val="tx1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02957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inuun hyvinvointialue PP-pohja" id="{27D20629-15E1-47A6-B736-73D54627FE51}" vid="{62829828-F29B-4D44-950F-AC579BBB9F5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7774dac-5171-47f4-8925-8bec5173786e">
      <Value>4</Value>
    </TaxCatchAll>
    <HB_ApprovedBy xmlns="57774dac-5171-47f4-8925-8bec5173786e">
      <UserInfo>
        <DisplayName/>
        <AccountId xsi:nil="true"/>
        <AccountType/>
      </UserInfo>
    </HB_ApprovedBy>
    <HB_ReviewDate xmlns="57774dac-5171-47f4-8925-8bec5173786e">2028-03-12T12:00:00+00:00</HB_ReviewDate>
    <HB_OrganizationIDs_FullPath xmlns="57774dac-5171-47f4-8925-8bec5173786e" xsi:nil="true"/>
    <HB_ParentID_FullPath xmlns="57774dac-5171-47f4-8925-8bec5173786e">Järjestämisen tuki/Laadunhallinta ja valvonta
</HB_ParentID_FullPath>
    <HB_RefStdIDs xmlns="57774dac-5171-47f4-8925-8bec5173786e" xsi:nil="true"/>
    <HB_ApproversGroup xmlns="57774dac-5171-47f4-8925-8bec5173786e">Suomalainen Tarja</HB_ApproversGroup>
    <HB_ValidEnd xmlns="57774dac-5171-47f4-8925-8bec5173786e" xsi:nil="true"/>
    <HB_RefStdIDs_FullPath xmlns="57774dac-5171-47f4-8925-8bec5173786e" xsi:nil="true"/>
    <HB_DocCode xmlns="57774dac-5171-47f4-8925-8bec5173786e">21857</HB_DocCode>
    <HB_ParentID xmlns="57774dac-5171-47f4-8925-8bec5173786e">73</HB_ParentID>
    <HB_ProcessIDs xmlns="57774dac-5171-47f4-8925-8bec5173786e" xsi:nil="true"/>
    <HB_DocumentSigned xmlns="57774dac-5171-47f4-8925-8bec5173786e" xsi:nil="true"/>
    <HB_ValidBegin xmlns="57774dac-5171-47f4-8925-8bec5173786e" xsi:nil="true"/>
    <HB_DocumentVersionSystem xmlns="57774dac-5171-47f4-8925-8bec5173786e">3</HB_DocumentVersionSystem>
    <HB_CreateDate xmlns="57774dac-5171-47f4-8925-8bec5173786e">2025-01-15T13:33:46+00:00</HB_CreateDate>
    <HB_ProcessIDs_FullPath xmlns="57774dac-5171-47f4-8925-8bec5173786e" xsi:nil="true"/>
    <HB_VersionComments xmlns="57774dac-5171-47f4-8925-8bec5173786e">1.4.2026 vaihdettu sivujärjestystä sivut 2-3.</HB_VersionComments>
    <HB_OrganizationIDs xmlns="57774dac-5171-47f4-8925-8bec5173786e" xsi:nil="true"/>
    <HB_ApproversGroupDate xmlns="57774dac-5171-47f4-8925-8bec5173786e">2026-04-01T10:24:03+00:00</HB_ApproversGroupDate>
    <HB_Reviewer xmlns="57774dac-5171-47f4-8925-8bec5173786e">
      <UserInfo>
        <DisplayName>Suomalainen Tarja</DisplayName>
        <AccountId>19</AccountId>
        <AccountType/>
      </UserInfo>
    </HB_Reviewer>
    <HB_Author xmlns="57774dac-5171-47f4-8925-8bec5173786e">
      <UserInfo>
        <DisplayName>Näsänen Merja</DisplayName>
        <AccountId>39</AccountId>
        <AccountType/>
      </UserInfo>
    </HB_Author>
    <HB_DocType xmlns="57774dac-5171-47f4-8925-8bec5173786e">Hallinnollinen lomake</HB_DocType>
    <HB_InspectionDate xmlns="57774dac-5171-47f4-8925-8bec5173786e" xsi:nil="true"/>
    <HB_Inspector xmlns="57774dac-5171-47f4-8925-8bec5173786e" xsi:nil="true"/>
    <HB_References xmlns="57774dac-5171-47f4-8925-8bec5173786e" xsi:nil="true"/>
    <HB_SourceWorkspace xmlns="57774dac-5171-47f4-8925-8bec5173786e">handbook</HB_SourceWorkspace>
    <HB_DocTitle xmlns="57774dac-5171-47f4-8925-8bec5173786e">Palvelyksikkö Omavalvonnan osavuosiraportti pohja 3 kk jakso</HB_DocTitle>
    <SharedWithUsers xmlns="7075b817-c215-4363-a115-bd0ab826d931">
      <UserInfo>
        <DisplayName/>
        <AccountId xsi:nil="true"/>
        <AccountType/>
      </UserInfo>
    </SharedWithUsers>
    <lcf76f155ced4ddcb4097134ff3c332f xmlns="bb6d859f-7529-4784-9e62-bbc119a138f2">
      <Terms xmlns="http://schemas.microsoft.com/office/infopath/2007/PartnerControls"/>
    </lcf76f155ced4ddcb4097134ff3c332f>
    <MassRunTimestamp xmlns="bb6d859f-7529-4784-9e62-bbc119a138f2" xsi:nil="true"/>
    <HB_Laatimispvm xmlns="bb6d859f-7529-4784-9e62-bbc119a138f2">2025-01-15T12:00:00+00:00</HB_Laatimispvm>
    <HB_MajorVersionNumber xmlns="bb6d859f-7529-4784-9e62-bbc119a138f2">3</HB_MajorVersionNumber>
    <MassEditTimestamp xmlns="bb6d859f-7529-4784-9e62-bbc119a138f2" xsi:nil="true"/>
    <URL xmlns="bb6d859f-7529-4784-9e62-bbc119a138f2">
      <Url xsi:nil="true"/>
      <Description xsi:nil="true"/>
    </URL>
    <HB_MetaData xmlns="bb6d859f-7529-4784-9e62-bbc119a138f2">22758</HB_MetaData>
    <HB_ReviewStatusID xmlns="bb6d859f-7529-4784-9e62-bbc119a138f2" xsi:nil="true"/>
    <b3cdd1ba41c647e2920555d9302ce4a9 xmlns="bb6d859f-7529-4784-9e62-bbc119a138f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Ei julkaista ulkoisella verkkosivulla</TermName>
          <TermId xmlns="http://schemas.microsoft.com/office/infopath/2007/PartnerControls">e9166925-b574-4edf-8436-6361d014d391</TermId>
        </TermInfo>
      </Terms>
    </b3cdd1ba41c647e2920555d9302ce4a9>
    <_Flow_SignoffStatus xmlns="bb6d859f-7529-4784-9e62-bbc119a138f2" xsi:nil="true"/>
    <HB_ReadReceipts xmlns="bb6d859f-7529-4784-9e62-bbc119a138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QualityFirst Handbook Library item" ma:contentTypeID="0x010100DB1082CD175B4113BAA831FD9ECCBD5700560857CDE9B9F54DBD99F3565CD00978" ma:contentTypeVersion="54" ma:contentTypeDescription="QualityFirst Handbook Library item" ma:contentTypeScope="" ma:versionID="4b76d0de255604e43c611f91894c4e2d">
  <xsd:schema xmlns:xsd="http://www.w3.org/2001/XMLSchema" xmlns:xs="http://www.w3.org/2001/XMLSchema" xmlns:p="http://schemas.microsoft.com/office/2006/metadata/properties" xmlns:ns2="57774dac-5171-47f4-8925-8bec5173786e" xmlns:ns3="bb6d859f-7529-4784-9e62-bbc119a138f2" xmlns:ns4="7075b817-c215-4363-a115-bd0ab826d931" targetNamespace="http://schemas.microsoft.com/office/2006/metadata/properties" ma:root="true" ma:fieldsID="445a5a8dace983f200072bdad06b10a9" ns2:_="" ns3:_="" ns4:_="">
    <xsd:import namespace="57774dac-5171-47f4-8925-8bec5173786e"/>
    <xsd:import namespace="bb6d859f-7529-4784-9e62-bbc119a138f2"/>
    <xsd:import namespace="7075b817-c215-4363-a115-bd0ab826d931"/>
    <xsd:element name="properties">
      <xsd:complexType>
        <xsd:sequence>
          <xsd:element name="documentManagement">
            <xsd:complexType>
              <xsd:all>
                <xsd:element ref="ns2:HB_DocTitle" minOccurs="0"/>
                <xsd:element ref="ns2:HB_Author" minOccurs="0"/>
                <xsd:element ref="ns2:HB_Reviewer" minOccurs="0"/>
                <xsd:element ref="ns2:HB_ApprovedBy" minOccurs="0"/>
                <xsd:element ref="ns2:HB_CreateDate" minOccurs="0"/>
                <xsd:element ref="ns2:HB_ValidBegin" minOccurs="0"/>
                <xsd:element ref="ns2:HB_ValidEnd" minOccurs="0"/>
                <xsd:element ref="ns2:HB_ReviewDate" minOccurs="0"/>
                <xsd:element ref="ns2:HB_ApproversGroupDate" minOccurs="0"/>
                <xsd:element ref="ns2:HB_InspectionDate" minOccurs="0"/>
                <xsd:element ref="ns2:HB_DocCode" minOccurs="0"/>
                <xsd:element ref="ns2:HB_DocType" minOccurs="0"/>
                <xsd:element ref="ns2:HB_ParentID" minOccurs="0"/>
                <xsd:element ref="ns2:HB_ParentID_FullPath" minOccurs="0"/>
                <xsd:element ref="ns2:HB_OrganizationIDs" minOccurs="0"/>
                <xsd:element ref="ns2:HB_OrganizationIDs_FullPath" minOccurs="0"/>
                <xsd:element ref="ns2:HB_ProcessIDs" minOccurs="0"/>
                <xsd:element ref="ns2:HB_ProcessIDs_FullPath" minOccurs="0"/>
                <xsd:element ref="ns2:HB_RefStdIDs" minOccurs="0"/>
                <xsd:element ref="ns2:HB_RefStdIDs_FullPath" minOccurs="0"/>
                <xsd:element ref="ns2:HB_DocumentVersionSystem" minOccurs="0"/>
                <xsd:element ref="ns2:HB_ApproversGroup" minOccurs="0"/>
                <xsd:element ref="ns2:HB_SourceWorkspace" minOccurs="0"/>
                <xsd:element ref="ns2:HB_Inspector" minOccurs="0"/>
                <xsd:element ref="ns2:HB_VersionComments" minOccurs="0"/>
                <xsd:element ref="ns2:HB_References" minOccurs="0"/>
                <xsd:element ref="ns2:HB_DocumentSigned" minOccurs="0"/>
                <xsd:element ref="ns3:HB_MetaData" minOccurs="0"/>
                <xsd:element ref="ns3:HB_MajorVersionNumber" minOccurs="0"/>
                <xsd:element ref="ns3:URL" minOccurs="0"/>
                <xsd:element ref="ns3:b3cdd1ba41c647e2920555d9302ce4a9" minOccurs="0"/>
                <xsd:element ref="ns2:TaxCatchAll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HB_ReadReceipts" minOccurs="0"/>
                <xsd:element ref="ns3:HB_ReviewStatusID" minOccurs="0"/>
                <xsd:element ref="ns3:MediaLengthInSeconds" minOccurs="0"/>
                <xsd:element ref="ns3:MediaServiceDateTaken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3:MediaServiceSearchProperties" minOccurs="0"/>
                <xsd:element ref="ns3:MassEditTimestamp" minOccurs="0"/>
                <xsd:element ref="ns3:MassRunTimestamp" minOccurs="0"/>
                <xsd:element ref="ns3:HB_Laatimispvm" minOccurs="0"/>
                <xsd:element ref="ns3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774dac-5171-47f4-8925-8bec5173786e" elementFormDefault="qualified">
    <xsd:import namespace="http://schemas.microsoft.com/office/2006/documentManagement/types"/>
    <xsd:import namespace="http://schemas.microsoft.com/office/infopath/2007/PartnerControls"/>
    <xsd:element name="HB_DocTitle" ma:index="8" nillable="true" ma:displayName="HB Otsikko" ma:indexed="true" ma:internalName="HB_DocTitle">
      <xsd:simpleType>
        <xsd:restriction base="dms:Text"/>
      </xsd:simpleType>
    </xsd:element>
    <xsd:element name="HB_Author" ma:index="9" nillable="true" ma:displayName="HB Laatija" ma:internalName="HB_Autho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Reviewer" ma:index="10" nillable="true" ma:displayName="HB Katselmoija" ma:internalName="HB_Review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ApprovedBy" ma:index="11" nillable="true" ma:displayName="HB_ApprovedBy" ma:internalName="HB_ApprovedBy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B_CreateDate" ma:index="12" nillable="true" ma:displayName="HB Luotu" ma:format="DateOnly" ma:internalName="HB_CreateDate">
      <xsd:simpleType>
        <xsd:restriction base="dms:DateTime"/>
      </xsd:simpleType>
    </xsd:element>
    <xsd:element name="HB_ValidBegin" ma:index="13" nillable="true" ma:displayName="HB Voimassa alkaen" ma:format="DateOnly" ma:internalName="HB_ValidBegin">
      <xsd:simpleType>
        <xsd:restriction base="dms:DateTime"/>
      </xsd:simpleType>
    </xsd:element>
    <xsd:element name="HB_ValidEnd" ma:index="14" nillable="true" ma:displayName="HB Voimassa päättyy" ma:format="DateOnly" ma:internalName="HB_ValidEnd">
      <xsd:simpleType>
        <xsd:restriction base="dms:DateTime"/>
      </xsd:simpleType>
    </xsd:element>
    <xsd:element name="HB_ReviewDate" ma:index="15" nillable="true" ma:displayName="HB Katselmointi pvm" ma:format="DateOnly" ma:internalName="HB_ReviewDate">
      <xsd:simpleType>
        <xsd:restriction base="dms:DateTime"/>
      </xsd:simpleType>
    </xsd:element>
    <xsd:element name="HB_ApproversGroupDate" ma:index="16" nillable="true" ma:displayName="HB Hyväksytty" ma:format="DateOnly" ma:internalName="HB_ApproversGroupDate">
      <xsd:simpleType>
        <xsd:restriction base="dms:DateTime"/>
      </xsd:simpleType>
    </xsd:element>
    <xsd:element name="HB_InspectionDate" ma:index="17" nillable="true" ma:displayName="HB Tarkastettu" ma:format="DateOnly" ma:internalName="HB_InspectionDate">
      <xsd:simpleType>
        <xsd:restriction base="dms:DateTime"/>
      </xsd:simpleType>
    </xsd:element>
    <xsd:element name="HB_DocCode" ma:index="18" nillable="true" ma:displayName="HB Tunniste" ma:indexed="true" ma:internalName="HB_DocCode">
      <xsd:simpleType>
        <xsd:restriction base="dms:Text"/>
      </xsd:simpleType>
    </xsd:element>
    <xsd:element name="HB_DocType" ma:index="19" nillable="true" ma:displayName="HB Tyyppi" ma:internalName="HB_DocType">
      <xsd:simpleType>
        <xsd:restriction base="dms:Text"/>
      </xsd:simpleType>
    </xsd:element>
    <xsd:element name="HB_ParentID" ma:index="20" nillable="true" ma:displayName="HB_ParentID" ma:internalName="HB_ParentID">
      <xsd:simpleType>
        <xsd:restriction base="dms:Text"/>
      </xsd:simpleType>
    </xsd:element>
    <xsd:element name="HB_ParentID_FullPath" ma:index="21" nillable="true" ma:displayName="HB_ParentID_FullPath" ma:internalName="HB_ParentID_FullPath">
      <xsd:simpleType>
        <xsd:restriction base="dms:Note"/>
      </xsd:simpleType>
    </xsd:element>
    <xsd:element name="HB_OrganizationIDs" ma:index="22" nillable="true" ma:displayName="HB_OrganizationIDs" ma:internalName="HB_OrganizationIDs">
      <xsd:simpleType>
        <xsd:restriction base="dms:Text"/>
      </xsd:simpleType>
    </xsd:element>
    <xsd:element name="HB_OrganizationIDs_FullPath" ma:index="23" nillable="true" ma:displayName="HB_OrganizationIDs_FullPath" ma:internalName="HB_OrganizationIDs_FullPath">
      <xsd:simpleType>
        <xsd:restriction base="dms:Note"/>
      </xsd:simpleType>
    </xsd:element>
    <xsd:element name="HB_ProcessIDs" ma:index="24" nillable="true" ma:displayName="HB_ProcessIDs" ma:internalName="HB_ProcessIDs">
      <xsd:simpleType>
        <xsd:restriction base="dms:Text"/>
      </xsd:simpleType>
    </xsd:element>
    <xsd:element name="HB_ProcessIDs_FullPath" ma:index="25" nillable="true" ma:displayName="HB_ProcessIDs_FullPath" ma:internalName="HB_ProcessIDs_FullPath">
      <xsd:simpleType>
        <xsd:restriction base="dms:Note"/>
      </xsd:simpleType>
    </xsd:element>
    <xsd:element name="HB_RefStdIDs" ma:index="26" nillable="true" ma:displayName="HB_RefStdIDs" ma:internalName="HB_RefStdIDs">
      <xsd:simpleType>
        <xsd:restriction base="dms:Text"/>
      </xsd:simpleType>
    </xsd:element>
    <xsd:element name="HB_RefStdIDs_FullPath" ma:index="27" nillable="true" ma:displayName="HB_RefStdIDs_FullPath" ma:internalName="HB_RefStdIDs_FullPath">
      <xsd:simpleType>
        <xsd:restriction base="dms:Note"/>
      </xsd:simpleType>
    </xsd:element>
    <xsd:element name="HB_DocumentVersionSystem" ma:index="28" nillable="true" ma:displayName="HB Versio" ma:internalName="HB_DocumentVersionSystem">
      <xsd:simpleType>
        <xsd:restriction base="dms:Text"/>
      </xsd:simpleType>
    </xsd:element>
    <xsd:element name="HB_ApproversGroup" ma:index="29" nillable="true" ma:displayName="HB Hyväksyjä" ma:internalName="HB_ApproversGroup">
      <xsd:simpleType>
        <xsd:restriction base="dms:Text"/>
      </xsd:simpleType>
    </xsd:element>
    <xsd:element name="HB_SourceWorkspace" ma:index="30" nillable="true" ma:displayName="HB Lähdetyötila" ma:internalName="HB_SourceWorkspace">
      <xsd:simpleType>
        <xsd:restriction base="dms:Text"/>
      </xsd:simpleType>
    </xsd:element>
    <xsd:element name="HB_Inspector" ma:index="31" nillable="true" ma:displayName="HB Tarkastaja" ma:internalName="HB_Inspector">
      <xsd:simpleType>
        <xsd:restriction base="dms:Text"/>
      </xsd:simpleType>
    </xsd:element>
    <xsd:element name="HB_VersionComments" ma:index="32" nillable="true" ma:displayName="HB Version kommentit" ma:internalName="HB_VersionComments">
      <xsd:simpleType>
        <xsd:restriction base="dms:Note"/>
      </xsd:simpleType>
    </xsd:element>
    <xsd:element name="HB_References" ma:index="33" nillable="true" ma:displayName="HB_References" ma:internalName="HB_References">
      <xsd:simpleType>
        <xsd:restriction base="dms:Note"/>
      </xsd:simpleType>
    </xsd:element>
    <xsd:element name="HB_DocumentSigned" ma:index="34" nillable="true" ma:displayName="HB Asiakirja allekirjoitettu" ma:internalName="HB_DocumentSigned">
      <xsd:simpleType>
        <xsd:restriction base="dms:Boolean"/>
      </xsd:simpleType>
    </xsd:element>
    <xsd:element name="TaxCatchAll" ma:index="41" nillable="true" ma:displayName="Taxonomy Catch All Column" ma:hidden="true" ma:list="{8432e53c-ef81-4e10-bfc3-ee7399345f87}" ma:internalName="TaxCatchAll" ma:showField="CatchAllData" ma:web="57774dac-5171-47f4-8925-8bec517378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6d859f-7529-4784-9e62-bbc119a138f2" elementFormDefault="qualified">
    <xsd:import namespace="http://schemas.microsoft.com/office/2006/documentManagement/types"/>
    <xsd:import namespace="http://schemas.microsoft.com/office/infopath/2007/PartnerControls"/>
    <xsd:element name="HB_MetaData" ma:index="35" nillable="true" ma:displayName="HB_MetaData" ma:indexed="true" ma:list="b3888174-fae7-41a9-9251-8ab9e602b7a9" ma:internalName="HB_MetaData" ma:showField="HB_DocTitle">
      <xsd:simpleType>
        <xsd:restriction base="dms:Lookup"/>
      </xsd:simpleType>
    </xsd:element>
    <xsd:element name="HB_MajorVersionNumber" ma:index="36" nillable="true" ma:displayName="HB_MajorVersionNumber" ma:internalName="HB_MajorVersionNumber">
      <xsd:simpleType>
        <xsd:restriction base="dms:Number"/>
      </xsd:simpleType>
    </xsd:element>
    <xsd:element name="URL" ma:index="38" nillable="true" ma:displayName="URL" ma:internalName="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b3cdd1ba41c647e2920555d9302ce4a9" ma:index="40" nillable="true" ma:taxonomy="true" ma:internalName="b3cdd1ba41c647e2920555d9302ce4a9" ma:taxonomyFieldName="Publish_To_ExtSite" ma:displayName="Publish_To_ExtSite" ma:default="4;#Ei julkaista ulkoisella verkkosivulla|e9166925-b574-4edf-8436-6361d014d391" ma:fieldId="{b3cdd1ba-41c6-47e2-9205-55d9302ce4a9}" ma:sspId="64b60abb-ae65-4666-86fa-ffebd4072f79" ma:termSetId="8278df5a-1f46-47fa-832a-fcf057da372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4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3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45" nillable="true" ma:taxonomy="true" ma:internalName="lcf76f155ced4ddcb4097134ff3c332f" ma:taxonomyFieldName="MediaServiceImageTags" ma:displayName="Kuvien tunnisteet" ma:readOnly="false" ma:fieldId="{5cf76f15-5ced-4ddc-b409-7134ff3c332f}" ma:taxonomyMulti="true" ma:sspId="64b60abb-ae65-4666-86fa-ffebd4072f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4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4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8" nillable="true" ma:displayName="MediaServiceEventHashCode" ma:hidden="true" ma:internalName="MediaServiceEventHashCode" ma:readOnly="true">
      <xsd:simpleType>
        <xsd:restriction base="dms:Text"/>
      </xsd:simpleType>
    </xsd:element>
    <xsd:element name="HB_ReadReceipts" ma:index="49" nillable="true" ma:displayName="HB_ReadReceipts" ma:internalName="HB_ReadReceipts">
      <xsd:simpleType>
        <xsd:restriction base="dms:Text"/>
      </xsd:simpleType>
    </xsd:element>
    <xsd:element name="HB_ReviewStatusID" ma:index="50" nillable="true" ma:displayName="HB_ReviewStatusID" ma:internalName="HB_ReviewStatusID">
      <xsd:simpleType>
        <xsd:restriction base="dms:Text"/>
      </xsd:simpleType>
    </xsd:element>
    <xsd:element name="MediaLengthInSeconds" ma:index="5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5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5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5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assEditTimestamp" ma:index="57" nillable="true" ma:displayName="MassEditTimestamp" ma:format="DateTime" ma:internalName="MassEditTimestamp">
      <xsd:simpleType>
        <xsd:restriction base="dms:DateTime"/>
      </xsd:simpleType>
    </xsd:element>
    <xsd:element name="MassRunTimestamp" ma:index="58" nillable="true" ma:displayName="MassRunTimestamp" ma:format="DateTime" ma:internalName="MassRunTimestamp">
      <xsd:simpleType>
        <xsd:restriction base="dms:DateTime"/>
      </xsd:simpleType>
    </xsd:element>
    <xsd:element name="HB_Laatimispvm" ma:index="59" nillable="true" ma:displayName="Laatimispäivä" ma:format="DateOnly" ma:internalName="HB_Laatimispvm">
      <xsd:simpleType>
        <xsd:restriction base="dms:DateTime"/>
      </xsd:simpleType>
    </xsd:element>
    <xsd:element name="_Flow_SignoffStatus" ma:index="60" nillable="true" ma:displayName="Kuittauksen tila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5b817-c215-4363-a115-bd0ab826d931" elementFormDefault="qualified">
    <xsd:import namespace="http://schemas.microsoft.com/office/2006/documentManagement/types"/>
    <xsd:import namespace="http://schemas.microsoft.com/office/infopath/2007/PartnerControls"/>
    <xsd:element name="SharedWithUsers" ma:index="5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1CFE66-BFAD-4FD8-9D18-4AF4A853F65B}">
  <ds:schemaRefs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bb6d859f-7529-4784-9e62-bbc119a138f2"/>
    <ds:schemaRef ds:uri="http://schemas.openxmlformats.org/package/2006/metadata/core-properties"/>
    <ds:schemaRef ds:uri="7075b817-c215-4363-a115-bd0ab826d931"/>
    <ds:schemaRef ds:uri="57774dac-5171-47f4-8925-8bec5173786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2E3BBB-A058-4002-9FD3-5FF36B0CD5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C4E287-C790-4321-8233-64C3DCB5FB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774dac-5171-47f4-8925-8bec5173786e"/>
    <ds:schemaRef ds:uri="bb6d859f-7529-4784-9e62-bbc119a138f2"/>
    <ds:schemaRef ds:uri="7075b817-c215-4363-a115-bd0ab826d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Kainuun hyvinvointialue PP-pohja</Template>
  <TotalTime>402</TotalTime>
  <Words>751</Words>
  <Application>Microsoft Office PowerPoint</Application>
  <PresentationFormat>Laajakuva</PresentationFormat>
  <Paragraphs>173</Paragraphs>
  <Slides>11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Office-teema</vt:lpstr>
      <vt:lpstr>PowerPoint-esitys</vt:lpstr>
      <vt:lpstr>Omavalvonnan osavuosiraportti 6 kk jakso</vt:lpstr>
      <vt:lpstr>Omavalvonnan toteutumisen seuranta ja arviointi</vt:lpstr>
      <vt:lpstr>Palvelujen saatavuus ja jatkuvuus</vt:lpstr>
      <vt:lpstr> Asiakaskokemus 1)</vt:lpstr>
      <vt:lpstr>Asiakaskokemus 2)</vt:lpstr>
      <vt:lpstr>Asiakkaiden raportoima turvallisuustieto</vt:lpstr>
      <vt:lpstr>Henkilöstön raportoima turvallisuustieto (1) </vt:lpstr>
      <vt:lpstr>  Henkilöstö 1)</vt:lpstr>
      <vt:lpstr>Henkilöstö 2)</vt:lpstr>
      <vt:lpstr>PowerPoint-esitys</vt:lpstr>
    </vt:vector>
  </TitlesOfParts>
  <Company>Kainuun sosiaali- ja terveydenhuollon kuntayhtymä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Palvelyksikkö Omavalvonnan osavuosiraportti pohja 3 kk jakso</dc:title>
  <dc:creator>Kainuun hyvinvointialue</dc:creator>
  <cp:lastModifiedBy>Häyrinen Jaana</cp:lastModifiedBy>
  <cp:revision>79</cp:revision>
  <cp:lastPrinted>2024-12-02T06:03:38Z</cp:lastPrinted>
  <dcterms:created xsi:type="dcterms:W3CDTF">2021-11-02T08:16:43Z</dcterms:created>
  <dcterms:modified xsi:type="dcterms:W3CDTF">2026-08-18T10:38:17Z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0x010100DB1082CD175B4113BAA831FD9ECCBD5700560857CDE9B9F54DBD99F3565CD00978</vt:lpwstr>
  </property>
  <property fmtid="{D5CDD505-2E9C-101B-9397-08002B2CF9AE}" pid="4" name="Order">
    <vt:r8>29800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Publish_To_ExtSite">
    <vt:lpwstr>4;#Ei julkaista ulkoisella verkkosivulla|e9166925-b574-4edf-8436-6361d014d391</vt:lpwstr>
  </property>
</Properties>
</file>